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79" r:id="rId4"/>
    <p:sldId id="258" r:id="rId5"/>
    <p:sldId id="259" r:id="rId6"/>
    <p:sldId id="264" r:id="rId7"/>
    <p:sldId id="260" r:id="rId8"/>
    <p:sldId id="261" r:id="rId9"/>
    <p:sldId id="262" r:id="rId10"/>
    <p:sldId id="266" r:id="rId11"/>
    <p:sldId id="280" r:id="rId12"/>
    <p:sldId id="267" r:id="rId13"/>
    <p:sldId id="281" r:id="rId14"/>
    <p:sldId id="268" r:id="rId15"/>
    <p:sldId id="269" r:id="rId16"/>
    <p:sldId id="270" r:id="rId17"/>
    <p:sldId id="271" r:id="rId18"/>
    <p:sldId id="276" r:id="rId19"/>
    <p:sldId id="273" r:id="rId20"/>
    <p:sldId id="282" r:id="rId21"/>
    <p:sldId id="274" r:id="rId22"/>
    <p:sldId id="283" r:id="rId23"/>
    <p:sldId id="277" r:id="rId24"/>
    <p:sldId id="278" r:id="rId25"/>
    <p:sldId id="287" r:id="rId26"/>
    <p:sldId id="285"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33" d="100"/>
          <a:sy n="33" d="100"/>
        </p:scale>
        <p:origin x="60"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5" name="Footer Placeholder 4"/>
          <p:cNvSpPr>
            <a:spLocks noGrp="1"/>
          </p:cNvSpPr>
          <p:nvPr>
            <p:ph type="ftr" sz="quarter" idx="11"/>
          </p:nvPr>
        </p:nvSpPr>
        <p:spPr/>
        <p:txBody>
          <a:bodyPr/>
          <a:lstStyle/>
          <a:p>
            <a:endParaRPr lang="es-CL">
              <a:solidFill>
                <a:srgbClr val="696464"/>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3602386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5" name="Footer Placeholder 4"/>
          <p:cNvSpPr>
            <a:spLocks noGrp="1"/>
          </p:cNvSpPr>
          <p:nvPr>
            <p:ph type="ftr" sz="quarter" idx="11"/>
          </p:nvPr>
        </p:nvSpPr>
        <p:spPr/>
        <p:txBody>
          <a:bodyPr/>
          <a:lstStyle/>
          <a:p>
            <a:endParaRPr lang="es-CL">
              <a:solidFill>
                <a:srgbClr val="696464"/>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2509318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5" name="Footer Placeholder 4"/>
          <p:cNvSpPr>
            <a:spLocks noGrp="1"/>
          </p:cNvSpPr>
          <p:nvPr>
            <p:ph type="ftr" sz="quarter" idx="11"/>
          </p:nvPr>
        </p:nvSpPr>
        <p:spPr/>
        <p:txBody>
          <a:bodyPr/>
          <a:lstStyle/>
          <a:p>
            <a:endParaRPr lang="es-CL">
              <a:solidFill>
                <a:srgbClr val="696464"/>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1774705-2865-407E-87CA-E3ECE3F93E67}" type="slidenum">
              <a:rPr lang="es-CL" smtClean="0"/>
              <a:pPr/>
              <a:t>‹Nº›</a:t>
            </a:fld>
            <a:endParaRPr lang="es-CL"/>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05773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6" name="Footer Placeholder 5"/>
          <p:cNvSpPr>
            <a:spLocks noGrp="1"/>
          </p:cNvSpPr>
          <p:nvPr>
            <p:ph type="ftr" sz="quarter" idx="11"/>
          </p:nvPr>
        </p:nvSpPr>
        <p:spPr/>
        <p:txBody>
          <a:bodyPr/>
          <a:lstStyle/>
          <a:p>
            <a:endParaRPr lang="es-CL">
              <a:solidFill>
                <a:srgbClr val="696464"/>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1697495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6" name="Footer Placeholder 5"/>
          <p:cNvSpPr>
            <a:spLocks noGrp="1"/>
          </p:cNvSpPr>
          <p:nvPr>
            <p:ph type="ftr" sz="quarter" idx="11"/>
          </p:nvPr>
        </p:nvSpPr>
        <p:spPr/>
        <p:txBody>
          <a:bodyPr/>
          <a:lstStyle/>
          <a:p>
            <a:endParaRPr lang="es-CL">
              <a:solidFill>
                <a:srgbClr val="696464"/>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1774705-2865-407E-87CA-E3ECE3F93E67}" type="slidenum">
              <a:rPr lang="es-CL" smtClean="0"/>
              <a:pPr/>
              <a:t>‹Nº›</a:t>
            </a:fld>
            <a:endParaRPr lang="es-CL"/>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28694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6" name="Footer Placeholder 5"/>
          <p:cNvSpPr>
            <a:spLocks noGrp="1"/>
          </p:cNvSpPr>
          <p:nvPr>
            <p:ph type="ftr" sz="quarter" idx="11"/>
          </p:nvPr>
        </p:nvSpPr>
        <p:spPr/>
        <p:txBody>
          <a:bodyPr/>
          <a:lstStyle/>
          <a:p>
            <a:endParaRPr lang="es-CL">
              <a:solidFill>
                <a:srgbClr val="696464"/>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1106609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5" name="Footer Placeholder 4"/>
          <p:cNvSpPr>
            <a:spLocks noGrp="1"/>
          </p:cNvSpPr>
          <p:nvPr>
            <p:ph type="ftr" sz="quarter" idx="11"/>
          </p:nvPr>
        </p:nvSpPr>
        <p:spPr/>
        <p:txBody>
          <a:bodyPr/>
          <a:lstStyle/>
          <a:p>
            <a:endParaRPr lang="es-CL">
              <a:solidFill>
                <a:srgbClr val="696464"/>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41598705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5" name="Footer Placeholder 4"/>
          <p:cNvSpPr>
            <a:spLocks noGrp="1"/>
          </p:cNvSpPr>
          <p:nvPr>
            <p:ph type="ftr" sz="quarter" idx="11"/>
          </p:nvPr>
        </p:nvSpPr>
        <p:spPr/>
        <p:txBody>
          <a:bodyPr/>
          <a:lstStyle/>
          <a:p>
            <a:endParaRPr lang="es-CL">
              <a:solidFill>
                <a:srgbClr val="696464"/>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339855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5" name="Footer Placeholder 4"/>
          <p:cNvSpPr>
            <a:spLocks noGrp="1"/>
          </p:cNvSpPr>
          <p:nvPr>
            <p:ph type="ftr" sz="quarter" idx="11"/>
          </p:nvPr>
        </p:nvSpPr>
        <p:spPr/>
        <p:txBody>
          <a:bodyPr/>
          <a:lstStyle/>
          <a:p>
            <a:endParaRPr lang="es-CL">
              <a:solidFill>
                <a:srgbClr val="696464"/>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2109747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5" name="Footer Placeholder 4"/>
          <p:cNvSpPr>
            <a:spLocks noGrp="1"/>
          </p:cNvSpPr>
          <p:nvPr>
            <p:ph type="ftr" sz="quarter" idx="11"/>
          </p:nvPr>
        </p:nvSpPr>
        <p:spPr/>
        <p:txBody>
          <a:bodyPr/>
          <a:lstStyle/>
          <a:p>
            <a:endParaRPr lang="es-CL">
              <a:solidFill>
                <a:srgbClr val="696464"/>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2597947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6" name="Footer Placeholder 5"/>
          <p:cNvSpPr>
            <a:spLocks noGrp="1"/>
          </p:cNvSpPr>
          <p:nvPr>
            <p:ph type="ftr" sz="quarter" idx="11"/>
          </p:nvPr>
        </p:nvSpPr>
        <p:spPr/>
        <p:txBody>
          <a:bodyPr/>
          <a:lstStyle/>
          <a:p>
            <a:endParaRPr lang="es-CL">
              <a:solidFill>
                <a:srgbClr val="696464"/>
              </a:solidFil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1933090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8" name="Footer Placeholder 7"/>
          <p:cNvSpPr>
            <a:spLocks noGrp="1"/>
          </p:cNvSpPr>
          <p:nvPr>
            <p:ph type="ftr" sz="quarter" idx="11"/>
          </p:nvPr>
        </p:nvSpPr>
        <p:spPr/>
        <p:txBody>
          <a:bodyPr/>
          <a:lstStyle/>
          <a:p>
            <a:endParaRPr lang="es-CL">
              <a:solidFill>
                <a:srgbClr val="696464"/>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1604459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4" name="Footer Placeholder 3"/>
          <p:cNvSpPr>
            <a:spLocks noGrp="1"/>
          </p:cNvSpPr>
          <p:nvPr>
            <p:ph type="ftr" sz="quarter" idx="11"/>
          </p:nvPr>
        </p:nvSpPr>
        <p:spPr/>
        <p:txBody>
          <a:bodyPr/>
          <a:lstStyle/>
          <a:p>
            <a:endParaRPr lang="es-CL">
              <a:solidFill>
                <a:srgbClr val="696464"/>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3774326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3" name="Footer Placeholder 2"/>
          <p:cNvSpPr>
            <a:spLocks noGrp="1"/>
          </p:cNvSpPr>
          <p:nvPr>
            <p:ph type="ftr" sz="quarter" idx="11"/>
          </p:nvPr>
        </p:nvSpPr>
        <p:spPr/>
        <p:txBody>
          <a:bodyPr/>
          <a:lstStyle/>
          <a:p>
            <a:endParaRPr lang="es-CL">
              <a:solidFill>
                <a:srgbClr val="696464"/>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560471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6" name="Footer Placeholder 5"/>
          <p:cNvSpPr>
            <a:spLocks noGrp="1"/>
          </p:cNvSpPr>
          <p:nvPr>
            <p:ph type="ftr" sz="quarter" idx="11"/>
          </p:nvPr>
        </p:nvSpPr>
        <p:spPr/>
        <p:txBody>
          <a:bodyPr/>
          <a:lstStyle/>
          <a:p>
            <a:endParaRPr lang="es-CL">
              <a:solidFill>
                <a:srgbClr val="696464"/>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3686811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6" name="Footer Placeholder 5"/>
          <p:cNvSpPr>
            <a:spLocks noGrp="1"/>
          </p:cNvSpPr>
          <p:nvPr>
            <p:ph type="ftr" sz="quarter" idx="11"/>
          </p:nvPr>
        </p:nvSpPr>
        <p:spPr/>
        <p:txBody>
          <a:bodyPr/>
          <a:lstStyle/>
          <a:p>
            <a:endParaRPr lang="es-CL">
              <a:solidFill>
                <a:srgbClr val="696464"/>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91774705-2865-407E-87CA-E3ECE3F93E67}" type="slidenum">
              <a:rPr lang="es-CL" smtClean="0"/>
              <a:pPr/>
              <a:t>‹Nº›</a:t>
            </a:fld>
            <a:endParaRPr lang="es-CL"/>
          </a:p>
        </p:txBody>
      </p:sp>
    </p:spTree>
    <p:extLst>
      <p:ext uri="{BB962C8B-B14F-4D97-AF65-F5344CB8AC3E}">
        <p14:creationId xmlns:p14="http://schemas.microsoft.com/office/powerpoint/2010/main" val="2412634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F8E364CB-D60D-4C1A-AEE8-25C7C522849D}" type="datetimeFigureOut">
              <a:rPr lang="es-CL" smtClean="0">
                <a:solidFill>
                  <a:srgbClr val="696464"/>
                </a:solidFill>
              </a:rPr>
              <a:pPr/>
              <a:t>16-12-2015</a:t>
            </a:fld>
            <a:endParaRPr lang="es-CL">
              <a:solidFill>
                <a:srgbClr val="696464"/>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solidFill>
                <a:srgbClr val="696464"/>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91774705-2865-407E-87CA-E3ECE3F93E67}" type="slidenum">
              <a:rPr lang="es-CL" smtClean="0"/>
              <a:pPr/>
              <a:t>‹Nº›</a:t>
            </a:fld>
            <a:endParaRPr lang="es-CL"/>
          </a:p>
        </p:txBody>
      </p:sp>
    </p:spTree>
    <p:extLst>
      <p:ext uri="{BB962C8B-B14F-4D97-AF65-F5344CB8AC3E}">
        <p14:creationId xmlns:p14="http://schemas.microsoft.com/office/powerpoint/2010/main" val="199455897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ted.com/talks/lemn_sissay_a_child_of_the_stat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s-CL" dirty="0" smtClean="0"/>
              <a:t>CUIDADO DE CUIDADORES</a:t>
            </a:r>
            <a:endParaRPr lang="es-CL" dirty="0"/>
          </a:p>
        </p:txBody>
      </p:sp>
      <p:sp>
        <p:nvSpPr>
          <p:cNvPr id="3" name="Subtitle 2"/>
          <p:cNvSpPr>
            <a:spLocks noGrp="1"/>
          </p:cNvSpPr>
          <p:nvPr>
            <p:ph type="subTitle" idx="1"/>
          </p:nvPr>
        </p:nvSpPr>
        <p:spPr/>
        <p:txBody>
          <a:bodyPr>
            <a:normAutofit lnSpcReduction="10000"/>
          </a:bodyPr>
          <a:lstStyle/>
          <a:p>
            <a:r>
              <a:rPr lang="es-CL" dirty="0" smtClean="0"/>
              <a:t>CAROLINA MUÑOZ GUZMAN</a:t>
            </a:r>
          </a:p>
          <a:p>
            <a:r>
              <a:rPr lang="es-CL" dirty="0" smtClean="0"/>
              <a:t>ESCUELA DE TRABAJO SOCIAL</a:t>
            </a:r>
          </a:p>
          <a:p>
            <a:r>
              <a:rPr lang="es-CL" dirty="0" smtClean="0"/>
              <a:t>CHILOE NOVIEMBRE 2015</a:t>
            </a:r>
            <a:endParaRPr lang="es-CL" dirty="0"/>
          </a:p>
        </p:txBody>
      </p:sp>
    </p:spTree>
    <p:extLst>
      <p:ext uri="{BB962C8B-B14F-4D97-AF65-F5344CB8AC3E}">
        <p14:creationId xmlns:p14="http://schemas.microsoft.com/office/powerpoint/2010/main" val="2234890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L"/>
          </a:p>
        </p:txBody>
      </p:sp>
      <p:sp>
        <p:nvSpPr>
          <p:cNvPr id="3" name="Content Placeholder 2"/>
          <p:cNvSpPr>
            <a:spLocks noGrp="1"/>
          </p:cNvSpPr>
          <p:nvPr>
            <p:ph idx="1"/>
          </p:nvPr>
        </p:nvSpPr>
        <p:spPr/>
        <p:txBody>
          <a:bodyPr>
            <a:normAutofit/>
          </a:bodyPr>
          <a:lstStyle/>
          <a:p>
            <a:r>
              <a:rPr lang="es-CL" dirty="0"/>
              <a:t>En este punto, importa fundamentar las bases de la conceptualización del cuidado, </a:t>
            </a:r>
            <a:r>
              <a:rPr lang="es-CL" dirty="0" err="1"/>
              <a:t>Featherston</a:t>
            </a:r>
            <a:r>
              <a:rPr lang="es-CL" dirty="0"/>
              <a:t> (2004:186) precisa que el cuidado de sí mismo y de otros son actividades significativas en sí mismas, porque </a:t>
            </a:r>
            <a:r>
              <a:rPr lang="es-CL" b="1" i="1" dirty="0"/>
              <a:t>se anclan en el reconocimiento de la interdependencia como interacción humana básica, por sobre la autosuficiencia</a:t>
            </a:r>
            <a:r>
              <a:rPr lang="es-CL" dirty="0"/>
              <a:t>. </a:t>
            </a:r>
            <a:endParaRPr lang="es-CL" dirty="0" smtClean="0"/>
          </a:p>
        </p:txBody>
      </p:sp>
    </p:spTree>
    <p:extLst>
      <p:ext uri="{BB962C8B-B14F-4D97-AF65-F5344CB8AC3E}">
        <p14:creationId xmlns:p14="http://schemas.microsoft.com/office/powerpoint/2010/main" val="2384259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GB"/>
          </a:p>
        </p:txBody>
      </p:sp>
      <p:sp>
        <p:nvSpPr>
          <p:cNvPr id="3" name="Marcador de contenido 2"/>
          <p:cNvSpPr>
            <a:spLocks noGrp="1"/>
          </p:cNvSpPr>
          <p:nvPr>
            <p:ph idx="1"/>
          </p:nvPr>
        </p:nvSpPr>
        <p:spPr/>
        <p:txBody>
          <a:bodyPr>
            <a:normAutofit/>
          </a:bodyPr>
          <a:lstStyle/>
          <a:p>
            <a:r>
              <a:rPr lang="es-CL" dirty="0"/>
              <a:t>Así, el fortalecimiento de la dignidad y buena calidad de las interacciones humanas adquiere valor moral, considerando que estas interacciones se pueden dar en una variedad de arreglos de relaciones humanas, basadas en lazos sanguíneos, en la amistad, en la intimidad sexual, en las relaciones laborales y contratación de servicios de cuidado. Es tarea del Estado velar porque la diversidad y pluralidad del proceso social del cuidado esté disponible para todos.</a:t>
            </a:r>
          </a:p>
          <a:p>
            <a:endParaRPr lang="en-GB" dirty="0"/>
          </a:p>
        </p:txBody>
      </p:sp>
    </p:spTree>
    <p:extLst>
      <p:ext uri="{BB962C8B-B14F-4D97-AF65-F5344CB8AC3E}">
        <p14:creationId xmlns:p14="http://schemas.microsoft.com/office/powerpoint/2010/main" val="302032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ASIMETRIA</a:t>
            </a:r>
            <a:endParaRPr lang="es-CL" dirty="0"/>
          </a:p>
        </p:txBody>
      </p:sp>
      <p:sp>
        <p:nvSpPr>
          <p:cNvPr id="3" name="Content Placeholder 2"/>
          <p:cNvSpPr>
            <a:spLocks noGrp="1"/>
          </p:cNvSpPr>
          <p:nvPr>
            <p:ph idx="1"/>
          </p:nvPr>
        </p:nvSpPr>
        <p:spPr/>
        <p:txBody>
          <a:bodyPr>
            <a:normAutofit/>
          </a:bodyPr>
          <a:lstStyle/>
          <a:p>
            <a:r>
              <a:rPr lang="es-CL" dirty="0"/>
              <a:t>Sumado a lo anterior, al reconocer la asimetría en la relación de cuidado que se le da a los niños, es preciso desnaturalizar la capacidad de cuidado asignada a la madre, como capacidad innata y propia y extender esta </a:t>
            </a:r>
            <a:r>
              <a:rPr lang="es-CL" dirty="0" smtClean="0"/>
              <a:t> responsabilidad/posibilidad a </a:t>
            </a:r>
            <a:r>
              <a:rPr lang="es-CL" dirty="0"/>
              <a:t>los padres</a:t>
            </a:r>
            <a:r>
              <a:rPr lang="es-CL" dirty="0" smtClean="0"/>
              <a:t>,</a:t>
            </a:r>
          </a:p>
        </p:txBody>
      </p:sp>
    </p:spTree>
    <p:extLst>
      <p:ext uri="{BB962C8B-B14F-4D97-AF65-F5344CB8AC3E}">
        <p14:creationId xmlns:p14="http://schemas.microsoft.com/office/powerpoint/2010/main" val="22768503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GB"/>
          </a:p>
        </p:txBody>
      </p:sp>
      <p:sp>
        <p:nvSpPr>
          <p:cNvPr id="3" name="Marcador de contenido 2"/>
          <p:cNvSpPr>
            <a:spLocks noGrp="1"/>
          </p:cNvSpPr>
          <p:nvPr>
            <p:ph idx="1"/>
          </p:nvPr>
        </p:nvSpPr>
        <p:spPr/>
        <p:txBody>
          <a:bodyPr>
            <a:normAutofit/>
          </a:bodyPr>
          <a:lstStyle/>
          <a:p>
            <a:r>
              <a:rPr lang="es-CL" dirty="0"/>
              <a:t>Se abren así oportunidades que tradicionalmente han estado restringidas a las mujeres, esto supone prácticas que son más inclusivas. </a:t>
            </a:r>
          </a:p>
          <a:p>
            <a:r>
              <a:rPr lang="es-CL" dirty="0"/>
              <a:t>La oportunidad de incluir deliberadamente a los hombres en las estrategias de apoyo a la familia implica incorporarlos como recurso, y asumir las complejidades de las diversas situaciones que ellos enfrentan. Abordar de esta forma la responsabilidad del cuidado, contribuye a democratizar las prácticas familiares</a:t>
            </a:r>
          </a:p>
          <a:p>
            <a:endParaRPr lang="en-GB" dirty="0"/>
          </a:p>
        </p:txBody>
      </p:sp>
    </p:spTree>
    <p:extLst>
      <p:ext uri="{BB962C8B-B14F-4D97-AF65-F5344CB8AC3E}">
        <p14:creationId xmlns:p14="http://schemas.microsoft.com/office/powerpoint/2010/main" val="3669018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AUTOCUIDADO</a:t>
            </a:r>
            <a:endParaRPr lang="es-CL" dirty="0"/>
          </a:p>
        </p:txBody>
      </p:sp>
      <p:sp>
        <p:nvSpPr>
          <p:cNvPr id="3" name="Content Placeholder 2"/>
          <p:cNvSpPr>
            <a:spLocks noGrp="1"/>
          </p:cNvSpPr>
          <p:nvPr>
            <p:ph idx="1"/>
          </p:nvPr>
        </p:nvSpPr>
        <p:spPr/>
        <p:txBody>
          <a:bodyPr/>
          <a:lstStyle/>
          <a:p>
            <a:r>
              <a:rPr lang="es-CL" dirty="0"/>
              <a:t>Sobre la capacidad de autocuidado de los padres, se requiere del Estado la provisión de diversas fuentes de apoyo que permitan contribuir al autocuidado, en políticas de conciliación trabajo/familia, estableciendo oferta de cuidado pagado o subsidiado que sea altamente especializado y bien remunerado. </a:t>
            </a:r>
          </a:p>
          <a:p>
            <a:endParaRPr lang="es-CL" dirty="0"/>
          </a:p>
        </p:txBody>
      </p:sp>
    </p:spTree>
    <p:extLst>
      <p:ext uri="{BB962C8B-B14F-4D97-AF65-F5344CB8AC3E}">
        <p14:creationId xmlns:p14="http://schemas.microsoft.com/office/powerpoint/2010/main" val="1946664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MEDIOAMBIENTE</a:t>
            </a:r>
            <a:endParaRPr lang="es-CL" dirty="0"/>
          </a:p>
        </p:txBody>
      </p:sp>
      <p:sp>
        <p:nvSpPr>
          <p:cNvPr id="3" name="Content Placeholder 2"/>
          <p:cNvSpPr>
            <a:spLocks noGrp="1"/>
          </p:cNvSpPr>
          <p:nvPr>
            <p:ph idx="1"/>
          </p:nvPr>
        </p:nvSpPr>
        <p:spPr/>
        <p:txBody>
          <a:bodyPr>
            <a:normAutofit/>
          </a:bodyPr>
          <a:lstStyle/>
          <a:p>
            <a:r>
              <a:rPr lang="es-CL" dirty="0"/>
              <a:t>Por último, el estado debe apoyar el contar con un medio ambiente y entorno que nutra el desarrollo de los niños en todas sus dimensiones: ambientes saludables, sin violencia, con una oferta de bienes y servicios que favorezcan el desarrollo armónico de los niños, y espacios </a:t>
            </a:r>
            <a:r>
              <a:rPr lang="es-MX" dirty="0"/>
              <a:t>comunitarios donde existe confianza mutua, reciprocidad, solidaridad y expectativas de movilidad; especialmente en comunidades deprimidas que requieren el apoyo de terceros para alcanzar estos ideales.</a:t>
            </a:r>
            <a:endParaRPr lang="es-CL" dirty="0"/>
          </a:p>
          <a:p>
            <a:endParaRPr lang="es-CL" dirty="0"/>
          </a:p>
        </p:txBody>
      </p:sp>
    </p:spTree>
    <p:extLst>
      <p:ext uri="{BB962C8B-B14F-4D97-AF65-F5344CB8AC3E}">
        <p14:creationId xmlns:p14="http://schemas.microsoft.com/office/powerpoint/2010/main" val="39025010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L"/>
          </a:p>
        </p:txBody>
      </p:sp>
      <p:sp>
        <p:nvSpPr>
          <p:cNvPr id="3" name="Content Placeholder 2"/>
          <p:cNvSpPr>
            <a:spLocks noGrp="1"/>
          </p:cNvSpPr>
          <p:nvPr>
            <p:ph idx="1"/>
          </p:nvPr>
        </p:nvSpPr>
        <p:spPr/>
        <p:txBody>
          <a:bodyPr>
            <a:normAutofit/>
          </a:bodyPr>
          <a:lstStyle/>
          <a:p>
            <a:r>
              <a:rPr lang="es-CL" dirty="0"/>
              <a:t>Esta perspectiva constituye la base desde la cual el Estado se aproxima a la familia, permitiéndole adoptar un rol promocional del cuidado, preventivo y </a:t>
            </a:r>
            <a:r>
              <a:rPr lang="es-CL" dirty="0" err="1"/>
              <a:t>proteccional</a:t>
            </a:r>
            <a:r>
              <a:rPr lang="es-CL" dirty="0"/>
              <a:t> cuando sea necesario. </a:t>
            </a:r>
            <a:endParaRPr lang="es-CL" dirty="0" smtClean="0"/>
          </a:p>
          <a:p>
            <a:r>
              <a:rPr lang="es-CL" dirty="0" smtClean="0"/>
              <a:t>Lo </a:t>
            </a:r>
            <a:r>
              <a:rPr lang="es-CL" dirty="0"/>
              <a:t>importante es que desde esta visión </a:t>
            </a:r>
            <a:r>
              <a:rPr lang="es-CL" b="1" i="1" dirty="0"/>
              <a:t>las necesidades e intereses de los padres/familias son importantes en sí mismos,</a:t>
            </a:r>
            <a:r>
              <a:rPr lang="es-CL" dirty="0"/>
              <a:t> y no son tratados como medio para el bienestar de los niños. </a:t>
            </a:r>
            <a:endParaRPr lang="es-CL" dirty="0" smtClean="0"/>
          </a:p>
          <a:p>
            <a:r>
              <a:rPr lang="es-CL" dirty="0" smtClean="0"/>
              <a:t>El </a:t>
            </a:r>
            <a:r>
              <a:rPr lang="es-CL" dirty="0"/>
              <a:t>cuidado como un concepto de interdependencia se propone para generar sociedades más democráticas y </a:t>
            </a:r>
            <a:r>
              <a:rPr lang="es-CL" dirty="0" smtClean="0"/>
              <a:t>socialmente </a:t>
            </a:r>
            <a:r>
              <a:rPr lang="es-CL" dirty="0"/>
              <a:t>responsables.</a:t>
            </a:r>
          </a:p>
          <a:p>
            <a:endParaRPr lang="es-CL" dirty="0"/>
          </a:p>
          <a:p>
            <a:endParaRPr lang="es-CL" dirty="0"/>
          </a:p>
        </p:txBody>
      </p:sp>
    </p:spTree>
    <p:extLst>
      <p:ext uri="{BB962C8B-B14F-4D97-AF65-F5344CB8AC3E}">
        <p14:creationId xmlns:p14="http://schemas.microsoft.com/office/powerpoint/2010/main" val="27672127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L"/>
          </a:p>
        </p:txBody>
      </p:sp>
      <p:sp>
        <p:nvSpPr>
          <p:cNvPr id="3" name="Content Placeholder 2"/>
          <p:cNvSpPr>
            <a:spLocks noGrp="1"/>
          </p:cNvSpPr>
          <p:nvPr>
            <p:ph idx="1"/>
          </p:nvPr>
        </p:nvSpPr>
        <p:spPr/>
        <p:txBody>
          <a:bodyPr>
            <a:normAutofit/>
          </a:bodyPr>
          <a:lstStyle/>
          <a:p>
            <a:r>
              <a:rPr lang="es-CL" dirty="0" smtClean="0"/>
              <a:t>Muchas </a:t>
            </a:r>
            <a:r>
              <a:rPr lang="es-CL" dirty="0"/>
              <a:t>de las familias que son sujeto de protección especial enfrentan múltiples desventajas, proveer servicios y apoyo a familias y niños bajo stress puede fortalecer la capacidad de los padres para responder a las necesidades de sus niños antes que los problemas deriven en algún tipo de abuso profundo. Dentro de las áreas que es importante atender, aparece violencia doméstica salud mental, abuso de drogas y alcohol (</a:t>
            </a:r>
            <a:r>
              <a:rPr lang="es-CL" dirty="0" err="1"/>
              <a:t>Cleaver</a:t>
            </a:r>
            <a:r>
              <a:rPr lang="es-CL" dirty="0"/>
              <a:t> et al. 1999</a:t>
            </a:r>
            <a:r>
              <a:rPr lang="es-CL" dirty="0" smtClean="0"/>
              <a:t>).</a:t>
            </a:r>
            <a:endParaRPr lang="es-CL" dirty="0"/>
          </a:p>
        </p:txBody>
      </p:sp>
    </p:spTree>
    <p:extLst>
      <p:ext uri="{BB962C8B-B14F-4D97-AF65-F5344CB8AC3E}">
        <p14:creationId xmlns:p14="http://schemas.microsoft.com/office/powerpoint/2010/main" val="28194064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L"/>
          </a:p>
        </p:txBody>
      </p:sp>
      <p:sp>
        <p:nvSpPr>
          <p:cNvPr id="3" name="Content Placeholder 2"/>
          <p:cNvSpPr>
            <a:spLocks noGrp="1"/>
          </p:cNvSpPr>
          <p:nvPr>
            <p:ph idx="1"/>
          </p:nvPr>
        </p:nvSpPr>
        <p:spPr/>
        <p:txBody>
          <a:bodyPr>
            <a:normAutofit/>
          </a:bodyPr>
          <a:lstStyle/>
          <a:p>
            <a:r>
              <a:rPr lang="es-CL" dirty="0"/>
              <a:t>En definitiva, el apoyo a la familia como principio rector supone un abanico amplio de alternativas de apoyo, que idealmente no deben estar fragmentados, basado en una oferta que promociona mecanismos de cuidado y previene dificultades generadas por una sociedad crecientemente </a:t>
            </a:r>
            <a:r>
              <a:rPr lang="es-CL" dirty="0" smtClean="0"/>
              <a:t>compleja. </a:t>
            </a:r>
            <a:endParaRPr lang="es-CL" dirty="0"/>
          </a:p>
        </p:txBody>
      </p:sp>
    </p:spTree>
    <p:extLst>
      <p:ext uri="{BB962C8B-B14F-4D97-AF65-F5344CB8AC3E}">
        <p14:creationId xmlns:p14="http://schemas.microsoft.com/office/powerpoint/2010/main" val="1165970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L"/>
          </a:p>
        </p:txBody>
      </p:sp>
      <p:sp>
        <p:nvSpPr>
          <p:cNvPr id="3" name="Content Placeholder 2"/>
          <p:cNvSpPr>
            <a:spLocks noGrp="1"/>
          </p:cNvSpPr>
          <p:nvPr>
            <p:ph idx="1"/>
          </p:nvPr>
        </p:nvSpPr>
        <p:spPr/>
        <p:txBody>
          <a:bodyPr>
            <a:normAutofit/>
          </a:bodyPr>
          <a:lstStyle/>
          <a:p>
            <a:r>
              <a:rPr lang="es-CL" dirty="0"/>
              <a:t>Estos cambios transversales afectan de diversa forma a las familias, algunas de ellas por condiciones de mayor stress experimentan problemas numerosos, crónicos e interrelacionados. </a:t>
            </a:r>
            <a:endParaRPr lang="es-CL" dirty="0" smtClean="0"/>
          </a:p>
          <a:p>
            <a:pPr marL="0" indent="0">
              <a:buNone/>
            </a:pPr>
            <a:endParaRPr lang="es-CL" dirty="0"/>
          </a:p>
          <a:p>
            <a:endParaRPr lang="es-CL" dirty="0"/>
          </a:p>
        </p:txBody>
      </p:sp>
    </p:spTree>
    <p:extLst>
      <p:ext uri="{BB962C8B-B14F-4D97-AF65-F5344CB8AC3E}">
        <p14:creationId xmlns:p14="http://schemas.microsoft.com/office/powerpoint/2010/main" val="2350225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FAMILIAS</a:t>
            </a:r>
            <a:endParaRPr lang="es-CL" dirty="0"/>
          </a:p>
        </p:txBody>
      </p:sp>
      <p:sp>
        <p:nvSpPr>
          <p:cNvPr id="3" name="Content Placeholder 2"/>
          <p:cNvSpPr>
            <a:spLocks noGrp="1"/>
          </p:cNvSpPr>
          <p:nvPr>
            <p:ph idx="1"/>
          </p:nvPr>
        </p:nvSpPr>
        <p:spPr/>
        <p:txBody>
          <a:bodyPr>
            <a:normAutofit/>
          </a:bodyPr>
          <a:lstStyle/>
          <a:p>
            <a:r>
              <a:rPr lang="es-CL" dirty="0"/>
              <a:t>Respecto de la comprensión del rol de la familia en la protección de derechos de los niños, es primordial precisar que no se trata de privilegiar los derechos de las familias sobre los niños, ni de éstos últimos sobre los padres; </a:t>
            </a:r>
            <a:endParaRPr lang="es-CL" dirty="0" smtClean="0"/>
          </a:p>
          <a:p>
            <a:endParaRPr lang="es-CL" dirty="0"/>
          </a:p>
          <a:p>
            <a:endParaRPr lang="es-CL" dirty="0"/>
          </a:p>
        </p:txBody>
      </p:sp>
    </p:spTree>
    <p:extLst>
      <p:ext uri="{BB962C8B-B14F-4D97-AF65-F5344CB8AC3E}">
        <p14:creationId xmlns:p14="http://schemas.microsoft.com/office/powerpoint/2010/main" val="24231153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GB"/>
          </a:p>
        </p:txBody>
      </p:sp>
      <p:sp>
        <p:nvSpPr>
          <p:cNvPr id="3" name="Marcador de contenido 2"/>
          <p:cNvSpPr>
            <a:spLocks noGrp="1"/>
          </p:cNvSpPr>
          <p:nvPr>
            <p:ph idx="1"/>
          </p:nvPr>
        </p:nvSpPr>
        <p:spPr/>
        <p:txBody>
          <a:bodyPr>
            <a:normAutofit/>
          </a:bodyPr>
          <a:lstStyle/>
          <a:p>
            <a:r>
              <a:rPr lang="es-CL" dirty="0"/>
              <a:t>A estas familias </a:t>
            </a:r>
            <a:r>
              <a:rPr lang="es-CL" dirty="0" err="1"/>
              <a:t>Bromfield</a:t>
            </a:r>
            <a:r>
              <a:rPr lang="es-CL" dirty="0"/>
              <a:t>; Sutherland; y Parker (2012) las han definido como familias que enfrentan necesidades complejas, no son familias homogéneas, ni viven un estado permanente de complejidad. </a:t>
            </a:r>
          </a:p>
          <a:p>
            <a:r>
              <a:rPr lang="es-CL" dirty="0"/>
              <a:t>Sin embargo, la naturaleza de los problemas que enfrentan se caracteriza por su diversidad, complejidad y </a:t>
            </a:r>
            <a:r>
              <a:rPr lang="es-CL" dirty="0" err="1"/>
              <a:t>multidimensionalidad</a:t>
            </a:r>
            <a:r>
              <a:rPr lang="es-CL" dirty="0"/>
              <a:t> y constituyen un grupo de la sociedad que demanda enfoques y estrategias individualizadas y flexibles para asistirlas, particularmente porque usualmente enfrentan más de una desventaja o situación de stress</a:t>
            </a:r>
            <a:endParaRPr lang="en-GB" dirty="0"/>
          </a:p>
        </p:txBody>
      </p:sp>
    </p:spTree>
    <p:extLst>
      <p:ext uri="{BB962C8B-B14F-4D97-AF65-F5344CB8AC3E}">
        <p14:creationId xmlns:p14="http://schemas.microsoft.com/office/powerpoint/2010/main" val="525087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L"/>
          </a:p>
        </p:txBody>
      </p:sp>
      <p:sp>
        <p:nvSpPr>
          <p:cNvPr id="3" name="Content Placeholder 2"/>
          <p:cNvSpPr>
            <a:spLocks noGrp="1"/>
          </p:cNvSpPr>
          <p:nvPr>
            <p:ph idx="1"/>
          </p:nvPr>
        </p:nvSpPr>
        <p:spPr/>
        <p:txBody>
          <a:bodyPr>
            <a:normAutofit/>
          </a:bodyPr>
          <a:lstStyle/>
          <a:p>
            <a:r>
              <a:rPr lang="es-CL" dirty="0"/>
              <a:t>Las consecuencias de vivir esta complejidad se reflejan en </a:t>
            </a:r>
            <a:r>
              <a:rPr lang="es-ES_tradnl" dirty="0"/>
              <a:t>dificultades en el ejercicio parental; dificultades en la vida de pareja; dificultades para resolver necesidades básicas. </a:t>
            </a:r>
            <a:endParaRPr lang="es-ES_tradnl" dirty="0" smtClean="0"/>
          </a:p>
          <a:p>
            <a:endParaRPr lang="es-CL" dirty="0"/>
          </a:p>
          <a:p>
            <a:endParaRPr lang="es-CL" dirty="0"/>
          </a:p>
        </p:txBody>
      </p:sp>
    </p:spTree>
    <p:extLst>
      <p:ext uri="{BB962C8B-B14F-4D97-AF65-F5344CB8AC3E}">
        <p14:creationId xmlns:p14="http://schemas.microsoft.com/office/powerpoint/2010/main" val="1980077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GB"/>
          </a:p>
        </p:txBody>
      </p:sp>
      <p:sp>
        <p:nvSpPr>
          <p:cNvPr id="3" name="Marcador de contenido 2"/>
          <p:cNvSpPr>
            <a:spLocks noGrp="1"/>
          </p:cNvSpPr>
          <p:nvPr>
            <p:ph idx="1"/>
          </p:nvPr>
        </p:nvSpPr>
        <p:spPr/>
        <p:txBody>
          <a:bodyPr>
            <a:normAutofit/>
          </a:bodyPr>
          <a:lstStyle/>
          <a:p>
            <a:r>
              <a:rPr lang="es-CL" dirty="0" smtClean="0"/>
              <a:t>El </a:t>
            </a:r>
            <a:r>
              <a:rPr lang="es-CL" dirty="0"/>
              <a:t>desafío principal que estas familias viven, ven su </a:t>
            </a:r>
            <a:r>
              <a:rPr lang="es-CL" b="1" dirty="0"/>
              <a:t>capacidad de cuidado consumida</a:t>
            </a:r>
            <a:r>
              <a:rPr lang="es-CL" dirty="0"/>
              <a:t>, y por lo tato su ejercicio parental se ve comprometido manifestándose en falta de involucramiento, insensible, duro, punitivo o marcado por respuestas abusivas. </a:t>
            </a:r>
          </a:p>
          <a:p>
            <a:r>
              <a:rPr lang="es-CL" dirty="0"/>
              <a:t>Esto se ve exacerbado cuando las propias experiencias de cuidado de los padres han sido empobrecidas. Las relaciones de pareja también se enfrentan a presiones extremas, y se vuelven conflictivas, inestables especialmente cuando no existe adecuado apoyo social. </a:t>
            </a:r>
          </a:p>
          <a:p>
            <a:endParaRPr lang="en-GB" dirty="0"/>
          </a:p>
        </p:txBody>
      </p:sp>
    </p:spTree>
    <p:extLst>
      <p:ext uri="{BB962C8B-B14F-4D97-AF65-F5344CB8AC3E}">
        <p14:creationId xmlns:p14="http://schemas.microsoft.com/office/powerpoint/2010/main" val="3130499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L"/>
          </a:p>
        </p:txBody>
      </p:sp>
      <p:sp>
        <p:nvSpPr>
          <p:cNvPr id="3" name="Content Placeholder 2"/>
          <p:cNvSpPr>
            <a:spLocks noGrp="1"/>
          </p:cNvSpPr>
          <p:nvPr>
            <p:ph idx="1"/>
          </p:nvPr>
        </p:nvSpPr>
        <p:spPr/>
        <p:txBody>
          <a:bodyPr>
            <a:normAutofit/>
          </a:bodyPr>
          <a:lstStyle/>
          <a:p>
            <a:r>
              <a:rPr lang="es-CL" dirty="0"/>
              <a:t>A través del tiempo, el stress acumulado impacta a la familia, aparecen crisis periódicas, se intensifican problemas individuales o en las relaciones familiares y se produce desintegración de roles o fragmentación de la familia. Los miembros se agobian y las dinámicas de relaciones negativas se exacerban gatillando violencia, problemas de salud mental, sobre consumo y el abuso infantil puede ocurrir (Sutherland and Miller 2012).</a:t>
            </a:r>
          </a:p>
          <a:p>
            <a:endParaRPr lang="es-CL" dirty="0"/>
          </a:p>
        </p:txBody>
      </p:sp>
    </p:spTree>
    <p:extLst>
      <p:ext uri="{BB962C8B-B14F-4D97-AF65-F5344CB8AC3E}">
        <p14:creationId xmlns:p14="http://schemas.microsoft.com/office/powerpoint/2010/main" val="58359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L"/>
          </a:p>
        </p:txBody>
      </p:sp>
      <p:sp>
        <p:nvSpPr>
          <p:cNvPr id="3" name="Content Placeholder 2"/>
          <p:cNvSpPr>
            <a:spLocks noGrp="1"/>
          </p:cNvSpPr>
          <p:nvPr>
            <p:ph idx="1"/>
          </p:nvPr>
        </p:nvSpPr>
        <p:spPr/>
        <p:txBody>
          <a:bodyPr>
            <a:normAutofit fontScale="92500" lnSpcReduction="20000"/>
          </a:bodyPr>
          <a:lstStyle/>
          <a:p>
            <a:r>
              <a:rPr lang="es-CL" dirty="0"/>
              <a:t>En estos casos el Estado debe ofrecer protección especial a los niños, resguardando cada vez que sea posible una disposición a trabajar en ALIANZA con la familia. Los valores que según </a:t>
            </a:r>
            <a:r>
              <a:rPr lang="es-CL" dirty="0" err="1"/>
              <a:t>Bromfield</a:t>
            </a:r>
            <a:r>
              <a:rPr lang="es-CL" dirty="0"/>
              <a:t>; Sutherland; y Parker (2012) debe sostener las intervenciones que dan apoyo a la familia que enfrenta necesidades complejas  son:</a:t>
            </a:r>
          </a:p>
          <a:p>
            <a:pPr lvl="1"/>
            <a:r>
              <a:rPr lang="es-CL" dirty="0"/>
              <a:t>Reconocimiento derechos de los niños, con un foco en su mejor interés</a:t>
            </a:r>
          </a:p>
          <a:p>
            <a:pPr lvl="1"/>
            <a:r>
              <a:rPr lang="es-CL" dirty="0"/>
              <a:t>Apoyo persistente  y respetuoso para trabajar con familias que  son valoradas y a las que se le reconocen sus fortalezas</a:t>
            </a:r>
          </a:p>
          <a:p>
            <a:pPr lvl="1"/>
            <a:r>
              <a:rPr lang="es-CL" dirty="0"/>
              <a:t>Padres reconocen tener un conocimiento único sobre sus familias y son las principales influencias en su desarrollo</a:t>
            </a:r>
          </a:p>
          <a:p>
            <a:pPr lvl="1"/>
            <a:r>
              <a:rPr lang="es-CL" dirty="0"/>
              <a:t>Estas intervenciones deben basarse en un una aproximación a la familia como un todo y no un sistema fragmentado</a:t>
            </a:r>
          </a:p>
          <a:p>
            <a:endParaRPr lang="es-CL" dirty="0"/>
          </a:p>
        </p:txBody>
      </p:sp>
    </p:spTree>
    <p:extLst>
      <p:ext uri="{BB962C8B-B14F-4D97-AF65-F5344CB8AC3E}">
        <p14:creationId xmlns:p14="http://schemas.microsoft.com/office/powerpoint/2010/main" val="3005894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GB"/>
          </a:p>
        </p:txBody>
      </p:sp>
      <p:sp>
        <p:nvSpPr>
          <p:cNvPr id="3" name="Marcador de contenido 2"/>
          <p:cNvSpPr>
            <a:spLocks noGrp="1"/>
          </p:cNvSpPr>
          <p:nvPr>
            <p:ph idx="1"/>
          </p:nvPr>
        </p:nvSpPr>
        <p:spPr/>
        <p:txBody>
          <a:bodyPr/>
          <a:lstStyle/>
          <a:p>
            <a:r>
              <a:rPr lang="en-GB" dirty="0">
                <a:hlinkClick r:id="rId2"/>
              </a:rPr>
              <a:t>https://</a:t>
            </a:r>
            <a:r>
              <a:rPr lang="en-GB" dirty="0" smtClean="0">
                <a:hlinkClick r:id="rId2"/>
              </a:rPr>
              <a:t>www.ted.com/talks/lemn_sissay_a_child_of_the_state</a:t>
            </a:r>
            <a:endParaRPr lang="en-GB" dirty="0" smtClean="0"/>
          </a:p>
          <a:p>
            <a:endParaRPr lang="en-GB" dirty="0"/>
          </a:p>
        </p:txBody>
      </p:sp>
    </p:spTree>
    <p:extLst>
      <p:ext uri="{BB962C8B-B14F-4D97-AF65-F5344CB8AC3E}">
        <p14:creationId xmlns:p14="http://schemas.microsoft.com/office/powerpoint/2010/main" val="16267287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graphicFrame>
        <p:nvGraphicFramePr>
          <p:cNvPr id="4" name="3 Marcador de contenido"/>
          <p:cNvGraphicFramePr>
            <a:graphicFrameLocks noGrp="1"/>
          </p:cNvGraphicFramePr>
          <p:nvPr>
            <p:ph idx="1"/>
          </p:nvPr>
        </p:nvGraphicFramePr>
        <p:xfrm>
          <a:off x="539552" y="260648"/>
          <a:ext cx="8229600" cy="5950872"/>
        </p:xfrm>
        <a:graphic>
          <a:graphicData uri="http://schemas.openxmlformats.org/drawingml/2006/table">
            <a:tbl>
              <a:tblPr firstRow="1" bandRow="1">
                <a:tableStyleId>{5C22544A-7EE6-4342-B048-85BDC9FD1C3A}</a:tableStyleId>
              </a:tblPr>
              <a:tblGrid>
                <a:gridCol w="1738536"/>
                <a:gridCol w="6491064"/>
              </a:tblGrid>
              <a:tr h="1515850">
                <a:tc gridSpan="2">
                  <a:txBody>
                    <a:bodyPr/>
                    <a:lstStyle/>
                    <a:p>
                      <a:r>
                        <a:rPr lang="en-US" sz="3200" i="1" dirty="0" err="1" smtClean="0"/>
                        <a:t>Modelos</a:t>
                      </a:r>
                      <a:r>
                        <a:rPr lang="en-US" sz="3200" i="1" dirty="0" smtClean="0"/>
                        <a:t> y </a:t>
                      </a:r>
                      <a:r>
                        <a:rPr lang="en-US" sz="3200" i="1" dirty="0" err="1" smtClean="0"/>
                        <a:t>enfoques</a:t>
                      </a:r>
                      <a:r>
                        <a:rPr lang="en-US" sz="3200" i="1" dirty="0" smtClean="0"/>
                        <a:t> de </a:t>
                      </a:r>
                      <a:r>
                        <a:rPr lang="en-US" sz="3200" i="1" dirty="0" err="1" smtClean="0"/>
                        <a:t>políticas</a:t>
                      </a:r>
                      <a:r>
                        <a:rPr lang="en-US" sz="3200" i="1" dirty="0" smtClean="0"/>
                        <a:t> </a:t>
                      </a:r>
                      <a:r>
                        <a:rPr lang="en-US" sz="3200" i="1" dirty="0" err="1" smtClean="0"/>
                        <a:t>basadas</a:t>
                      </a:r>
                      <a:r>
                        <a:rPr lang="en-US" sz="3200" i="1" dirty="0" smtClean="0"/>
                        <a:t> en la </a:t>
                      </a:r>
                      <a:r>
                        <a:rPr lang="en-US" sz="3200" i="1" dirty="0" err="1" smtClean="0"/>
                        <a:t>familia</a:t>
                      </a:r>
                      <a:r>
                        <a:rPr lang="en-US" sz="3200" i="1" dirty="0" smtClean="0"/>
                        <a:t> y de </a:t>
                      </a:r>
                      <a:r>
                        <a:rPr lang="en-US" sz="3200" i="1" dirty="0" err="1" smtClean="0"/>
                        <a:t>provisión</a:t>
                      </a:r>
                      <a:r>
                        <a:rPr lang="en-US" sz="3200" i="1" dirty="0" smtClean="0"/>
                        <a:t> de </a:t>
                      </a:r>
                      <a:r>
                        <a:rPr lang="en-US" sz="3200" i="1" dirty="0" err="1" smtClean="0"/>
                        <a:t>servicios</a:t>
                      </a:r>
                      <a:r>
                        <a:rPr lang="en-US" sz="3200" i="1" dirty="0" smtClean="0"/>
                        <a:t>  </a:t>
                      </a:r>
                      <a:r>
                        <a:rPr lang="es-ES_tradnl" sz="3200" dirty="0" smtClean="0"/>
                        <a:t>Hughes (2010</a:t>
                      </a:r>
                      <a:endParaRPr lang="es-CL" sz="3200" dirty="0"/>
                    </a:p>
                  </a:txBody>
                  <a:tcPr/>
                </a:tc>
                <a:tc hMerge="1">
                  <a:txBody>
                    <a:bodyPr/>
                    <a:lstStyle/>
                    <a:p>
                      <a:endParaRPr lang="es-CL" sz="3200" dirty="0"/>
                    </a:p>
                  </a:txBody>
                  <a:tcPr/>
                </a:tc>
              </a:tr>
              <a:tr h="1332240">
                <a:tc>
                  <a:txBody>
                    <a:bodyPr/>
                    <a:lstStyle/>
                    <a:p>
                      <a:r>
                        <a:rPr lang="en-US" b="1" i="1" dirty="0" smtClean="0"/>
                        <a:t>MODELO </a:t>
                      </a:r>
                      <a:r>
                        <a:rPr lang="en-US" i="1" dirty="0" smtClean="0"/>
                        <a:t>1</a:t>
                      </a:r>
                      <a:endParaRPr lang="es-C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err="1" smtClean="0"/>
                        <a:t>Fortalecer</a:t>
                      </a:r>
                      <a:r>
                        <a:rPr lang="en-US" i="1" dirty="0" smtClean="0"/>
                        <a:t> la </a:t>
                      </a:r>
                      <a:r>
                        <a:rPr lang="en-US" i="1" dirty="0" err="1" smtClean="0"/>
                        <a:t>habildiad</a:t>
                      </a:r>
                      <a:r>
                        <a:rPr lang="en-US" i="1" dirty="0" smtClean="0"/>
                        <a:t> de los </a:t>
                      </a:r>
                      <a:r>
                        <a:rPr lang="en-US" i="1" dirty="0" err="1" smtClean="0"/>
                        <a:t>miebros</a:t>
                      </a:r>
                      <a:r>
                        <a:rPr lang="en-US" i="1" dirty="0" smtClean="0"/>
                        <a:t> de la </a:t>
                      </a:r>
                      <a:r>
                        <a:rPr lang="en-US" i="1" dirty="0" err="1" smtClean="0"/>
                        <a:t>familia</a:t>
                      </a:r>
                      <a:r>
                        <a:rPr lang="en-US" i="1" dirty="0" smtClean="0"/>
                        <a:t> en </a:t>
                      </a:r>
                      <a:r>
                        <a:rPr lang="en-US" i="1" dirty="0" err="1" smtClean="0"/>
                        <a:t>apoyar</a:t>
                      </a:r>
                      <a:r>
                        <a:rPr lang="en-US" i="1" dirty="0" smtClean="0"/>
                        <a:t> al principal ‘</a:t>
                      </a:r>
                      <a:r>
                        <a:rPr lang="en-US" i="1" dirty="0" err="1" smtClean="0"/>
                        <a:t>usuario</a:t>
                      </a:r>
                      <a:r>
                        <a:rPr lang="en-US" i="1" dirty="0" smtClean="0"/>
                        <a:t>’ del </a:t>
                      </a:r>
                      <a:r>
                        <a:rPr lang="en-US" i="1" dirty="0" err="1" smtClean="0"/>
                        <a:t>servicio</a:t>
                      </a:r>
                      <a:endParaRPr lang="es-CL" dirty="0"/>
                    </a:p>
                  </a:txBody>
                  <a:tcPr/>
                </a:tc>
              </a:tr>
              <a:tr h="1332240">
                <a:tc>
                  <a:txBody>
                    <a:bodyPr/>
                    <a:lstStyle/>
                    <a:p>
                      <a:r>
                        <a:rPr lang="es-ES_tradnl" dirty="0" smtClean="0"/>
                        <a:t>MODELO</a:t>
                      </a:r>
                      <a:r>
                        <a:rPr lang="es-ES_tradnl" baseline="0" dirty="0" smtClean="0"/>
                        <a:t> 2</a:t>
                      </a:r>
                      <a:endParaRPr lang="es-CL" dirty="0"/>
                    </a:p>
                  </a:txBody>
                  <a:tcPr/>
                </a:tc>
                <a:tc>
                  <a:txBody>
                    <a:bodyPr/>
                    <a:lstStyle/>
                    <a:p>
                      <a:r>
                        <a:rPr lang="en-US" i="1" dirty="0" smtClean="0"/>
                        <a:t>Se </a:t>
                      </a:r>
                      <a:r>
                        <a:rPr lang="en-US" i="1" dirty="0" err="1" smtClean="0"/>
                        <a:t>reconoce</a:t>
                      </a:r>
                      <a:r>
                        <a:rPr lang="en-US" i="1" dirty="0" smtClean="0"/>
                        <a:t> en los </a:t>
                      </a:r>
                      <a:r>
                        <a:rPr lang="en-US" i="1" dirty="0" err="1" smtClean="0"/>
                        <a:t>miembros</a:t>
                      </a:r>
                      <a:r>
                        <a:rPr lang="en-US" i="1" dirty="0" smtClean="0"/>
                        <a:t> de la </a:t>
                      </a:r>
                      <a:r>
                        <a:rPr lang="en-US" i="1" dirty="0" err="1" smtClean="0"/>
                        <a:t>familia</a:t>
                      </a:r>
                      <a:r>
                        <a:rPr lang="en-US" i="1" dirty="0" smtClean="0"/>
                        <a:t> </a:t>
                      </a:r>
                      <a:r>
                        <a:rPr lang="en-US" i="1" dirty="0" err="1" smtClean="0"/>
                        <a:t>sus</a:t>
                      </a:r>
                      <a:r>
                        <a:rPr lang="en-US" i="1" dirty="0" smtClean="0"/>
                        <a:t> </a:t>
                      </a:r>
                      <a:r>
                        <a:rPr lang="en-US" i="1" dirty="0" err="1" smtClean="0"/>
                        <a:t>propias</a:t>
                      </a:r>
                      <a:r>
                        <a:rPr lang="en-US" i="1" dirty="0" smtClean="0"/>
                        <a:t> </a:t>
                      </a:r>
                      <a:r>
                        <a:rPr lang="en-US" i="1" dirty="0" err="1" smtClean="0"/>
                        <a:t>necesidades</a:t>
                      </a:r>
                      <a:r>
                        <a:rPr lang="en-US" i="1" dirty="0" smtClean="0"/>
                        <a:t> </a:t>
                      </a:r>
                      <a:r>
                        <a:rPr lang="en-US" i="1" dirty="0" err="1" smtClean="0"/>
                        <a:t>específicas</a:t>
                      </a:r>
                      <a:r>
                        <a:rPr lang="en-US" i="1" dirty="0" smtClean="0"/>
                        <a:t> e </a:t>
                      </a:r>
                      <a:r>
                        <a:rPr lang="en-US" i="1" dirty="0" err="1" smtClean="0"/>
                        <a:t>independientes</a:t>
                      </a:r>
                      <a:r>
                        <a:rPr lang="en-US" i="1" dirty="0" smtClean="0"/>
                        <a:t> </a:t>
                      </a:r>
                      <a:r>
                        <a:rPr lang="en-US" i="1" dirty="0" err="1" smtClean="0"/>
                        <a:t>que</a:t>
                      </a:r>
                      <a:r>
                        <a:rPr lang="en-US" i="1" dirty="0" smtClean="0"/>
                        <a:t> </a:t>
                      </a:r>
                      <a:r>
                        <a:rPr lang="en-US" i="1" dirty="0" err="1" smtClean="0"/>
                        <a:t>surgen</a:t>
                      </a:r>
                      <a:r>
                        <a:rPr lang="en-US" i="1" dirty="0" smtClean="0"/>
                        <a:t> </a:t>
                      </a:r>
                      <a:r>
                        <a:rPr lang="en-US" i="1" dirty="0" err="1" smtClean="0"/>
                        <a:t>apropósito</a:t>
                      </a:r>
                      <a:r>
                        <a:rPr lang="en-US" i="1" dirty="0" smtClean="0"/>
                        <a:t> de del principal </a:t>
                      </a:r>
                      <a:r>
                        <a:rPr lang="en-US" i="1" dirty="0" err="1" smtClean="0"/>
                        <a:t>usuario</a:t>
                      </a:r>
                      <a:endParaRPr lang="es-CL" dirty="0"/>
                    </a:p>
                  </a:txBody>
                  <a:tcPr/>
                </a:tc>
              </a:tr>
              <a:tr h="1731912">
                <a:tc>
                  <a:txBody>
                    <a:bodyPr/>
                    <a:lstStyle/>
                    <a:p>
                      <a:r>
                        <a:rPr lang="es-ES_tradnl" dirty="0" smtClean="0"/>
                        <a:t>MODELO 3</a:t>
                      </a:r>
                      <a:endParaRPr lang="es-C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Se </a:t>
                      </a:r>
                      <a:r>
                        <a:rPr lang="en-US" i="1" dirty="0" err="1" smtClean="0"/>
                        <a:t>reconoce</a:t>
                      </a:r>
                      <a:r>
                        <a:rPr lang="en-US" i="1" dirty="0" smtClean="0"/>
                        <a:t> en los </a:t>
                      </a:r>
                      <a:r>
                        <a:rPr lang="en-US" i="1" dirty="0" err="1" smtClean="0"/>
                        <a:t>miembros</a:t>
                      </a:r>
                      <a:r>
                        <a:rPr lang="en-US" i="1" dirty="0" smtClean="0"/>
                        <a:t> de la </a:t>
                      </a:r>
                      <a:r>
                        <a:rPr lang="en-US" i="1" dirty="0" err="1" smtClean="0"/>
                        <a:t>familia</a:t>
                      </a:r>
                      <a:r>
                        <a:rPr lang="en-US" i="1" dirty="0" smtClean="0"/>
                        <a:t> </a:t>
                      </a:r>
                      <a:r>
                        <a:rPr lang="en-US" i="1" dirty="0" err="1" smtClean="0"/>
                        <a:t>sus</a:t>
                      </a:r>
                      <a:r>
                        <a:rPr lang="en-US" i="1" dirty="0" smtClean="0"/>
                        <a:t> </a:t>
                      </a:r>
                      <a:r>
                        <a:rPr lang="en-US" i="1" dirty="0" err="1" smtClean="0"/>
                        <a:t>propias</a:t>
                      </a:r>
                      <a:r>
                        <a:rPr lang="en-US" i="1" dirty="0" smtClean="0"/>
                        <a:t> </a:t>
                      </a:r>
                      <a:r>
                        <a:rPr lang="en-US" i="1" dirty="0" err="1" smtClean="0"/>
                        <a:t>necesidades</a:t>
                      </a:r>
                      <a:r>
                        <a:rPr lang="en-US" i="1" dirty="0" smtClean="0"/>
                        <a:t> </a:t>
                      </a:r>
                      <a:r>
                        <a:rPr lang="en-US" i="1" dirty="0" err="1" smtClean="0"/>
                        <a:t>específicas</a:t>
                      </a:r>
                      <a:r>
                        <a:rPr lang="en-US" i="1" dirty="0" smtClean="0"/>
                        <a:t> e </a:t>
                      </a:r>
                      <a:r>
                        <a:rPr lang="en-US" i="1" dirty="0" err="1" smtClean="0"/>
                        <a:t>independientes</a:t>
                      </a:r>
                      <a:r>
                        <a:rPr lang="en-US" i="1" dirty="0" smtClean="0"/>
                        <a:t> </a:t>
                      </a:r>
                      <a:r>
                        <a:rPr lang="en-US" i="1" dirty="0" err="1" smtClean="0"/>
                        <a:t>que</a:t>
                      </a:r>
                      <a:r>
                        <a:rPr lang="en-US" i="1" dirty="0" smtClean="0"/>
                        <a:t> </a:t>
                      </a:r>
                      <a:r>
                        <a:rPr lang="en-US" i="1" dirty="0" err="1" smtClean="0"/>
                        <a:t>surgen</a:t>
                      </a:r>
                      <a:r>
                        <a:rPr lang="en-US" i="1" dirty="0" smtClean="0"/>
                        <a:t> </a:t>
                      </a:r>
                      <a:r>
                        <a:rPr lang="en-US" i="1" dirty="0" err="1" smtClean="0"/>
                        <a:t>apropósito</a:t>
                      </a:r>
                      <a:r>
                        <a:rPr lang="en-US" i="1" dirty="0" smtClean="0"/>
                        <a:t> de del principal </a:t>
                      </a:r>
                      <a:r>
                        <a:rPr lang="en-US" i="1" dirty="0" err="1" smtClean="0"/>
                        <a:t>usuario</a:t>
                      </a:r>
                      <a:endParaRPr lang="es-CL" dirty="0" smtClean="0"/>
                    </a:p>
                    <a:p>
                      <a:endParaRPr lang="es-CL" dirty="0"/>
                    </a:p>
                  </a:txBody>
                  <a:tcPr/>
                </a:tc>
              </a:tr>
            </a:tbl>
          </a:graphicData>
        </a:graphic>
      </p:graphicFrame>
    </p:spTree>
    <p:extLst>
      <p:ext uri="{BB962C8B-B14F-4D97-AF65-F5344CB8AC3E}">
        <p14:creationId xmlns:p14="http://schemas.microsoft.com/office/powerpoint/2010/main" val="5729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smtClean="0"/>
              <a:t>PERSPECTIVA RELACIONAL</a:t>
            </a:r>
            <a:endParaRPr lang="es-CL" dirty="0"/>
          </a:p>
        </p:txBody>
      </p:sp>
      <p:sp>
        <p:nvSpPr>
          <p:cNvPr id="3" name="2 Marcador de contenido"/>
          <p:cNvSpPr>
            <a:spLocks noGrp="1"/>
          </p:cNvSpPr>
          <p:nvPr>
            <p:ph idx="1"/>
          </p:nvPr>
        </p:nvSpPr>
        <p:spPr/>
        <p:txBody>
          <a:bodyPr>
            <a:normAutofit/>
          </a:bodyPr>
          <a:lstStyle/>
          <a:p>
            <a:r>
              <a:rPr lang="es-CL" dirty="0"/>
              <a:t>El enriquecimiento de la vida familiar de </a:t>
            </a:r>
            <a:r>
              <a:rPr lang="es-CL" dirty="0" smtClean="0"/>
              <a:t>estas </a:t>
            </a:r>
            <a:r>
              <a:rPr lang="es-CL" dirty="0"/>
              <a:t>familias requiere de una </a:t>
            </a:r>
            <a:r>
              <a:rPr lang="es-CL" b="1" dirty="0"/>
              <a:t>compresión de cómo las distintas formas </a:t>
            </a:r>
            <a:r>
              <a:rPr lang="es-CL" b="1" dirty="0" smtClean="0"/>
              <a:t>familiares </a:t>
            </a:r>
            <a:r>
              <a:rPr lang="es-CL" b="1" dirty="0"/>
              <a:t>cruzadas por diferencias de clase, étnicas, locales y sexuales, se </a:t>
            </a:r>
            <a:r>
              <a:rPr lang="es-CL" b="1" dirty="0" smtClean="0"/>
              <a:t>arraigan </a:t>
            </a:r>
            <a:r>
              <a:rPr lang="es-CL" b="1" dirty="0"/>
              <a:t>en trayectorias de vida y contribuyen a reproducciones familiares </a:t>
            </a:r>
            <a:r>
              <a:rPr lang="es-CL" b="1" dirty="0" smtClean="0"/>
              <a:t>particulares </a:t>
            </a:r>
            <a:r>
              <a:rPr lang="es-CL" dirty="0"/>
              <a:t>que se tensionan por </a:t>
            </a:r>
            <a:r>
              <a:rPr lang="es-CL" dirty="0" smtClean="0"/>
              <a:t>experiencias </a:t>
            </a:r>
            <a:r>
              <a:rPr lang="es-CL" dirty="0"/>
              <a:t>de separación, abandono, y </a:t>
            </a:r>
            <a:r>
              <a:rPr lang="es-CL" dirty="0" smtClean="0"/>
              <a:t>crianza </a:t>
            </a:r>
            <a:r>
              <a:rPr lang="es-CL" dirty="0"/>
              <a:t>sola/o. </a:t>
            </a:r>
            <a:endParaRPr lang="es-CL" dirty="0" smtClean="0"/>
          </a:p>
          <a:p>
            <a:r>
              <a:rPr lang="es-CL" dirty="0" smtClean="0"/>
              <a:t>Explorar </a:t>
            </a:r>
            <a:r>
              <a:rPr lang="es-CL" dirty="0"/>
              <a:t>estas dimensiones nos da luces sobre las </a:t>
            </a:r>
            <a:r>
              <a:rPr lang="es-CL" b="1" dirty="0"/>
              <a:t>relaciones </a:t>
            </a:r>
            <a:r>
              <a:rPr lang="es-CL" b="1" dirty="0" smtClean="0"/>
              <a:t>de </a:t>
            </a:r>
            <a:r>
              <a:rPr lang="es-CL" b="1" dirty="0"/>
              <a:t>cuidado y de cómo viven estas familias la intimidad, los problemas y el </a:t>
            </a:r>
            <a:r>
              <a:rPr lang="es-CL" b="1" dirty="0" smtClean="0"/>
              <a:t>stress</a:t>
            </a:r>
            <a:endParaRPr lang="es-CL" b="1" dirty="0"/>
          </a:p>
        </p:txBody>
      </p:sp>
    </p:spTree>
    <p:extLst>
      <p:ext uri="{BB962C8B-B14F-4D97-AF65-F5344CB8AC3E}">
        <p14:creationId xmlns:p14="http://schemas.microsoft.com/office/powerpoint/2010/main" val="37453874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CL" dirty="0"/>
              <a:t>una alianza con los cuidadores disponibles, se opone a </a:t>
            </a:r>
            <a:r>
              <a:rPr lang="es-CL" dirty="0" smtClean="0"/>
              <a:t>la </a:t>
            </a:r>
            <a:r>
              <a:rPr lang="es-CL" dirty="0"/>
              <a:t>idea de control social, así las bases teóricas desde donde se analiza la </a:t>
            </a:r>
            <a:r>
              <a:rPr lang="es-CL" dirty="0" smtClean="0"/>
              <a:t>realidad </a:t>
            </a:r>
            <a:r>
              <a:rPr lang="es-CL" dirty="0"/>
              <a:t>se encuentran en la construcción social de la realidad y la </a:t>
            </a:r>
            <a:r>
              <a:rPr lang="es-CL" dirty="0" smtClean="0"/>
              <a:t>fenomenología,</a:t>
            </a:r>
          </a:p>
          <a:p>
            <a:r>
              <a:rPr lang="es-CL" dirty="0" smtClean="0"/>
              <a:t>To cure and to </a:t>
            </a:r>
            <a:r>
              <a:rPr lang="es-CL" dirty="0" err="1" smtClean="0"/>
              <a:t>care</a:t>
            </a:r>
            <a:endParaRPr lang="es-CL" dirty="0"/>
          </a:p>
        </p:txBody>
      </p:sp>
    </p:spTree>
    <p:extLst>
      <p:ext uri="{BB962C8B-B14F-4D97-AF65-F5344CB8AC3E}">
        <p14:creationId xmlns:p14="http://schemas.microsoft.com/office/powerpoint/2010/main" val="40813340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a:bodyPr>
          <a:lstStyle/>
          <a:p>
            <a:r>
              <a:rPr lang="es-CL" dirty="0"/>
              <a:t>De este modo el "objeto" de la intervención es la "reorganización de los </a:t>
            </a:r>
            <a:r>
              <a:rPr lang="es-CL" dirty="0" smtClean="0"/>
              <a:t>cursos </a:t>
            </a:r>
            <a:r>
              <a:rPr lang="es-CL" dirty="0"/>
              <a:t>de la vida "- lo que </a:t>
            </a:r>
            <a:r>
              <a:rPr lang="es-CL" dirty="0" err="1"/>
              <a:t>Ferguson</a:t>
            </a:r>
            <a:r>
              <a:rPr lang="es-CL" dirty="0"/>
              <a:t> (2001) denomina "proyecto de vida”. </a:t>
            </a:r>
            <a:endParaRPr lang="es-CL" dirty="0" smtClean="0"/>
          </a:p>
          <a:p>
            <a:r>
              <a:rPr lang="es-CL" dirty="0" smtClean="0"/>
              <a:t>Se introduce </a:t>
            </a:r>
            <a:r>
              <a:rPr lang="es-CL" dirty="0"/>
              <a:t>reflexión en la vida cotidiana de un sujeto (persona, familia o de una </a:t>
            </a:r>
            <a:r>
              <a:rPr lang="es-CL" dirty="0" smtClean="0"/>
              <a:t>comunidad </a:t>
            </a:r>
            <a:r>
              <a:rPr lang="es-CL" dirty="0"/>
              <a:t>local) con el fin de apoyar o reforzar el cambio de vida a través de </a:t>
            </a:r>
            <a:r>
              <a:rPr lang="es-CL" dirty="0" smtClean="0"/>
              <a:t>la </a:t>
            </a:r>
            <a:r>
              <a:rPr lang="es-CL" dirty="0"/>
              <a:t>agencia del propio sujeto, por débil que sea su capacidad para actuar en el </a:t>
            </a:r>
            <a:r>
              <a:rPr lang="es-CL" dirty="0" smtClean="0"/>
              <a:t>inicio</a:t>
            </a:r>
            <a:endParaRPr lang="es-CL" dirty="0"/>
          </a:p>
        </p:txBody>
      </p:sp>
    </p:spTree>
    <p:extLst>
      <p:ext uri="{BB962C8B-B14F-4D97-AF65-F5344CB8AC3E}">
        <p14:creationId xmlns:p14="http://schemas.microsoft.com/office/powerpoint/2010/main" val="899355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GB"/>
          </a:p>
        </p:txBody>
      </p:sp>
      <p:sp>
        <p:nvSpPr>
          <p:cNvPr id="3" name="Marcador de contenido 2"/>
          <p:cNvSpPr>
            <a:spLocks noGrp="1"/>
          </p:cNvSpPr>
          <p:nvPr>
            <p:ph idx="1"/>
          </p:nvPr>
        </p:nvSpPr>
        <p:spPr/>
        <p:txBody>
          <a:bodyPr/>
          <a:lstStyle/>
          <a:p>
            <a:r>
              <a:rPr lang="es-CL" sz="2200" dirty="0">
                <a:solidFill>
                  <a:prstClr val="black"/>
                </a:solidFill>
              </a:rPr>
              <a:t>Siguiendo a </a:t>
            </a:r>
            <a:r>
              <a:rPr lang="es-CL" sz="2200" dirty="0" err="1">
                <a:solidFill>
                  <a:prstClr val="black"/>
                </a:solidFill>
              </a:rPr>
              <a:t>Minow</a:t>
            </a:r>
            <a:r>
              <a:rPr lang="es-CL" sz="2200" dirty="0">
                <a:solidFill>
                  <a:prstClr val="black"/>
                </a:solidFill>
              </a:rPr>
              <a:t> (1986: 3) el desafío de esta nueva relación se </a:t>
            </a:r>
            <a:r>
              <a:rPr lang="es-CL" sz="2200" b="1" dirty="0">
                <a:solidFill>
                  <a:prstClr val="black"/>
                </a:solidFill>
              </a:rPr>
              <a:t>centra en enfrentar las necesidades de cuidado y conexiones mutuas que los cuidadores principales y los niños tienen</a:t>
            </a:r>
            <a:r>
              <a:rPr lang="es-CL" sz="2200" dirty="0">
                <a:solidFill>
                  <a:prstClr val="black"/>
                </a:solidFill>
              </a:rPr>
              <a:t>. </a:t>
            </a:r>
            <a:endParaRPr lang="es-CL" sz="2200" dirty="0" smtClean="0">
              <a:solidFill>
                <a:prstClr val="black"/>
              </a:solidFill>
            </a:endParaRPr>
          </a:p>
          <a:p>
            <a:r>
              <a:rPr lang="es-CL" sz="2200" dirty="0" smtClean="0">
                <a:solidFill>
                  <a:prstClr val="black"/>
                </a:solidFill>
              </a:rPr>
              <a:t>El </a:t>
            </a:r>
            <a:r>
              <a:rPr lang="es-CL" sz="2200" dirty="0">
                <a:solidFill>
                  <a:prstClr val="black"/>
                </a:solidFill>
              </a:rPr>
              <a:t>rol del Estado aparece aquí en una lógica de colaboración con las familias, en una tarea que es de carácter universal</a:t>
            </a:r>
            <a:endParaRPr lang="en-GB" dirty="0"/>
          </a:p>
        </p:txBody>
      </p:sp>
    </p:spTree>
    <p:extLst>
      <p:ext uri="{BB962C8B-B14F-4D97-AF65-F5344CB8AC3E}">
        <p14:creationId xmlns:p14="http://schemas.microsoft.com/office/powerpoint/2010/main" val="22951617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a:bodyPr>
          <a:lstStyle/>
          <a:p>
            <a:r>
              <a:rPr lang="es-CL" dirty="0"/>
              <a:t>Esta deconstrucción del problema percibido comienza con la construcción de </a:t>
            </a:r>
            <a:r>
              <a:rPr lang="es-CL" b="1" dirty="0" smtClean="0"/>
              <a:t>metas </a:t>
            </a:r>
            <a:r>
              <a:rPr lang="es-CL" b="1" dirty="0"/>
              <a:t>alternativas amplias </a:t>
            </a:r>
            <a:r>
              <a:rPr lang="es-CL" dirty="0"/>
              <a:t>en la mente de las personas interesadas, desde </a:t>
            </a:r>
            <a:r>
              <a:rPr lang="es-CL" dirty="0" smtClean="0"/>
              <a:t>las </a:t>
            </a:r>
            <a:r>
              <a:rPr lang="es-CL" dirty="0"/>
              <a:t>cuales se deriva agencia de cambio consciente. </a:t>
            </a:r>
            <a:endParaRPr lang="es-CL" dirty="0" smtClean="0"/>
          </a:p>
          <a:p>
            <a:r>
              <a:rPr lang="es-CL" dirty="0" smtClean="0"/>
              <a:t>Cuando </a:t>
            </a:r>
            <a:r>
              <a:rPr lang="es-CL" dirty="0"/>
              <a:t>se buscan metas alternativas la esencia de la práctica de </a:t>
            </a:r>
            <a:r>
              <a:rPr lang="es-CL" dirty="0" smtClean="0"/>
              <a:t>intervención </a:t>
            </a:r>
            <a:r>
              <a:rPr lang="es-CL" dirty="0"/>
              <a:t>es el </a:t>
            </a:r>
            <a:r>
              <a:rPr lang="es-CL" b="1" dirty="0"/>
              <a:t>desarrollo de buenas agencias en lugar de impedir las </a:t>
            </a:r>
            <a:r>
              <a:rPr lang="es-CL" b="1" dirty="0" smtClean="0"/>
              <a:t> malas</a:t>
            </a:r>
            <a:endParaRPr lang="es-CL" b="1" dirty="0"/>
          </a:p>
        </p:txBody>
      </p:sp>
    </p:spTree>
    <p:extLst>
      <p:ext uri="{BB962C8B-B14F-4D97-AF65-F5344CB8AC3E}">
        <p14:creationId xmlns:p14="http://schemas.microsoft.com/office/powerpoint/2010/main" val="10449820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CL" dirty="0"/>
              <a:t>Bajo esta perspectiva se observa </a:t>
            </a:r>
            <a:r>
              <a:rPr lang="es-CL" dirty="0" smtClean="0"/>
              <a:t>una </a:t>
            </a:r>
            <a:r>
              <a:rPr lang="es-CL" b="1" dirty="0" smtClean="0"/>
              <a:t>transferencia </a:t>
            </a:r>
            <a:r>
              <a:rPr lang="es-CL" b="1" dirty="0"/>
              <a:t>de poder y control en la </a:t>
            </a:r>
            <a:r>
              <a:rPr lang="es-CL" b="1" dirty="0" smtClean="0"/>
              <a:t>forma </a:t>
            </a:r>
            <a:r>
              <a:rPr lang="es-CL" b="1" dirty="0"/>
              <a:t>de ofrecer cuidado</a:t>
            </a:r>
            <a:r>
              <a:rPr lang="es-CL" dirty="0"/>
              <a:t>: </a:t>
            </a:r>
            <a:endParaRPr lang="es-CL" dirty="0" smtClean="0"/>
          </a:p>
          <a:p>
            <a:pPr lvl="1"/>
            <a:r>
              <a:rPr lang="es-CL" dirty="0" smtClean="0"/>
              <a:t>desde </a:t>
            </a:r>
            <a:r>
              <a:rPr lang="es-CL" dirty="0"/>
              <a:t>las familias hacia el estado, al </a:t>
            </a:r>
            <a:r>
              <a:rPr lang="es-CL" dirty="0" smtClean="0"/>
              <a:t>Desprivatizarse en </a:t>
            </a:r>
            <a:r>
              <a:rPr lang="es-CL" dirty="0"/>
              <a:t>problema; </a:t>
            </a:r>
            <a:endParaRPr lang="es-CL" dirty="0" smtClean="0"/>
          </a:p>
          <a:p>
            <a:pPr lvl="1"/>
            <a:r>
              <a:rPr lang="es-CL" dirty="0" smtClean="0"/>
              <a:t>desde </a:t>
            </a:r>
            <a:r>
              <a:rPr lang="es-CL" dirty="0"/>
              <a:t>las madres hacia los padres; </a:t>
            </a:r>
            <a:endParaRPr lang="es-CL" dirty="0" smtClean="0"/>
          </a:p>
          <a:p>
            <a:pPr lvl="1"/>
            <a:r>
              <a:rPr lang="es-CL" dirty="0" smtClean="0"/>
              <a:t>desde </a:t>
            </a:r>
            <a:r>
              <a:rPr lang="es-CL" dirty="0"/>
              <a:t>los que proveen </a:t>
            </a:r>
            <a:r>
              <a:rPr lang="es-CL" dirty="0" smtClean="0"/>
              <a:t>cuidado </a:t>
            </a:r>
            <a:r>
              <a:rPr lang="es-CL" dirty="0"/>
              <a:t>hacia aquellos que lo reciben en su rol de ciudadanos</a:t>
            </a:r>
          </a:p>
        </p:txBody>
      </p:sp>
    </p:spTree>
    <p:extLst>
      <p:ext uri="{BB962C8B-B14F-4D97-AF65-F5344CB8AC3E}">
        <p14:creationId xmlns:p14="http://schemas.microsoft.com/office/powerpoint/2010/main" val="15950032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Investigación</a:t>
            </a:r>
            <a:endParaRPr lang="es-CL" dirty="0"/>
          </a:p>
        </p:txBody>
      </p:sp>
      <p:sp>
        <p:nvSpPr>
          <p:cNvPr id="3" name="2 Marcador de contenido"/>
          <p:cNvSpPr>
            <a:spLocks noGrp="1"/>
          </p:cNvSpPr>
          <p:nvPr>
            <p:ph idx="1"/>
          </p:nvPr>
        </p:nvSpPr>
        <p:spPr/>
        <p:txBody>
          <a:bodyPr/>
          <a:lstStyle/>
          <a:p>
            <a:pPr marL="0" indent="0" algn="ctr">
              <a:buNone/>
            </a:pPr>
            <a:r>
              <a:rPr lang="es-CL" dirty="0"/>
              <a:t>FAMILIAS AL LÍMITE:</a:t>
            </a:r>
          </a:p>
          <a:p>
            <a:pPr marL="0" indent="0" algn="ctr">
              <a:buNone/>
            </a:pPr>
            <a:r>
              <a:rPr lang="es-CL" dirty="0"/>
              <a:t>Narrativas desde las periferias existenciales de la vida familiar</a:t>
            </a:r>
          </a:p>
        </p:txBody>
      </p:sp>
    </p:spTree>
    <p:extLst>
      <p:ext uri="{BB962C8B-B14F-4D97-AF65-F5344CB8AC3E}">
        <p14:creationId xmlns:p14="http://schemas.microsoft.com/office/powerpoint/2010/main" val="32379520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Objetivo</a:t>
            </a:r>
            <a:endParaRPr lang="es-CL" dirty="0"/>
          </a:p>
        </p:txBody>
      </p:sp>
      <p:sp>
        <p:nvSpPr>
          <p:cNvPr id="3" name="2 Marcador de contenido"/>
          <p:cNvSpPr>
            <a:spLocks noGrp="1"/>
          </p:cNvSpPr>
          <p:nvPr>
            <p:ph idx="1"/>
          </p:nvPr>
        </p:nvSpPr>
        <p:spPr/>
        <p:txBody>
          <a:bodyPr/>
          <a:lstStyle/>
          <a:p>
            <a:r>
              <a:rPr lang="es-CL" dirty="0"/>
              <a:t>Conocer y analizar, desde la voz de los </a:t>
            </a:r>
            <a:r>
              <a:rPr lang="es-CL" dirty="0" smtClean="0"/>
              <a:t>quienes han perdido el cuidado parental, </a:t>
            </a:r>
            <a:r>
              <a:rPr lang="es-CL" dirty="0"/>
              <a:t>cómo </a:t>
            </a:r>
            <a:r>
              <a:rPr lang="es-CL" dirty="0" smtClean="0"/>
              <a:t>han vivido su experiencia </a:t>
            </a:r>
            <a:r>
              <a:rPr lang="es-CL" dirty="0"/>
              <a:t>cuidado y cómo </a:t>
            </a:r>
            <a:r>
              <a:rPr lang="es-CL" dirty="0" smtClean="0"/>
              <a:t>esta experiencia afecta </a:t>
            </a:r>
            <a:r>
              <a:rPr lang="es-CL" dirty="0"/>
              <a:t>su capacidad de cuidado. </a:t>
            </a:r>
          </a:p>
        </p:txBody>
      </p:sp>
    </p:spTree>
    <p:extLst>
      <p:ext uri="{BB962C8B-B14F-4D97-AF65-F5344CB8AC3E}">
        <p14:creationId xmlns:p14="http://schemas.microsoft.com/office/powerpoint/2010/main" val="31482749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Metodología</a:t>
            </a:r>
          </a:p>
        </p:txBody>
      </p:sp>
      <p:sp>
        <p:nvSpPr>
          <p:cNvPr id="3" name="2 Marcador de contenido"/>
          <p:cNvSpPr>
            <a:spLocks noGrp="1"/>
          </p:cNvSpPr>
          <p:nvPr>
            <p:ph idx="1"/>
          </p:nvPr>
        </p:nvSpPr>
        <p:spPr/>
        <p:txBody>
          <a:bodyPr>
            <a:normAutofit/>
          </a:bodyPr>
          <a:lstStyle/>
          <a:p>
            <a:r>
              <a:rPr lang="es-CL" dirty="0"/>
              <a:t>L</a:t>
            </a:r>
            <a:r>
              <a:rPr lang="es-CL" dirty="0" smtClean="0"/>
              <a:t>imitados </a:t>
            </a:r>
            <a:r>
              <a:rPr lang="es-CL" dirty="0"/>
              <a:t>estudios sobre las familias que han </a:t>
            </a:r>
            <a:r>
              <a:rPr lang="es-CL" dirty="0" smtClean="0"/>
              <a:t>perdido </a:t>
            </a:r>
            <a:r>
              <a:rPr lang="es-CL" dirty="0"/>
              <a:t>la custodia de sus hijos/as, </a:t>
            </a:r>
            <a:endParaRPr lang="es-CL" dirty="0" smtClean="0"/>
          </a:p>
          <a:p>
            <a:r>
              <a:rPr lang="es-CL" dirty="0" smtClean="0"/>
              <a:t>origen </a:t>
            </a:r>
            <a:r>
              <a:rPr lang="es-CL" dirty="0"/>
              <a:t>de esta información </a:t>
            </a:r>
            <a:r>
              <a:rPr lang="es-CL" dirty="0" smtClean="0"/>
              <a:t>generalmente </a:t>
            </a:r>
            <a:r>
              <a:rPr lang="es-CL" dirty="0"/>
              <a:t>no se encuentra en la voz de los </a:t>
            </a:r>
            <a:r>
              <a:rPr lang="es-CL" dirty="0" smtClean="0"/>
              <a:t>implicados</a:t>
            </a:r>
          </a:p>
          <a:p>
            <a:r>
              <a:rPr lang="es-CL" dirty="0" smtClean="0"/>
              <a:t>comprender </a:t>
            </a:r>
            <a:r>
              <a:rPr lang="es-CL" dirty="0"/>
              <a:t>por qué el cuidado falla y por qué los cuidadores </a:t>
            </a:r>
            <a:r>
              <a:rPr lang="es-CL" dirty="0" smtClean="0"/>
              <a:t>podrían </a:t>
            </a:r>
            <a:r>
              <a:rPr lang="es-CL" dirty="0"/>
              <a:t>ser incapaces de empatizar con </a:t>
            </a:r>
            <a:r>
              <a:rPr lang="es-CL" dirty="0" smtClean="0"/>
              <a:t>la vulnerabilidad </a:t>
            </a:r>
            <a:r>
              <a:rPr lang="es-CL" dirty="0"/>
              <a:t>del </a:t>
            </a:r>
            <a:r>
              <a:rPr lang="es-CL" dirty="0" smtClean="0"/>
              <a:t>otro</a:t>
            </a:r>
            <a:endParaRPr lang="es-CL" dirty="0"/>
          </a:p>
        </p:txBody>
      </p:sp>
    </p:spTree>
    <p:extLst>
      <p:ext uri="{BB962C8B-B14F-4D97-AF65-F5344CB8AC3E}">
        <p14:creationId xmlns:p14="http://schemas.microsoft.com/office/powerpoint/2010/main" val="15762328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CL" dirty="0" smtClean="0"/>
              <a:t>Enfoque </a:t>
            </a:r>
            <a:r>
              <a:rPr lang="es-CL" dirty="0"/>
              <a:t>narrativo nos aproxima al objetivo de la </a:t>
            </a:r>
            <a:r>
              <a:rPr lang="es-CL" dirty="0" smtClean="0"/>
              <a:t>investigación</a:t>
            </a:r>
            <a:r>
              <a:rPr lang="es-CL" dirty="0"/>
              <a:t>, según Roberts (2002:115) las narraciones también proporcionan </a:t>
            </a:r>
            <a:r>
              <a:rPr lang="es-CL" dirty="0" smtClean="0"/>
              <a:t>una </a:t>
            </a:r>
            <a:r>
              <a:rPr lang="es-CL" dirty="0"/>
              <a:t>estructura para nuestro sentido del yo y la identidad porque a la vez que </a:t>
            </a:r>
            <a:r>
              <a:rPr lang="es-CL" dirty="0" smtClean="0"/>
              <a:t>contamos </a:t>
            </a:r>
            <a:r>
              <a:rPr lang="es-CL" dirty="0"/>
              <a:t>relatos sobre nuestras vidas creamos una identidad </a:t>
            </a:r>
            <a:r>
              <a:rPr lang="es-CL" dirty="0" smtClean="0"/>
              <a:t>narrativa</a:t>
            </a:r>
            <a:endParaRPr lang="es-CL" dirty="0"/>
          </a:p>
        </p:txBody>
      </p:sp>
    </p:spTree>
    <p:extLst>
      <p:ext uri="{BB962C8B-B14F-4D97-AF65-F5344CB8AC3E}">
        <p14:creationId xmlns:p14="http://schemas.microsoft.com/office/powerpoint/2010/main" val="42044016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CL" dirty="0"/>
              <a:t>El proceso metodológico, entonces, propuso invitar a los sujetos de estudio a </a:t>
            </a:r>
            <a:r>
              <a:rPr lang="es-CL" dirty="0" smtClean="0"/>
              <a:t>contar </a:t>
            </a:r>
            <a:r>
              <a:rPr lang="es-CL" dirty="0"/>
              <a:t>su historia, interactuando dialógicamente con el narrador con la misión </a:t>
            </a:r>
            <a:r>
              <a:rPr lang="es-CL" dirty="0" smtClean="0"/>
              <a:t>de </a:t>
            </a:r>
            <a:r>
              <a:rPr lang="es-CL" dirty="0"/>
              <a:t>acompañarle y ayudarle a evocar el relato</a:t>
            </a:r>
          </a:p>
        </p:txBody>
      </p:sp>
    </p:spTree>
    <p:extLst>
      <p:ext uri="{BB962C8B-B14F-4D97-AF65-F5344CB8AC3E}">
        <p14:creationId xmlns:p14="http://schemas.microsoft.com/office/powerpoint/2010/main" val="924695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CL" dirty="0" smtClean="0"/>
              <a:t>Durante 4 meses se acompañó a 6 adultos responsables, revisando con ellas tres etapas de su vida</a:t>
            </a:r>
            <a:endParaRPr lang="es-CL" dirty="0"/>
          </a:p>
          <a:p>
            <a:pPr lvl="2"/>
            <a:r>
              <a:rPr lang="es-CL" dirty="0" smtClean="0"/>
              <a:t>Infancia</a:t>
            </a:r>
          </a:p>
          <a:p>
            <a:pPr lvl="2"/>
            <a:r>
              <a:rPr lang="es-CL" dirty="0" smtClean="0"/>
              <a:t>Adolescencia</a:t>
            </a:r>
          </a:p>
          <a:p>
            <a:pPr lvl="2"/>
            <a:r>
              <a:rPr lang="es-CL" dirty="0" smtClean="0"/>
              <a:t>Adultez</a:t>
            </a:r>
          </a:p>
          <a:p>
            <a:pPr lvl="2"/>
            <a:endParaRPr lang="es-CL" dirty="0" smtClean="0"/>
          </a:p>
        </p:txBody>
      </p:sp>
    </p:spTree>
    <p:extLst>
      <p:ext uri="{BB962C8B-B14F-4D97-AF65-F5344CB8AC3E}">
        <p14:creationId xmlns:p14="http://schemas.microsoft.com/office/powerpoint/2010/main" val="7002839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Adherencia</a:t>
            </a:r>
            <a:endParaRPr lang="es-CL" dirty="0"/>
          </a:p>
        </p:txBody>
      </p:sp>
      <p:sp>
        <p:nvSpPr>
          <p:cNvPr id="3" name="2 Marcador de contenido"/>
          <p:cNvSpPr>
            <a:spLocks noGrp="1"/>
          </p:cNvSpPr>
          <p:nvPr>
            <p:ph idx="1"/>
          </p:nvPr>
        </p:nvSpPr>
        <p:spPr/>
        <p:txBody>
          <a:bodyPr>
            <a:normAutofit/>
          </a:bodyPr>
          <a:lstStyle/>
          <a:p>
            <a:r>
              <a:rPr lang="es-CL" dirty="0"/>
              <a:t>Alta demanda de los programas de cuidado alternativo, que hacen de </a:t>
            </a:r>
            <a:r>
              <a:rPr lang="es-CL" dirty="0" smtClean="0"/>
              <a:t>esta </a:t>
            </a:r>
            <a:r>
              <a:rPr lang="es-CL" dirty="0"/>
              <a:t>instancia una demanda más que consume el escaso tiempo que </a:t>
            </a:r>
            <a:r>
              <a:rPr lang="es-CL" dirty="0" smtClean="0"/>
              <a:t>las </a:t>
            </a:r>
            <a:r>
              <a:rPr lang="es-CL" dirty="0"/>
              <a:t>personas tienen. </a:t>
            </a:r>
          </a:p>
          <a:p>
            <a:r>
              <a:rPr lang="es-CL" dirty="0" smtClean="0"/>
              <a:t>Valoración </a:t>
            </a:r>
            <a:r>
              <a:rPr lang="es-CL" dirty="0"/>
              <a:t>del espacio en su singularidad: interés genuino en conocer </a:t>
            </a:r>
            <a:r>
              <a:rPr lang="es-CL" dirty="0" smtClean="0"/>
              <a:t>su </a:t>
            </a:r>
            <a:r>
              <a:rPr lang="es-CL" dirty="0"/>
              <a:t>historia y sus propias necesidades de cuidado</a:t>
            </a:r>
          </a:p>
          <a:p>
            <a:r>
              <a:rPr lang="es-CL" dirty="0" smtClean="0"/>
              <a:t>Resistencias </a:t>
            </a:r>
            <a:r>
              <a:rPr lang="es-CL" dirty="0"/>
              <a:t>en algunos casos a reflexionar en torno a su biografía</a:t>
            </a:r>
          </a:p>
        </p:txBody>
      </p:sp>
    </p:spTree>
    <p:extLst>
      <p:ext uri="{BB962C8B-B14F-4D97-AF65-F5344CB8AC3E}">
        <p14:creationId xmlns:p14="http://schemas.microsoft.com/office/powerpoint/2010/main" val="32611052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sz="2200" dirty="0" smtClean="0"/>
              <a:t>Marginalidad </a:t>
            </a:r>
            <a:r>
              <a:rPr lang="es-CL" sz="2200" dirty="0"/>
              <a:t>y el capitalismo flexible para los pobres</a:t>
            </a:r>
            <a:r>
              <a:rPr lang="es-CL" dirty="0"/>
              <a:t/>
            </a:r>
            <a:br>
              <a:rPr lang="es-CL" dirty="0"/>
            </a:br>
            <a:endParaRPr lang="es-CL" dirty="0"/>
          </a:p>
        </p:txBody>
      </p:sp>
      <p:sp>
        <p:nvSpPr>
          <p:cNvPr id="3" name="2 Marcador de contenido"/>
          <p:cNvSpPr>
            <a:spLocks noGrp="1"/>
          </p:cNvSpPr>
          <p:nvPr>
            <p:ph idx="1"/>
          </p:nvPr>
        </p:nvSpPr>
        <p:spPr/>
        <p:txBody>
          <a:bodyPr/>
          <a:lstStyle/>
          <a:p>
            <a:r>
              <a:rPr lang="es-CL" dirty="0"/>
              <a:t>Un ámbito al que estas familias </a:t>
            </a:r>
            <a:r>
              <a:rPr lang="es-CL" dirty="0" smtClean="0"/>
              <a:t>se enfrentan </a:t>
            </a:r>
            <a:r>
              <a:rPr lang="es-CL" dirty="0"/>
              <a:t>transversalmente es la flexibilidad </a:t>
            </a:r>
            <a:r>
              <a:rPr lang="es-CL" dirty="0" smtClean="0"/>
              <a:t>laboral</a:t>
            </a:r>
            <a:r>
              <a:rPr lang="es-CL" dirty="0"/>
              <a:t>, que </a:t>
            </a:r>
            <a:r>
              <a:rPr lang="es-CL" dirty="0" err="1"/>
              <a:t>Featherstone</a:t>
            </a:r>
            <a:r>
              <a:rPr lang="es-CL" dirty="0"/>
              <a:t> (2009:27) ha llamado el capitalismo flexible, se </a:t>
            </a:r>
            <a:r>
              <a:rPr lang="es-CL" dirty="0" smtClean="0"/>
              <a:t>propone </a:t>
            </a:r>
            <a:r>
              <a:rPr lang="es-CL" dirty="0"/>
              <a:t>a veces como una contribución a la resolución de las tensiones entre </a:t>
            </a:r>
            <a:r>
              <a:rPr lang="es-CL" dirty="0" smtClean="0"/>
              <a:t>el </a:t>
            </a:r>
            <a:r>
              <a:rPr lang="es-CL" dirty="0"/>
              <a:t>empleo y la vida familiar.</a:t>
            </a:r>
          </a:p>
        </p:txBody>
      </p:sp>
    </p:spTree>
    <p:extLst>
      <p:ext uri="{BB962C8B-B14F-4D97-AF65-F5344CB8AC3E}">
        <p14:creationId xmlns:p14="http://schemas.microsoft.com/office/powerpoint/2010/main" val="337468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L"/>
          </a:p>
        </p:txBody>
      </p:sp>
      <p:sp>
        <p:nvSpPr>
          <p:cNvPr id="3" name="Content Placeholder 2"/>
          <p:cNvSpPr>
            <a:spLocks noGrp="1"/>
          </p:cNvSpPr>
          <p:nvPr>
            <p:ph idx="1"/>
          </p:nvPr>
        </p:nvSpPr>
        <p:spPr/>
        <p:txBody>
          <a:bodyPr/>
          <a:lstStyle/>
          <a:p>
            <a:r>
              <a:rPr lang="es-CL" dirty="0"/>
              <a:t>Si el Estado debe colaborar con las familias, para asegurar la protección integral de los niños, una primera dimensión que debe consignarse es considerar las prácticas de las familias, por sobre la institución de la familia. </a:t>
            </a:r>
          </a:p>
        </p:txBody>
      </p:sp>
    </p:spTree>
    <p:extLst>
      <p:ext uri="{BB962C8B-B14F-4D97-AF65-F5344CB8AC3E}">
        <p14:creationId xmlns:p14="http://schemas.microsoft.com/office/powerpoint/2010/main" val="40453601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a:bodyPr>
          <a:lstStyle/>
          <a:p>
            <a:r>
              <a:rPr lang="es-CL" dirty="0"/>
              <a:t>Es necesario considerar la irrupción del trabajo de la mujer en la vida </a:t>
            </a:r>
            <a:r>
              <a:rPr lang="es-CL" dirty="0" smtClean="0"/>
              <a:t>doméstica</a:t>
            </a:r>
            <a:r>
              <a:rPr lang="es-CL" dirty="0"/>
              <a:t>, donde las preferencias y deseos sobre el trabajo revelan más bien </a:t>
            </a:r>
            <a:r>
              <a:rPr lang="es-CL" dirty="0" smtClean="0"/>
              <a:t>un </a:t>
            </a:r>
            <a:r>
              <a:rPr lang="es-CL" dirty="0"/>
              <a:t>hábito, temor, bajas expectativas y condiciones de entrada injustas, todo lo </a:t>
            </a:r>
            <a:r>
              <a:rPr lang="es-CL" dirty="0" smtClean="0"/>
              <a:t>que </a:t>
            </a:r>
            <a:r>
              <a:rPr lang="es-CL" dirty="0"/>
              <a:t>deforma las elecciones de las personas incluso los deseos que tienen para </a:t>
            </a:r>
            <a:r>
              <a:rPr lang="es-CL" dirty="0" smtClean="0"/>
              <a:t>sus </a:t>
            </a:r>
            <a:r>
              <a:rPr lang="es-CL" dirty="0"/>
              <a:t>propias vidas</a:t>
            </a:r>
          </a:p>
        </p:txBody>
      </p:sp>
    </p:spTree>
    <p:extLst>
      <p:ext uri="{BB962C8B-B14F-4D97-AF65-F5344CB8AC3E}">
        <p14:creationId xmlns:p14="http://schemas.microsoft.com/office/powerpoint/2010/main" val="5197921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a:bodyPr>
          <a:lstStyle/>
          <a:p>
            <a:r>
              <a:rPr lang="es-CL" dirty="0"/>
              <a:t>El ingreso a trabajos precarios y demandantes y el acceso a ciertos niveles de </a:t>
            </a:r>
            <a:r>
              <a:rPr lang="es-CL" dirty="0" smtClean="0"/>
              <a:t>autonomía </a:t>
            </a:r>
            <a:r>
              <a:rPr lang="es-CL" dirty="0"/>
              <a:t>que el ingreso genera, abre potenciales conflictos familiares que se </a:t>
            </a:r>
            <a:r>
              <a:rPr lang="es-CL" dirty="0" smtClean="0"/>
              <a:t>derivan </a:t>
            </a:r>
            <a:r>
              <a:rPr lang="es-CL" dirty="0"/>
              <a:t>de dicha participación. Particularmente conflictos conyugales y la </a:t>
            </a:r>
            <a:r>
              <a:rPr lang="es-CL" dirty="0" smtClean="0"/>
              <a:t>posibilidad </a:t>
            </a:r>
            <a:r>
              <a:rPr lang="es-CL" dirty="0"/>
              <a:t>de violencia entre hombre y mujeres se convierte en una alternativa </a:t>
            </a:r>
            <a:r>
              <a:rPr lang="es-CL" dirty="0" smtClean="0"/>
              <a:t>de </a:t>
            </a:r>
            <a:r>
              <a:rPr lang="es-CL" dirty="0"/>
              <a:t>alta viabilidad.</a:t>
            </a:r>
          </a:p>
        </p:txBody>
      </p:sp>
    </p:spTree>
    <p:extLst>
      <p:ext uri="{BB962C8B-B14F-4D97-AF65-F5344CB8AC3E}">
        <p14:creationId xmlns:p14="http://schemas.microsoft.com/office/powerpoint/2010/main" val="21179528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a:bodyPr>
          <a:lstStyle/>
          <a:p>
            <a:r>
              <a:rPr lang="es-CL" dirty="0"/>
              <a:t>“</a:t>
            </a:r>
            <a:r>
              <a:rPr lang="es-CL" i="1" dirty="0"/>
              <a:t>Cuando ella empezó a trabajar de noche, de repente </a:t>
            </a:r>
            <a:r>
              <a:rPr lang="es-CL" i="1" dirty="0" smtClean="0"/>
              <a:t>no </a:t>
            </a:r>
            <a:r>
              <a:rPr lang="es-CL" i="1" dirty="0"/>
              <a:t>llegaba, se iba a otra casa o a veces llegaba y se </a:t>
            </a:r>
            <a:r>
              <a:rPr lang="es-CL" i="1" dirty="0" smtClean="0"/>
              <a:t>acostaba</a:t>
            </a:r>
            <a:r>
              <a:rPr lang="es-CL" i="1" dirty="0"/>
              <a:t>. Ella trabajaba toda la noche, y dormía todo </a:t>
            </a:r>
            <a:r>
              <a:rPr lang="es-CL" i="1" dirty="0" smtClean="0"/>
              <a:t>el </a:t>
            </a:r>
            <a:r>
              <a:rPr lang="es-CL" i="1" dirty="0"/>
              <a:t>día, entonces no tenía noción de la casa, de que </a:t>
            </a:r>
            <a:r>
              <a:rPr lang="es-CL" i="1" dirty="0" smtClean="0"/>
              <a:t>había </a:t>
            </a:r>
            <a:r>
              <a:rPr lang="es-CL" i="1" dirty="0"/>
              <a:t>que preocuparse de los niños, de hacer la </a:t>
            </a:r>
            <a:r>
              <a:rPr lang="es-CL" i="1" dirty="0" smtClean="0"/>
              <a:t>comida</a:t>
            </a:r>
            <a:r>
              <a:rPr lang="es-CL" i="1" dirty="0"/>
              <a:t>, nada de eso, ella dormía nomás, y después </a:t>
            </a:r>
            <a:r>
              <a:rPr lang="es-CL" i="1" dirty="0" smtClean="0"/>
              <a:t>despertaba </a:t>
            </a:r>
            <a:r>
              <a:rPr lang="es-CL" i="1" dirty="0"/>
              <a:t>para ir a </a:t>
            </a:r>
            <a:r>
              <a:rPr lang="es-CL" i="1" dirty="0" smtClean="0"/>
              <a:t>trabajar”</a:t>
            </a:r>
            <a:endParaRPr lang="es-CL" i="1" dirty="0"/>
          </a:p>
        </p:txBody>
      </p:sp>
    </p:spTree>
    <p:extLst>
      <p:ext uri="{BB962C8B-B14F-4D97-AF65-F5344CB8AC3E}">
        <p14:creationId xmlns:p14="http://schemas.microsoft.com/office/powerpoint/2010/main" val="8726957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836712"/>
            <a:ext cx="6965245" cy="1202485"/>
          </a:xfrm>
        </p:spPr>
        <p:txBody>
          <a:bodyPr>
            <a:normAutofit fontScale="90000"/>
          </a:bodyPr>
          <a:lstStyle/>
          <a:p>
            <a:r>
              <a:rPr lang="es-CL" sz="3100" dirty="0"/>
              <a:t>Sobre la experiencia de cuidado en familias que transitan en sus </a:t>
            </a:r>
            <a:r>
              <a:rPr lang="es-CL" sz="3100" dirty="0" smtClean="0"/>
              <a:t>arreglos </a:t>
            </a:r>
            <a:r>
              <a:rPr lang="es-CL" sz="3100" dirty="0"/>
              <a:t>de intimidad</a:t>
            </a:r>
            <a:r>
              <a:rPr lang="es-CL" dirty="0"/>
              <a:t/>
            </a:r>
            <a:br>
              <a:rPr lang="es-CL" dirty="0"/>
            </a:br>
            <a:endParaRPr lang="es-CL" dirty="0"/>
          </a:p>
        </p:txBody>
      </p:sp>
      <p:sp>
        <p:nvSpPr>
          <p:cNvPr id="3" name="2 Marcador de contenido"/>
          <p:cNvSpPr>
            <a:spLocks noGrp="1"/>
          </p:cNvSpPr>
          <p:nvPr>
            <p:ph idx="1"/>
          </p:nvPr>
        </p:nvSpPr>
        <p:spPr/>
        <p:txBody>
          <a:bodyPr>
            <a:normAutofit/>
          </a:bodyPr>
          <a:lstStyle/>
          <a:p>
            <a:r>
              <a:rPr lang="es-CL" dirty="0" smtClean="0"/>
              <a:t>Consumo capacidad de cuidado</a:t>
            </a:r>
          </a:p>
          <a:p>
            <a:r>
              <a:rPr lang="es-CL" dirty="0"/>
              <a:t>La emergencia de la violencia en la pareja es experimentada en la familia de </a:t>
            </a:r>
            <a:r>
              <a:rPr lang="es-CL" dirty="0" smtClean="0"/>
              <a:t>origen </a:t>
            </a:r>
            <a:r>
              <a:rPr lang="es-CL" dirty="0"/>
              <a:t>y en sus propias experiencias de adultas, la aceptación que como hijas </a:t>
            </a:r>
            <a:r>
              <a:rPr lang="es-CL" dirty="0" smtClean="0"/>
              <a:t>y </a:t>
            </a:r>
            <a:r>
              <a:rPr lang="es-CL" dirty="0"/>
              <a:t>madres muestran sobre el maltrato revela una práctica aprendida </a:t>
            </a:r>
            <a:r>
              <a:rPr lang="es-CL" dirty="0" smtClean="0"/>
              <a:t>y consciente </a:t>
            </a:r>
            <a:r>
              <a:rPr lang="es-CL" dirty="0"/>
              <a:t>cuyas bases se sostienen en cierta legitimidad de la desigualdad</a:t>
            </a:r>
          </a:p>
        </p:txBody>
      </p:sp>
    </p:spTree>
    <p:extLst>
      <p:ext uri="{BB962C8B-B14F-4D97-AF65-F5344CB8AC3E}">
        <p14:creationId xmlns:p14="http://schemas.microsoft.com/office/powerpoint/2010/main" val="4237514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Maltrato</a:t>
            </a:r>
            <a:endParaRPr lang="es-CL" dirty="0"/>
          </a:p>
        </p:txBody>
      </p:sp>
      <p:sp>
        <p:nvSpPr>
          <p:cNvPr id="3" name="2 Marcador de contenido"/>
          <p:cNvSpPr>
            <a:spLocks noGrp="1"/>
          </p:cNvSpPr>
          <p:nvPr>
            <p:ph idx="1"/>
          </p:nvPr>
        </p:nvSpPr>
        <p:spPr/>
        <p:txBody>
          <a:bodyPr>
            <a:normAutofit/>
          </a:bodyPr>
          <a:lstStyle/>
          <a:p>
            <a:r>
              <a:rPr lang="es-CL" dirty="0" smtClean="0"/>
              <a:t>Efecto </a:t>
            </a:r>
            <a:r>
              <a:rPr lang="es-CL" dirty="0"/>
              <a:t>del control social, Carrillo </a:t>
            </a:r>
            <a:r>
              <a:rPr lang="es-CL" dirty="0" smtClean="0"/>
              <a:t>(</a:t>
            </a:r>
            <a:r>
              <a:rPr lang="es-CL" dirty="0"/>
              <a:t>2001) indican que la vergüenza se apodera de la razón e impide que la mujer </a:t>
            </a:r>
            <a:r>
              <a:rPr lang="es-CL" dirty="0" smtClean="0"/>
              <a:t>salga </a:t>
            </a:r>
            <a:r>
              <a:rPr lang="es-CL" dirty="0"/>
              <a:t>para pedir ayuda, pero va menoscabando la visión que tienen de sí </a:t>
            </a:r>
            <a:r>
              <a:rPr lang="es-CL" dirty="0" smtClean="0"/>
              <a:t>mismas</a:t>
            </a:r>
          </a:p>
          <a:p>
            <a:r>
              <a:rPr lang="es-CL" i="1" dirty="0"/>
              <a:t>“Yo pensaba en los chiquillos, pero también pensaba en la </a:t>
            </a:r>
            <a:r>
              <a:rPr lang="es-CL" i="1" dirty="0" smtClean="0"/>
              <a:t>vergüenza</a:t>
            </a:r>
            <a:r>
              <a:rPr lang="es-CL" i="1" dirty="0"/>
              <a:t>, porque mi papá siempre fue así, prejuicioso, entonces </a:t>
            </a:r>
            <a:r>
              <a:rPr lang="es-CL" i="1" dirty="0" smtClean="0"/>
              <a:t>yo </a:t>
            </a:r>
            <a:r>
              <a:rPr lang="es-CL" i="1" dirty="0"/>
              <a:t>decía mejor me la aguanto nomás, una cachetada o una </a:t>
            </a:r>
            <a:r>
              <a:rPr lang="es-CL" i="1" dirty="0" smtClean="0"/>
              <a:t>patada</a:t>
            </a:r>
            <a:r>
              <a:rPr lang="es-CL" i="1" dirty="0"/>
              <a:t>, me la aguanto</a:t>
            </a:r>
            <a:r>
              <a:rPr lang="es-CL" dirty="0"/>
              <a:t>”.</a:t>
            </a:r>
          </a:p>
        </p:txBody>
      </p:sp>
    </p:spTree>
    <p:extLst>
      <p:ext uri="{BB962C8B-B14F-4D97-AF65-F5344CB8AC3E}">
        <p14:creationId xmlns:p14="http://schemas.microsoft.com/office/powerpoint/2010/main" val="20781736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Quiebre</a:t>
            </a:r>
            <a:endParaRPr lang="es-CL" dirty="0"/>
          </a:p>
        </p:txBody>
      </p:sp>
      <p:sp>
        <p:nvSpPr>
          <p:cNvPr id="3" name="2 Marcador de contenido"/>
          <p:cNvSpPr>
            <a:spLocks noGrp="1"/>
          </p:cNvSpPr>
          <p:nvPr>
            <p:ph idx="1"/>
          </p:nvPr>
        </p:nvSpPr>
        <p:spPr/>
        <p:txBody>
          <a:bodyPr/>
          <a:lstStyle/>
          <a:p>
            <a:r>
              <a:rPr lang="es-CL" dirty="0" smtClean="0"/>
              <a:t>El stress </a:t>
            </a:r>
            <a:r>
              <a:rPr lang="es-CL" dirty="0"/>
              <a:t>y tensión acarrea quiebre </a:t>
            </a:r>
            <a:r>
              <a:rPr lang="es-CL" dirty="0" smtClean="0"/>
              <a:t>de </a:t>
            </a:r>
            <a:r>
              <a:rPr lang="es-CL" dirty="0"/>
              <a:t>la pareja. </a:t>
            </a:r>
            <a:endParaRPr lang="es-CL" dirty="0" smtClean="0"/>
          </a:p>
          <a:p>
            <a:r>
              <a:rPr lang="es-CL" dirty="0" smtClean="0"/>
              <a:t>Aquello </a:t>
            </a:r>
            <a:r>
              <a:rPr lang="es-CL" dirty="0"/>
              <a:t>produce a veces la separación de las parejas, y la </a:t>
            </a:r>
            <a:r>
              <a:rPr lang="es-CL" dirty="0" smtClean="0"/>
              <a:t>constitución </a:t>
            </a:r>
            <a:r>
              <a:rPr lang="es-CL" dirty="0"/>
              <a:t>de un nuevo grupo familiar; </a:t>
            </a:r>
            <a:endParaRPr lang="es-CL" dirty="0" smtClean="0"/>
          </a:p>
          <a:p>
            <a:r>
              <a:rPr lang="es-CL" dirty="0"/>
              <a:t>E</a:t>
            </a:r>
            <a:r>
              <a:rPr lang="es-CL" dirty="0" smtClean="0"/>
              <a:t>stas </a:t>
            </a:r>
            <a:r>
              <a:rPr lang="es-CL" dirty="0"/>
              <a:t>transiciones se viven sin un </a:t>
            </a:r>
            <a:r>
              <a:rPr lang="es-CL" dirty="0" smtClean="0"/>
              <a:t>componente </a:t>
            </a:r>
            <a:r>
              <a:rPr lang="es-CL" dirty="0"/>
              <a:t>reflexivo sobre la pérdida; </a:t>
            </a:r>
          </a:p>
        </p:txBody>
      </p:sp>
    </p:spTree>
    <p:extLst>
      <p:ext uri="{BB962C8B-B14F-4D97-AF65-F5344CB8AC3E}">
        <p14:creationId xmlns:p14="http://schemas.microsoft.com/office/powerpoint/2010/main" val="29347420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Pérdida</a:t>
            </a:r>
            <a:endParaRPr lang="es-CL" dirty="0"/>
          </a:p>
        </p:txBody>
      </p:sp>
      <p:sp>
        <p:nvSpPr>
          <p:cNvPr id="3" name="2 Marcador de contenido"/>
          <p:cNvSpPr>
            <a:spLocks noGrp="1"/>
          </p:cNvSpPr>
          <p:nvPr>
            <p:ph idx="1"/>
          </p:nvPr>
        </p:nvSpPr>
        <p:spPr/>
        <p:txBody>
          <a:bodyPr/>
          <a:lstStyle/>
          <a:p>
            <a:r>
              <a:rPr lang="es-CL" dirty="0"/>
              <a:t>una </a:t>
            </a:r>
            <a:r>
              <a:rPr lang="es-CL" dirty="0" smtClean="0"/>
              <a:t>historia </a:t>
            </a:r>
            <a:r>
              <a:rPr lang="es-CL" dirty="0"/>
              <a:t>de tragedia y dolor que no ha dado espacio a la puesta en marcha de </a:t>
            </a:r>
            <a:r>
              <a:rPr lang="es-CL" dirty="0" smtClean="0"/>
              <a:t>una </a:t>
            </a:r>
            <a:r>
              <a:rPr lang="es-CL" dirty="0"/>
              <a:t>reacción psicológica a raíz de la pérdida de un ser querido (</a:t>
            </a:r>
            <a:r>
              <a:rPr lang="es-CL" dirty="0" err="1"/>
              <a:t>Bowlby</a:t>
            </a:r>
            <a:r>
              <a:rPr lang="es-CL" dirty="0"/>
              <a:t> 1980).</a:t>
            </a:r>
          </a:p>
        </p:txBody>
      </p:sp>
    </p:spTree>
    <p:extLst>
      <p:ext uri="{BB962C8B-B14F-4D97-AF65-F5344CB8AC3E}">
        <p14:creationId xmlns:p14="http://schemas.microsoft.com/office/powerpoint/2010/main" val="15458834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Infidelidad</a:t>
            </a:r>
            <a:endParaRPr lang="es-CL" dirty="0"/>
          </a:p>
        </p:txBody>
      </p:sp>
      <p:sp>
        <p:nvSpPr>
          <p:cNvPr id="3" name="2 Marcador de contenido"/>
          <p:cNvSpPr>
            <a:spLocks noGrp="1"/>
          </p:cNvSpPr>
          <p:nvPr>
            <p:ph idx="1"/>
          </p:nvPr>
        </p:nvSpPr>
        <p:spPr/>
        <p:txBody>
          <a:bodyPr>
            <a:normAutofit/>
          </a:bodyPr>
          <a:lstStyle/>
          <a:p>
            <a:r>
              <a:rPr lang="es-CL" dirty="0"/>
              <a:t>La infidelidad aparece como una dimensión que se tiende a soslayar, se </a:t>
            </a:r>
            <a:r>
              <a:rPr lang="es-CL" dirty="0" smtClean="0"/>
              <a:t>reduce </a:t>
            </a:r>
            <a:r>
              <a:rPr lang="es-CL" dirty="0"/>
              <a:t>su impacto desde la infancia cuando las mujeres constatan engaño de </a:t>
            </a:r>
            <a:r>
              <a:rPr lang="es-CL" dirty="0" smtClean="0"/>
              <a:t>sus </a:t>
            </a:r>
            <a:r>
              <a:rPr lang="es-CL" dirty="0"/>
              <a:t>padres a sus madres. Sin embargo el engaño es una forma de </a:t>
            </a:r>
            <a:r>
              <a:rPr lang="es-CL" dirty="0" smtClean="0"/>
              <a:t>maltrato que </a:t>
            </a:r>
            <a:r>
              <a:rPr lang="es-CL" dirty="0"/>
              <a:t>devalúa a la mujer y va dejando rastros de dolor y rencor hacia sus </a:t>
            </a:r>
            <a:r>
              <a:rPr lang="es-CL" dirty="0" smtClean="0"/>
              <a:t>parejas</a:t>
            </a:r>
            <a:r>
              <a:rPr lang="es-CL" dirty="0"/>
              <a:t>. </a:t>
            </a:r>
          </a:p>
        </p:txBody>
      </p:sp>
    </p:spTree>
    <p:extLst>
      <p:ext uri="{BB962C8B-B14F-4D97-AF65-F5344CB8AC3E}">
        <p14:creationId xmlns:p14="http://schemas.microsoft.com/office/powerpoint/2010/main" val="31615152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a:bodyPr>
          <a:lstStyle/>
          <a:p>
            <a:r>
              <a:rPr lang="es-CL" i="1" dirty="0"/>
              <a:t>“Yo digo que a él lo acepté nuevamente, pero nunca lo perdoné, </a:t>
            </a:r>
            <a:r>
              <a:rPr lang="es-CL" i="1" dirty="0" smtClean="0"/>
              <a:t>porque </a:t>
            </a:r>
            <a:r>
              <a:rPr lang="es-CL" i="1" dirty="0"/>
              <a:t>él me engañó. Esa es una espina que yo tengo, y que no </a:t>
            </a:r>
            <a:r>
              <a:rPr lang="es-CL" i="1" dirty="0" smtClean="0"/>
              <a:t>me </a:t>
            </a:r>
            <a:r>
              <a:rPr lang="es-CL" i="1" dirty="0"/>
              <a:t>voy a sacar. Ese fue el dolor más grande que yo he pasado </a:t>
            </a:r>
            <a:r>
              <a:rPr lang="es-CL" i="1" dirty="0" smtClean="0"/>
              <a:t>con </a:t>
            </a:r>
            <a:r>
              <a:rPr lang="es-CL" i="1" dirty="0"/>
              <a:t>él. A mí me quiso dar una depresión, pero por los chiquillos </a:t>
            </a:r>
            <a:r>
              <a:rPr lang="es-CL" i="1" dirty="0" smtClean="0"/>
              <a:t>yo </a:t>
            </a:r>
            <a:r>
              <a:rPr lang="es-CL" i="1" dirty="0"/>
              <a:t>salí </a:t>
            </a:r>
            <a:r>
              <a:rPr lang="es-CL" i="1" dirty="0" smtClean="0"/>
              <a:t>adelante”</a:t>
            </a:r>
            <a:endParaRPr lang="es-CL" i="1" dirty="0"/>
          </a:p>
        </p:txBody>
      </p:sp>
    </p:spTree>
    <p:extLst>
      <p:ext uri="{BB962C8B-B14F-4D97-AF65-F5344CB8AC3E}">
        <p14:creationId xmlns:p14="http://schemas.microsoft.com/office/powerpoint/2010/main" val="22347763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Salud mental</a:t>
            </a:r>
            <a:endParaRPr lang="es-CL" dirty="0"/>
          </a:p>
        </p:txBody>
      </p:sp>
      <p:sp>
        <p:nvSpPr>
          <p:cNvPr id="3" name="2 Marcador de contenido"/>
          <p:cNvSpPr>
            <a:spLocks noGrp="1"/>
          </p:cNvSpPr>
          <p:nvPr>
            <p:ph idx="1"/>
          </p:nvPr>
        </p:nvSpPr>
        <p:spPr/>
        <p:txBody>
          <a:bodyPr>
            <a:normAutofit/>
          </a:bodyPr>
          <a:lstStyle/>
          <a:p>
            <a:r>
              <a:rPr lang="es-CL" dirty="0"/>
              <a:t>Los temas abordados referidos a la violencia, a la infidelidad, la agresión y el </a:t>
            </a:r>
            <a:r>
              <a:rPr lang="es-CL" dirty="0" smtClean="0"/>
              <a:t>quiebre </a:t>
            </a:r>
            <a:r>
              <a:rPr lang="es-CL" dirty="0"/>
              <a:t>de la vida conyugal, constituyen todos temas de salud mental</a:t>
            </a:r>
            <a:r>
              <a:rPr lang="es-CL" dirty="0" smtClean="0"/>
              <a:t>.</a:t>
            </a:r>
          </a:p>
          <a:p>
            <a:r>
              <a:rPr lang="es-CL" dirty="0" smtClean="0"/>
              <a:t> </a:t>
            </a:r>
            <a:r>
              <a:rPr lang="es-CL" dirty="0"/>
              <a:t>Estas </a:t>
            </a:r>
            <a:r>
              <a:rPr lang="es-CL" dirty="0" smtClean="0"/>
              <a:t>historias </a:t>
            </a:r>
            <a:r>
              <a:rPr lang="es-CL" dirty="0"/>
              <a:t>raras veces son consideradas en los registros de las instituciones que </a:t>
            </a:r>
            <a:r>
              <a:rPr lang="es-CL" dirty="0" smtClean="0"/>
              <a:t>ofrecen </a:t>
            </a:r>
            <a:r>
              <a:rPr lang="es-CL" dirty="0"/>
              <a:t>cuidado alternativo a los hijos de estas mujeres, lo cual hace que a </a:t>
            </a:r>
            <a:r>
              <a:rPr lang="es-CL" dirty="0" smtClean="0"/>
              <a:t>pesar </a:t>
            </a:r>
            <a:r>
              <a:rPr lang="es-CL" dirty="0"/>
              <a:t>de su seriedad y dimensiones, el problema se mantenga </a:t>
            </a:r>
            <a:r>
              <a:rPr lang="es-CL" dirty="0" err="1"/>
              <a:t>invisibilizado</a:t>
            </a:r>
            <a:endParaRPr lang="es-CL" dirty="0"/>
          </a:p>
        </p:txBody>
      </p:sp>
    </p:spTree>
    <p:extLst>
      <p:ext uri="{BB962C8B-B14F-4D97-AF65-F5344CB8AC3E}">
        <p14:creationId xmlns:p14="http://schemas.microsoft.com/office/powerpoint/2010/main" val="4102380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L"/>
          </a:p>
        </p:txBody>
      </p:sp>
      <p:sp>
        <p:nvSpPr>
          <p:cNvPr id="3" name="Content Placeholder 2"/>
          <p:cNvSpPr>
            <a:spLocks noGrp="1"/>
          </p:cNvSpPr>
          <p:nvPr>
            <p:ph idx="1"/>
          </p:nvPr>
        </p:nvSpPr>
        <p:spPr/>
        <p:txBody>
          <a:bodyPr>
            <a:normAutofit/>
          </a:bodyPr>
          <a:lstStyle/>
          <a:p>
            <a:pPr algn="just">
              <a:lnSpc>
                <a:spcPct val="115000"/>
              </a:lnSpc>
              <a:spcAft>
                <a:spcPts val="0"/>
              </a:spcAft>
            </a:pPr>
            <a:r>
              <a:rPr lang="es-CL" sz="2400" dirty="0" smtClean="0">
                <a:effectLst/>
                <a:latin typeface="Arial Narrow"/>
                <a:ea typeface="Times New Roman"/>
                <a:cs typeface="Times New Roman"/>
              </a:rPr>
              <a:t>Esta aproximación reconoce la multiplicidad de formas familiares que existen en el mundo contemporáneo y la necesidad de comprender cómo los actores involucrados en estas prácticas le dan sentido a sus vidas</a:t>
            </a:r>
            <a:r>
              <a:rPr lang="es-CL" dirty="0" smtClean="0">
                <a:effectLst/>
                <a:latin typeface="Arial Narrow"/>
                <a:ea typeface="Times New Roman"/>
                <a:cs typeface="Times New Roman"/>
              </a:rPr>
              <a:t>. </a:t>
            </a:r>
          </a:p>
          <a:p>
            <a:pPr marL="0" indent="0">
              <a:buNone/>
            </a:pPr>
            <a:endParaRPr lang="es-CL" dirty="0"/>
          </a:p>
        </p:txBody>
      </p:sp>
    </p:spTree>
    <p:extLst>
      <p:ext uri="{BB962C8B-B14F-4D97-AF65-F5344CB8AC3E}">
        <p14:creationId xmlns:p14="http://schemas.microsoft.com/office/powerpoint/2010/main" val="201885398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a:t>Una disculpa por la irrupción de los sistemas de protección</a:t>
            </a:r>
          </a:p>
        </p:txBody>
      </p:sp>
      <p:sp>
        <p:nvSpPr>
          <p:cNvPr id="3" name="2 Marcador de contenido"/>
          <p:cNvSpPr>
            <a:spLocks noGrp="1"/>
          </p:cNvSpPr>
          <p:nvPr>
            <p:ph idx="1"/>
          </p:nvPr>
        </p:nvSpPr>
        <p:spPr/>
        <p:txBody>
          <a:bodyPr>
            <a:normAutofit/>
          </a:bodyPr>
          <a:lstStyle/>
          <a:p>
            <a:r>
              <a:rPr lang="es-CL" dirty="0"/>
              <a:t>Del discurso de estas mujeres se encuentran respuestas </a:t>
            </a:r>
            <a:r>
              <a:rPr lang="es-CL" dirty="0" smtClean="0"/>
              <a:t>institucionales </a:t>
            </a:r>
            <a:r>
              <a:rPr lang="es-CL" dirty="0"/>
              <a:t>que se tornan </a:t>
            </a:r>
            <a:r>
              <a:rPr lang="es-CL" dirty="0" err="1"/>
              <a:t>revictimizantes</a:t>
            </a:r>
            <a:r>
              <a:rPr lang="es-CL" dirty="0"/>
              <a:t>, porque representan lecciones </a:t>
            </a:r>
            <a:r>
              <a:rPr lang="es-CL" dirty="0" smtClean="0"/>
              <a:t>prácticas </a:t>
            </a:r>
            <a:r>
              <a:rPr lang="es-CL" dirty="0"/>
              <a:t>extraídas acerca de la efectividad de sus esfuerzos, tratan de cumplir </a:t>
            </a:r>
            <a:r>
              <a:rPr lang="es-CL" dirty="0" smtClean="0"/>
              <a:t>dentro </a:t>
            </a:r>
            <a:r>
              <a:rPr lang="es-CL" dirty="0"/>
              <a:t>de sus limitados recursos pero la falta de respuestas sociales </a:t>
            </a:r>
            <a:r>
              <a:rPr lang="es-CL" dirty="0" smtClean="0"/>
              <a:t>adecuadas </a:t>
            </a:r>
            <a:r>
              <a:rPr lang="es-CL" dirty="0"/>
              <a:t>hacen de su accionar intentos infructuosos de protección</a:t>
            </a:r>
          </a:p>
        </p:txBody>
      </p:sp>
    </p:spTree>
    <p:extLst>
      <p:ext uri="{BB962C8B-B14F-4D97-AF65-F5344CB8AC3E}">
        <p14:creationId xmlns:p14="http://schemas.microsoft.com/office/powerpoint/2010/main" val="24708857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a:bodyPr>
          <a:lstStyle/>
          <a:p>
            <a:r>
              <a:rPr lang="es-CL" i="1" dirty="0"/>
              <a:t>“Una sola vez tuvimos un problema, es que el Gustavo le enseñó al </a:t>
            </a:r>
            <a:r>
              <a:rPr lang="es-CL" i="1" dirty="0" smtClean="0"/>
              <a:t>Eduardo </a:t>
            </a:r>
            <a:r>
              <a:rPr lang="es-CL" i="1" dirty="0"/>
              <a:t>a bajarse los pantalones, ahí nosotros lo castigamos. </a:t>
            </a:r>
            <a:r>
              <a:rPr lang="es-CL" i="1" dirty="0" smtClean="0"/>
              <a:t>Conversamos </a:t>
            </a:r>
            <a:r>
              <a:rPr lang="es-CL" i="1" dirty="0"/>
              <a:t>bien la situación con mis dos hijos, y entendimos que </a:t>
            </a:r>
            <a:r>
              <a:rPr lang="es-CL" i="1" dirty="0" smtClean="0"/>
              <a:t>todas </a:t>
            </a:r>
            <a:r>
              <a:rPr lang="es-CL" i="1" dirty="0"/>
              <a:t>las cosas que ha pasado el Gustavo lo hacen hacer cosas, a </a:t>
            </a:r>
            <a:r>
              <a:rPr lang="es-CL" i="1" dirty="0" smtClean="0"/>
              <a:t>él </a:t>
            </a:r>
            <a:r>
              <a:rPr lang="es-CL" i="1" dirty="0"/>
              <a:t>nadie le ha enseñado eso. Mi marido estaba muy enojado, pero </a:t>
            </a:r>
            <a:r>
              <a:rPr lang="es-CL" i="1" dirty="0" smtClean="0"/>
              <a:t>yo </a:t>
            </a:r>
            <a:r>
              <a:rPr lang="es-CL" i="1" dirty="0"/>
              <a:t>le dije que yo lo iba a traer igual, y que le íbamos a enseñar las </a:t>
            </a:r>
            <a:r>
              <a:rPr lang="es-CL" i="1" dirty="0" smtClean="0"/>
              <a:t>cosas </a:t>
            </a:r>
            <a:r>
              <a:rPr lang="es-CL" i="1" dirty="0"/>
              <a:t>para que sea </a:t>
            </a:r>
            <a:r>
              <a:rPr lang="es-CL" i="1" dirty="0" smtClean="0"/>
              <a:t>mejor”</a:t>
            </a:r>
            <a:endParaRPr lang="es-CL" i="1" dirty="0"/>
          </a:p>
        </p:txBody>
      </p:sp>
    </p:spTree>
    <p:extLst>
      <p:ext uri="{BB962C8B-B14F-4D97-AF65-F5344CB8AC3E}">
        <p14:creationId xmlns:p14="http://schemas.microsoft.com/office/powerpoint/2010/main" val="29333904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764704"/>
            <a:ext cx="6965245" cy="1202485"/>
          </a:xfrm>
        </p:spPr>
        <p:txBody>
          <a:bodyPr>
            <a:normAutofit/>
          </a:bodyPr>
          <a:lstStyle/>
          <a:p>
            <a:r>
              <a:rPr lang="es-CL" sz="2800" dirty="0"/>
              <a:t>Las fallas de sistemas en la promoción de una ética del </a:t>
            </a:r>
            <a:r>
              <a:rPr lang="es-CL" sz="2800" dirty="0" smtClean="0"/>
              <a:t>cuidado</a:t>
            </a:r>
            <a:endParaRPr lang="es-CL" sz="2800" dirty="0"/>
          </a:p>
        </p:txBody>
      </p:sp>
      <p:sp>
        <p:nvSpPr>
          <p:cNvPr id="3" name="2 Marcador de contenido"/>
          <p:cNvSpPr>
            <a:spLocks noGrp="1"/>
          </p:cNvSpPr>
          <p:nvPr>
            <p:ph idx="1"/>
          </p:nvPr>
        </p:nvSpPr>
        <p:spPr/>
        <p:txBody>
          <a:bodyPr>
            <a:normAutofit/>
          </a:bodyPr>
          <a:lstStyle/>
          <a:p>
            <a:r>
              <a:rPr lang="es-CL" dirty="0"/>
              <a:t>Las historias biográficas de las cuidadoras quedan fuera de la </a:t>
            </a:r>
            <a:r>
              <a:rPr lang="es-CL" dirty="0" smtClean="0"/>
              <a:t>intervención dirigida </a:t>
            </a:r>
            <a:r>
              <a:rPr lang="es-CL" dirty="0"/>
              <a:t>a la reunificación </a:t>
            </a:r>
            <a:r>
              <a:rPr lang="es-CL" dirty="0" smtClean="0"/>
              <a:t>familiar</a:t>
            </a:r>
          </a:p>
          <a:p>
            <a:r>
              <a:rPr lang="es-CL" dirty="0"/>
              <a:t>P</a:t>
            </a:r>
            <a:r>
              <a:rPr lang="es-CL" dirty="0" smtClean="0"/>
              <a:t>rácticas familiares se </a:t>
            </a:r>
            <a:r>
              <a:rPr lang="es-CL" dirty="0"/>
              <a:t>han visto alteradas por las demanda de una </a:t>
            </a:r>
            <a:r>
              <a:rPr lang="es-CL" dirty="0" smtClean="0"/>
              <a:t>sociedad </a:t>
            </a:r>
            <a:r>
              <a:rPr lang="es-CL" dirty="0"/>
              <a:t>que exige mayor productividad, </a:t>
            </a:r>
            <a:endParaRPr lang="es-CL" dirty="0" smtClean="0"/>
          </a:p>
          <a:p>
            <a:r>
              <a:rPr lang="es-CL" dirty="0"/>
              <a:t>Q</a:t>
            </a:r>
            <a:r>
              <a:rPr lang="es-CL" dirty="0" smtClean="0"/>
              <a:t>ue </a:t>
            </a:r>
            <a:r>
              <a:rPr lang="es-CL" dirty="0"/>
              <a:t>individualiza y llama por un </a:t>
            </a:r>
            <a:r>
              <a:rPr lang="es-CL" dirty="0" smtClean="0"/>
              <a:t>mayor </a:t>
            </a:r>
            <a:r>
              <a:rPr lang="es-CL" dirty="0"/>
              <a:t>protagonismo de la mujer sin ofrecer dispositivos que permitan equilibrar </a:t>
            </a:r>
            <a:r>
              <a:rPr lang="es-CL" dirty="0" smtClean="0"/>
              <a:t>el </a:t>
            </a:r>
            <a:r>
              <a:rPr lang="es-CL" dirty="0"/>
              <a:t>peso de la tradición familiar, cargada por la desigualdad y relaciones de </a:t>
            </a:r>
            <a:r>
              <a:rPr lang="es-CL" dirty="0" smtClean="0"/>
              <a:t>poder </a:t>
            </a:r>
            <a:r>
              <a:rPr lang="es-CL" dirty="0"/>
              <a:t>desbalanceadas entre hombre y mujeres.</a:t>
            </a:r>
          </a:p>
        </p:txBody>
      </p:sp>
    </p:spTree>
    <p:extLst>
      <p:ext uri="{BB962C8B-B14F-4D97-AF65-F5344CB8AC3E}">
        <p14:creationId xmlns:p14="http://schemas.microsoft.com/office/powerpoint/2010/main" val="29033733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MUJERES</a:t>
            </a:r>
            <a:endParaRPr lang="es-CL" dirty="0"/>
          </a:p>
        </p:txBody>
      </p:sp>
      <p:sp>
        <p:nvSpPr>
          <p:cNvPr id="3" name="2 Marcador de contenido"/>
          <p:cNvSpPr>
            <a:spLocks noGrp="1"/>
          </p:cNvSpPr>
          <p:nvPr>
            <p:ph idx="1"/>
          </p:nvPr>
        </p:nvSpPr>
        <p:spPr/>
        <p:txBody>
          <a:bodyPr>
            <a:normAutofit/>
          </a:bodyPr>
          <a:lstStyle/>
          <a:p>
            <a:r>
              <a:rPr lang="es-CL" dirty="0" smtClean="0"/>
              <a:t>Soledad</a:t>
            </a:r>
          </a:p>
          <a:p>
            <a:r>
              <a:rPr lang="es-CL" dirty="0" smtClean="0"/>
              <a:t>Responsabilidad individualizada</a:t>
            </a:r>
          </a:p>
          <a:p>
            <a:r>
              <a:rPr lang="es-CL" dirty="0" smtClean="0"/>
              <a:t>No existe una relación de reciprocidad en el cuidado</a:t>
            </a:r>
          </a:p>
          <a:p>
            <a:r>
              <a:rPr lang="es-CL" dirty="0"/>
              <a:t>La mujer como cuidadora natural impregna profundamente la noción que la </a:t>
            </a:r>
            <a:r>
              <a:rPr lang="es-CL" dirty="0" smtClean="0"/>
              <a:t>sociedad </a:t>
            </a:r>
            <a:r>
              <a:rPr lang="es-CL" dirty="0"/>
              <a:t>tiene sobre las mujeres y que las mismas mujeres tienen sobre sí </a:t>
            </a:r>
            <a:r>
              <a:rPr lang="es-CL" dirty="0" smtClean="0"/>
              <a:t>mismas</a:t>
            </a:r>
            <a:r>
              <a:rPr lang="es-CL" dirty="0"/>
              <a:t>, por ello están dispuestas a soportar violencia, engaño, abuso de sus </a:t>
            </a:r>
            <a:r>
              <a:rPr lang="es-CL" dirty="0" smtClean="0"/>
              <a:t>parejas </a:t>
            </a:r>
            <a:r>
              <a:rPr lang="es-CL" dirty="0"/>
              <a:t>masculinas, con tal de asegurar protección patrimonial a sus niños</a:t>
            </a:r>
          </a:p>
        </p:txBody>
      </p:sp>
    </p:spTree>
    <p:extLst>
      <p:ext uri="{BB962C8B-B14F-4D97-AF65-F5344CB8AC3E}">
        <p14:creationId xmlns:p14="http://schemas.microsoft.com/office/powerpoint/2010/main" val="8949371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Hombres</a:t>
            </a:r>
            <a:endParaRPr lang="es-CL" dirty="0"/>
          </a:p>
        </p:txBody>
      </p:sp>
      <p:sp>
        <p:nvSpPr>
          <p:cNvPr id="3" name="2 Marcador de contenido"/>
          <p:cNvSpPr>
            <a:spLocks noGrp="1"/>
          </p:cNvSpPr>
          <p:nvPr>
            <p:ph idx="1"/>
          </p:nvPr>
        </p:nvSpPr>
        <p:spPr/>
        <p:txBody>
          <a:bodyPr>
            <a:normAutofit fontScale="85000" lnSpcReduction="20000"/>
          </a:bodyPr>
          <a:lstStyle/>
          <a:p>
            <a:r>
              <a:rPr lang="es-CL" dirty="0" smtClean="0"/>
              <a:t> Son </a:t>
            </a:r>
            <a:r>
              <a:rPr lang="es-CL" dirty="0"/>
              <a:t>las madres el arquetipo de cuidado natural, y se aprende este rol mejor o </a:t>
            </a:r>
            <a:r>
              <a:rPr lang="es-CL" dirty="0" smtClean="0"/>
              <a:t>peor</a:t>
            </a:r>
            <a:r>
              <a:rPr lang="es-CL" dirty="0"/>
              <a:t>, en base a la experiencia de cuidado maternal que tuvieron en su infancia.</a:t>
            </a:r>
          </a:p>
          <a:p>
            <a:r>
              <a:rPr lang="es-CL" dirty="0"/>
              <a:t>No existe una demanda abierta de cuidado hacia los hombres, se restringe su </a:t>
            </a:r>
            <a:r>
              <a:rPr lang="es-CL" dirty="0" smtClean="0"/>
              <a:t>rol </a:t>
            </a:r>
            <a:r>
              <a:rPr lang="es-CL" dirty="0"/>
              <a:t>al de proveedor. </a:t>
            </a:r>
            <a:endParaRPr lang="es-CL" dirty="0" smtClean="0"/>
          </a:p>
          <a:p>
            <a:r>
              <a:rPr lang="es-CL" dirty="0" smtClean="0"/>
              <a:t>No </a:t>
            </a:r>
            <a:r>
              <a:rPr lang="es-CL" dirty="0"/>
              <a:t>obstante, la existencia de relatos que capturan una </a:t>
            </a:r>
            <a:r>
              <a:rPr lang="es-CL" dirty="0" smtClean="0"/>
              <a:t>relación </a:t>
            </a:r>
            <a:r>
              <a:rPr lang="es-CL" dirty="0"/>
              <a:t>amorosa con la figura paterna abre la ventana a la discusión de cómo </a:t>
            </a:r>
            <a:r>
              <a:rPr lang="es-CL" dirty="0" smtClean="0"/>
              <a:t>incorporar </a:t>
            </a:r>
            <a:r>
              <a:rPr lang="es-CL" dirty="0"/>
              <a:t>a los hombres en un rol de cuidado, y acompañarlos en las </a:t>
            </a:r>
            <a:r>
              <a:rPr lang="es-CL" dirty="0" smtClean="0"/>
              <a:t>tensiones </a:t>
            </a:r>
            <a:r>
              <a:rPr lang="es-CL" dirty="0"/>
              <a:t>que puedan enfrentar para establecer relaciones democráticas y </a:t>
            </a:r>
            <a:r>
              <a:rPr lang="es-CL" dirty="0" smtClean="0"/>
              <a:t>asumir </a:t>
            </a:r>
            <a:r>
              <a:rPr lang="es-CL" dirty="0"/>
              <a:t>la pérdida de control en el hogar.</a:t>
            </a:r>
          </a:p>
          <a:p>
            <a:r>
              <a:rPr lang="es-CL" dirty="0"/>
              <a:t>Respecto del tipo de involucramiento paternal relatado por las </a:t>
            </a:r>
            <a:r>
              <a:rPr lang="es-CL" dirty="0" smtClean="0"/>
              <a:t>entrevistadas, en </a:t>
            </a:r>
            <a:r>
              <a:rPr lang="es-CL" dirty="0"/>
              <a:t>general se refieren a cierta disposición para atender sus necesidades </a:t>
            </a:r>
            <a:r>
              <a:rPr lang="es-CL" dirty="0" smtClean="0"/>
              <a:t>materiales </a:t>
            </a:r>
            <a:r>
              <a:rPr lang="es-CL" dirty="0"/>
              <a:t>y no aparece especialmente mediado por el tipo de relación de </a:t>
            </a:r>
            <a:r>
              <a:rPr lang="es-CL" dirty="0" smtClean="0"/>
              <a:t>pareja </a:t>
            </a:r>
            <a:r>
              <a:rPr lang="es-CL" dirty="0"/>
              <a:t>que los padres tuvieran con sus madres, se trataría más bien de </a:t>
            </a:r>
            <a:r>
              <a:rPr lang="es-CL" dirty="0" smtClean="0"/>
              <a:t>relaciones </a:t>
            </a:r>
            <a:r>
              <a:rPr lang="es-CL" dirty="0"/>
              <a:t>individualizadas entre hijas y padres</a:t>
            </a:r>
          </a:p>
        </p:txBody>
      </p:sp>
    </p:spTree>
    <p:extLst>
      <p:ext uri="{BB962C8B-B14F-4D97-AF65-F5344CB8AC3E}">
        <p14:creationId xmlns:p14="http://schemas.microsoft.com/office/powerpoint/2010/main" val="9623327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Recomendaciones</a:t>
            </a:r>
            <a:endParaRPr lang="es-CL" dirty="0"/>
          </a:p>
        </p:txBody>
      </p:sp>
      <p:sp>
        <p:nvSpPr>
          <p:cNvPr id="3" name="2 Marcador de contenido"/>
          <p:cNvSpPr>
            <a:spLocks noGrp="1"/>
          </p:cNvSpPr>
          <p:nvPr>
            <p:ph idx="1"/>
          </p:nvPr>
        </p:nvSpPr>
        <p:spPr/>
        <p:txBody>
          <a:bodyPr>
            <a:normAutofit fontScale="85000" lnSpcReduction="10000"/>
          </a:bodyPr>
          <a:lstStyle/>
          <a:p>
            <a:r>
              <a:rPr lang="es-CL" dirty="0" smtClean="0"/>
              <a:t>Potencial </a:t>
            </a:r>
            <a:r>
              <a:rPr lang="es-CL" dirty="0"/>
              <a:t>para enriquecer la intervención social, pero </a:t>
            </a:r>
            <a:r>
              <a:rPr lang="es-CL" dirty="0" smtClean="0"/>
              <a:t>especialmente </a:t>
            </a:r>
            <a:r>
              <a:rPr lang="es-CL" dirty="0"/>
              <a:t>se convierte en una experiencia que invita a hacer un giro de </a:t>
            </a:r>
            <a:r>
              <a:rPr lang="es-CL" dirty="0" smtClean="0"/>
              <a:t>tipo </a:t>
            </a:r>
            <a:r>
              <a:rPr lang="es-CL" dirty="0"/>
              <a:t>epistémico, sobre cómo acceder al conocimiento de estas personas. </a:t>
            </a:r>
            <a:endParaRPr lang="es-CL" dirty="0" smtClean="0"/>
          </a:p>
          <a:p>
            <a:r>
              <a:rPr lang="es-CL" dirty="0" smtClean="0"/>
              <a:t>Se trata </a:t>
            </a:r>
            <a:r>
              <a:rPr lang="es-CL" dirty="0"/>
              <a:t>de un acercamiento al sujeto que reconoce su agencia en la construcción </a:t>
            </a:r>
            <a:r>
              <a:rPr lang="es-CL" dirty="0" smtClean="0"/>
              <a:t>de </a:t>
            </a:r>
            <a:r>
              <a:rPr lang="es-CL" dirty="0"/>
              <a:t>realidad y de posibilidad, y que se aleja de la visión </a:t>
            </a:r>
            <a:r>
              <a:rPr lang="es-CL" dirty="0" err="1"/>
              <a:t>adversarial</a:t>
            </a:r>
            <a:r>
              <a:rPr lang="es-CL" dirty="0"/>
              <a:t> y de </a:t>
            </a:r>
            <a:r>
              <a:rPr lang="es-CL" dirty="0" smtClean="0"/>
              <a:t>control que </a:t>
            </a:r>
            <a:r>
              <a:rPr lang="es-CL" dirty="0"/>
              <a:t>predomina en los servicios sociales. </a:t>
            </a:r>
            <a:endParaRPr lang="es-CL" dirty="0" smtClean="0"/>
          </a:p>
          <a:p>
            <a:r>
              <a:rPr lang="es-CL" dirty="0" smtClean="0"/>
              <a:t>El </a:t>
            </a:r>
            <a:r>
              <a:rPr lang="es-CL" dirty="0"/>
              <a:t>concepto de alianza es </a:t>
            </a:r>
            <a:r>
              <a:rPr lang="es-CL" dirty="0" smtClean="0"/>
              <a:t>crucial: se depositan </a:t>
            </a:r>
            <a:r>
              <a:rPr lang="es-CL" dirty="0"/>
              <a:t>la confianza y el </a:t>
            </a:r>
            <a:r>
              <a:rPr lang="es-CL" dirty="0" smtClean="0"/>
              <a:t>respeto con el cuidador, </a:t>
            </a:r>
            <a:r>
              <a:rPr lang="es-CL" dirty="0"/>
              <a:t>con ellos se emprenden acciones de cuidado ya que se les reconoce </a:t>
            </a:r>
            <a:r>
              <a:rPr lang="es-CL" dirty="0" smtClean="0"/>
              <a:t>tener </a:t>
            </a:r>
            <a:r>
              <a:rPr lang="es-CL" dirty="0"/>
              <a:t>un conocimiento único sobre sus familias y son las principales influencias </a:t>
            </a:r>
            <a:r>
              <a:rPr lang="es-CL" dirty="0" smtClean="0"/>
              <a:t>en su </a:t>
            </a:r>
            <a:r>
              <a:rPr lang="es-CL" dirty="0"/>
              <a:t>desarrollo. </a:t>
            </a:r>
            <a:endParaRPr lang="es-CL" dirty="0" smtClean="0"/>
          </a:p>
          <a:p>
            <a:r>
              <a:rPr lang="es-CL" dirty="0" smtClean="0"/>
              <a:t>Se </a:t>
            </a:r>
            <a:r>
              <a:rPr lang="es-CL" dirty="0"/>
              <a:t>reconoce que no es una tarea que deban emprender en </a:t>
            </a:r>
            <a:r>
              <a:rPr lang="es-CL" dirty="0" smtClean="0"/>
              <a:t>soledad</a:t>
            </a:r>
            <a:r>
              <a:rPr lang="es-CL" dirty="0"/>
              <a:t>, el Estado debe comprometer su quehacer en acompañar una tarea </a:t>
            </a:r>
            <a:r>
              <a:rPr lang="es-CL" dirty="0" smtClean="0"/>
              <a:t>que </a:t>
            </a:r>
            <a:r>
              <a:rPr lang="es-CL" dirty="0"/>
              <a:t>surge de </a:t>
            </a:r>
            <a:r>
              <a:rPr lang="es-CL" b="1" dirty="0"/>
              <a:t>la interdependencia social</a:t>
            </a:r>
            <a:r>
              <a:rPr lang="es-CL" dirty="0"/>
              <a:t>.</a:t>
            </a:r>
          </a:p>
        </p:txBody>
      </p:sp>
    </p:spTree>
    <p:extLst>
      <p:ext uri="{BB962C8B-B14F-4D97-AF65-F5344CB8AC3E}">
        <p14:creationId xmlns:p14="http://schemas.microsoft.com/office/powerpoint/2010/main" val="3314464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L" dirty="0">
                <a:latin typeface="Arial Narrow"/>
                <a:ea typeface="Times New Roman"/>
                <a:cs typeface="Times New Roman"/>
              </a:rPr>
              <a:t>La posibilidad de desarrollar estrategias de apoyo para las familias supone reconocer:</a:t>
            </a:r>
            <a:br>
              <a:rPr lang="es-CL" dirty="0">
                <a:latin typeface="Arial Narrow"/>
                <a:ea typeface="Times New Roman"/>
                <a:cs typeface="Times New Roman"/>
              </a:rPr>
            </a:br>
            <a:endParaRPr lang="es-CL" dirty="0"/>
          </a:p>
        </p:txBody>
      </p:sp>
      <p:sp>
        <p:nvSpPr>
          <p:cNvPr id="3" name="Content Placeholder 2"/>
          <p:cNvSpPr>
            <a:spLocks noGrp="1"/>
          </p:cNvSpPr>
          <p:nvPr>
            <p:ph idx="1"/>
          </p:nvPr>
        </p:nvSpPr>
        <p:spPr/>
        <p:txBody>
          <a:bodyPr>
            <a:normAutofit/>
          </a:bodyPr>
          <a:lstStyle/>
          <a:p>
            <a:r>
              <a:rPr lang="es-CL" dirty="0" smtClean="0">
                <a:effectLst/>
                <a:latin typeface="Arial Narrow"/>
                <a:ea typeface="Times New Roman"/>
                <a:cs typeface="Times New Roman"/>
              </a:rPr>
              <a:t>prácticas donde los compromisos para toda la vida se restringen en las decisiones de vida en pareja, </a:t>
            </a:r>
          </a:p>
          <a:p>
            <a:r>
              <a:rPr lang="es-CL" dirty="0" smtClean="0">
                <a:effectLst/>
                <a:latin typeface="Arial Narrow"/>
                <a:ea typeface="Times New Roman"/>
                <a:cs typeface="Times New Roman"/>
              </a:rPr>
              <a:t>así como prácticas donde las relaciones entre hombres y mujeres se producen de diversas formas; </a:t>
            </a:r>
          </a:p>
          <a:p>
            <a:r>
              <a:rPr lang="es-CL" dirty="0" smtClean="0">
                <a:effectLst/>
                <a:latin typeface="Arial Narrow"/>
                <a:ea typeface="Times New Roman"/>
                <a:cs typeface="Times New Roman"/>
              </a:rPr>
              <a:t>situaciones que acarrean  consecuencias diversas para la familia, y que pueden ser más agudas cuando estas familias enfrentan situaciones de precariedad social, cultural y/o económica. </a:t>
            </a:r>
          </a:p>
          <a:p>
            <a:pPr marL="0" indent="0">
              <a:buNone/>
            </a:pPr>
            <a:r>
              <a:rPr lang="es-CL" dirty="0" smtClean="0">
                <a:effectLst/>
                <a:latin typeface="Arial Narrow"/>
                <a:ea typeface="Times New Roman"/>
                <a:cs typeface="Times New Roman"/>
              </a:rPr>
              <a:t> </a:t>
            </a:r>
            <a:endParaRPr lang="es-CL" dirty="0" smtClean="0">
              <a:ea typeface="Times New Roman"/>
              <a:cs typeface="Times New Roman"/>
            </a:endParaRPr>
          </a:p>
          <a:p>
            <a:endParaRPr lang="es-CL" dirty="0"/>
          </a:p>
        </p:txBody>
      </p:sp>
    </p:spTree>
    <p:extLst>
      <p:ext uri="{BB962C8B-B14F-4D97-AF65-F5344CB8AC3E}">
        <p14:creationId xmlns:p14="http://schemas.microsoft.com/office/powerpoint/2010/main" val="472836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CL"/>
          </a:p>
        </p:txBody>
      </p:sp>
      <p:sp>
        <p:nvSpPr>
          <p:cNvPr id="3" name="Content Placeholder 2"/>
          <p:cNvSpPr>
            <a:spLocks noGrp="1"/>
          </p:cNvSpPr>
          <p:nvPr>
            <p:ph idx="1"/>
          </p:nvPr>
        </p:nvSpPr>
        <p:spPr/>
        <p:txBody>
          <a:bodyPr/>
          <a:lstStyle/>
          <a:p>
            <a:pPr lvl="0" algn="just">
              <a:lnSpc>
                <a:spcPct val="115000"/>
              </a:lnSpc>
            </a:pPr>
            <a:r>
              <a:rPr lang="es-CL" sz="2200" dirty="0">
                <a:solidFill>
                  <a:prstClr val="black"/>
                </a:solidFill>
                <a:latin typeface="Arial Narrow"/>
                <a:ea typeface="Times New Roman"/>
                <a:cs typeface="Times New Roman"/>
              </a:rPr>
              <a:t>Es sobre estas consecuencias donde el Estado y la sociedad deben generar dispositivos de apoyo, que refuercen la necesidad de cuidado que la familia y, particularmente los niños, tienen. </a:t>
            </a:r>
            <a:endParaRPr lang="es-CL" sz="2200" dirty="0" smtClean="0">
              <a:solidFill>
                <a:prstClr val="black"/>
              </a:solidFill>
              <a:latin typeface="Arial Narrow"/>
              <a:ea typeface="Times New Roman"/>
              <a:cs typeface="Times New Roman"/>
            </a:endParaRPr>
          </a:p>
          <a:p>
            <a:pPr lvl="0" algn="just">
              <a:lnSpc>
                <a:spcPct val="115000"/>
              </a:lnSpc>
            </a:pPr>
            <a:endParaRPr lang="es-CL" sz="2200" dirty="0">
              <a:solidFill>
                <a:prstClr val="black"/>
              </a:solidFill>
              <a:ea typeface="Times New Roman"/>
              <a:cs typeface="Times New Roman"/>
            </a:endParaRPr>
          </a:p>
          <a:p>
            <a:endParaRPr lang="es-CL" dirty="0"/>
          </a:p>
        </p:txBody>
      </p:sp>
    </p:spTree>
    <p:extLst>
      <p:ext uri="{BB962C8B-B14F-4D97-AF65-F5344CB8AC3E}">
        <p14:creationId xmlns:p14="http://schemas.microsoft.com/office/powerpoint/2010/main" val="3809887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L" dirty="0" smtClean="0">
                <a:effectLst/>
                <a:latin typeface="Arial Narrow"/>
                <a:ea typeface="Times New Roman"/>
                <a:cs typeface="Times New Roman"/>
              </a:rPr>
              <a:t>Necesidad de cuidado en la familia según </a:t>
            </a:r>
            <a:r>
              <a:rPr lang="es-CL" dirty="0" err="1" smtClean="0">
                <a:effectLst/>
                <a:latin typeface="Arial Narrow"/>
                <a:ea typeface="Times New Roman"/>
                <a:cs typeface="Times New Roman"/>
              </a:rPr>
              <a:t>Hollway</a:t>
            </a:r>
            <a:r>
              <a:rPr lang="es-CL" dirty="0" smtClean="0">
                <a:effectLst/>
                <a:latin typeface="Arial Narrow"/>
                <a:ea typeface="Times New Roman"/>
                <a:cs typeface="Times New Roman"/>
              </a:rPr>
              <a:t> (2006:18)</a:t>
            </a:r>
            <a:endParaRPr lang="es-CL" dirty="0"/>
          </a:p>
        </p:txBody>
      </p:sp>
      <p:sp>
        <p:nvSpPr>
          <p:cNvPr id="3" name="Content Placeholder 2"/>
          <p:cNvSpPr>
            <a:spLocks noGrp="1"/>
          </p:cNvSpPr>
          <p:nvPr>
            <p:ph idx="1"/>
          </p:nvPr>
        </p:nvSpPr>
        <p:spPr/>
        <p:txBody>
          <a:bodyPr>
            <a:normAutofit/>
          </a:bodyPr>
          <a:lstStyle/>
          <a:p>
            <a:r>
              <a:rPr lang="es-CL" dirty="0" smtClean="0">
                <a:effectLst/>
                <a:latin typeface="Arial Narrow"/>
                <a:ea typeface="Times New Roman"/>
                <a:cs typeface="Times New Roman"/>
              </a:rPr>
              <a:t>El ideal de cuidado de los adultos aborda cuatro tipos de cuidado:</a:t>
            </a:r>
          </a:p>
          <a:p>
            <a:pPr lvl="1"/>
            <a:r>
              <a:rPr lang="es-CL" dirty="0" smtClean="0">
                <a:effectLst/>
                <a:latin typeface="Arial Narrow"/>
                <a:ea typeface="Times New Roman"/>
                <a:cs typeface="Times New Roman"/>
              </a:rPr>
              <a:t>el primero se refiere a una capacidad de cuidado que es recíproco, interdependiente y que por lo tanto reconoce que en una relación de cuidado es fundamental dar y recibir. </a:t>
            </a:r>
          </a:p>
          <a:p>
            <a:pPr lvl="1"/>
            <a:r>
              <a:rPr lang="es-CL" dirty="0" smtClean="0">
                <a:effectLst/>
                <a:latin typeface="Arial Narrow"/>
                <a:ea typeface="Times New Roman"/>
                <a:cs typeface="Times New Roman"/>
              </a:rPr>
              <a:t>En segundo lugar, los padres (madre y padre) enfrentan una demanda de cuidado que es asimétrica e innegociable, que tradicionalmente ha sido requerida de las madres como cuidadora natural y que hoy es comprendida como una demanda abierta a los padres hombres y también a otros cuidadores disponibles. </a:t>
            </a:r>
          </a:p>
          <a:p>
            <a:pPr lvl="1"/>
            <a:r>
              <a:rPr lang="es-CL" dirty="0" smtClean="0">
                <a:effectLst/>
                <a:latin typeface="Arial Narrow"/>
                <a:ea typeface="Times New Roman"/>
                <a:cs typeface="Times New Roman"/>
              </a:rPr>
              <a:t>En tercer lugar, los padres deben ser capaces de auto-cuidarse.</a:t>
            </a:r>
          </a:p>
          <a:p>
            <a:pPr lvl="1"/>
            <a:r>
              <a:rPr lang="es-CL" dirty="0" smtClean="0">
                <a:effectLst/>
                <a:latin typeface="Arial Narrow"/>
                <a:ea typeface="Times New Roman"/>
                <a:cs typeface="Times New Roman"/>
              </a:rPr>
              <a:t>Cuarto, los padres deben extender el cuidado de los niños al entorno donde viven y su medioambiente</a:t>
            </a:r>
            <a:endParaRPr lang="es-CL" dirty="0"/>
          </a:p>
        </p:txBody>
      </p:sp>
    </p:spTree>
    <p:extLst>
      <p:ext uri="{BB962C8B-B14F-4D97-AF65-F5344CB8AC3E}">
        <p14:creationId xmlns:p14="http://schemas.microsoft.com/office/powerpoint/2010/main" val="477131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L" dirty="0" smtClean="0"/>
              <a:t>INTERDEPENDENCIA</a:t>
            </a:r>
            <a:endParaRPr lang="es-CL" dirty="0"/>
          </a:p>
        </p:txBody>
      </p:sp>
      <p:sp>
        <p:nvSpPr>
          <p:cNvPr id="3" name="Content Placeholder 2"/>
          <p:cNvSpPr>
            <a:spLocks noGrp="1"/>
          </p:cNvSpPr>
          <p:nvPr>
            <p:ph idx="1"/>
          </p:nvPr>
        </p:nvSpPr>
        <p:spPr/>
        <p:txBody>
          <a:bodyPr>
            <a:normAutofit/>
          </a:bodyPr>
          <a:lstStyle/>
          <a:p>
            <a:pPr algn="just">
              <a:lnSpc>
                <a:spcPct val="115000"/>
              </a:lnSpc>
              <a:spcAft>
                <a:spcPts val="0"/>
              </a:spcAft>
            </a:pPr>
            <a:r>
              <a:rPr lang="es-CL" dirty="0" smtClean="0">
                <a:effectLst/>
                <a:latin typeface="Arial Narrow"/>
                <a:ea typeface="Times New Roman"/>
                <a:cs typeface="Times New Roman"/>
              </a:rPr>
              <a:t>Desde esta perspectiva el Estado está llamado a comprender las dificultades que transversalmente enfrentan todas las familias para proteger a sus hijos, desmitifica la idea de </a:t>
            </a:r>
            <a:r>
              <a:rPr lang="es-CL" dirty="0" err="1" smtClean="0">
                <a:effectLst/>
                <a:latin typeface="Arial Narrow"/>
                <a:ea typeface="Times New Roman"/>
                <a:cs typeface="Times New Roman"/>
              </a:rPr>
              <a:t>uni</a:t>
            </a:r>
            <a:r>
              <a:rPr lang="es-CL" dirty="0" smtClean="0">
                <a:effectLst/>
                <a:latin typeface="Arial Narrow"/>
                <a:ea typeface="Times New Roman"/>
                <a:cs typeface="Times New Roman"/>
              </a:rPr>
              <a:t>-direccionalidad de la necesidad de cuidado y por lo tanto exige de mecanismos que puedan acompañar especialmente a aquellos padres que enfrentan solos la tarea de la crianza; está disposición desprivatiza y des-individualiza la tarea del cuidado.</a:t>
            </a:r>
            <a:endParaRPr lang="es-CL" dirty="0">
              <a:ea typeface="Times New Roman"/>
              <a:cs typeface="Times New Roman"/>
            </a:endParaRPr>
          </a:p>
          <a:p>
            <a:endParaRPr lang="es-CL" dirty="0"/>
          </a:p>
        </p:txBody>
      </p:sp>
    </p:spTree>
    <p:extLst>
      <p:ext uri="{BB962C8B-B14F-4D97-AF65-F5344CB8AC3E}">
        <p14:creationId xmlns:p14="http://schemas.microsoft.com/office/powerpoint/2010/main" val="200136930"/>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1176</TotalTime>
  <Words>3328</Words>
  <Application>Microsoft Office PowerPoint</Application>
  <PresentationFormat>Presentación en pantalla (4:3)</PresentationFormat>
  <Paragraphs>136</Paragraphs>
  <Slides>55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55</vt:i4>
      </vt:variant>
    </vt:vector>
  </HeadingPairs>
  <TitlesOfParts>
    <vt:vector size="61" baseType="lpstr">
      <vt:lpstr>Arial</vt:lpstr>
      <vt:lpstr>Arial Narrow</vt:lpstr>
      <vt:lpstr>Century Gothic</vt:lpstr>
      <vt:lpstr>Times New Roman</vt:lpstr>
      <vt:lpstr>Wingdings 3</vt:lpstr>
      <vt:lpstr>Espiral</vt:lpstr>
      <vt:lpstr>CUIDADO DE CUIDADORES</vt:lpstr>
      <vt:lpstr>FAMILIAS</vt:lpstr>
      <vt:lpstr>Presentación de PowerPoint</vt:lpstr>
      <vt:lpstr>Presentación de PowerPoint</vt:lpstr>
      <vt:lpstr>Presentación de PowerPoint</vt:lpstr>
      <vt:lpstr>La posibilidad de desarrollar estrategias de apoyo para las familias supone reconocer: </vt:lpstr>
      <vt:lpstr>Presentación de PowerPoint</vt:lpstr>
      <vt:lpstr>Necesidad de cuidado en la familia según Hollway (2006:18)</vt:lpstr>
      <vt:lpstr>INTERDEPENDENCIA</vt:lpstr>
      <vt:lpstr>Presentación de PowerPoint</vt:lpstr>
      <vt:lpstr>Presentación de PowerPoint</vt:lpstr>
      <vt:lpstr>ASIMETRIA</vt:lpstr>
      <vt:lpstr>Presentación de PowerPoint</vt:lpstr>
      <vt:lpstr>AUTOCUIDADO</vt:lpstr>
      <vt:lpstr>MEDIOAMBIENTE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PERSPECTIVA RELACIONAL</vt:lpstr>
      <vt:lpstr>Presentación de PowerPoint</vt:lpstr>
      <vt:lpstr>Presentación de PowerPoint</vt:lpstr>
      <vt:lpstr>Presentación de PowerPoint</vt:lpstr>
      <vt:lpstr>Presentación de PowerPoint</vt:lpstr>
      <vt:lpstr>Investigación</vt:lpstr>
      <vt:lpstr>Objetivo</vt:lpstr>
      <vt:lpstr>Metodología</vt:lpstr>
      <vt:lpstr>Presentación de PowerPoint</vt:lpstr>
      <vt:lpstr>Presentación de PowerPoint</vt:lpstr>
      <vt:lpstr>Presentación de PowerPoint</vt:lpstr>
      <vt:lpstr>Adherencia</vt:lpstr>
      <vt:lpstr>Marginalidad y el capitalismo flexible para los pobres </vt:lpstr>
      <vt:lpstr>Presentación de PowerPoint</vt:lpstr>
      <vt:lpstr>Presentación de PowerPoint</vt:lpstr>
      <vt:lpstr>Presentación de PowerPoint</vt:lpstr>
      <vt:lpstr>Sobre la experiencia de cuidado en familias que transitan en sus arreglos de intimidad </vt:lpstr>
      <vt:lpstr>Maltrato</vt:lpstr>
      <vt:lpstr>Quiebre</vt:lpstr>
      <vt:lpstr>Pérdida</vt:lpstr>
      <vt:lpstr>Infidelidad</vt:lpstr>
      <vt:lpstr>Presentación de PowerPoint</vt:lpstr>
      <vt:lpstr>Salud mental</vt:lpstr>
      <vt:lpstr>Una disculpa por la irrupción de los sistemas de protección</vt:lpstr>
      <vt:lpstr>Presentación de PowerPoint</vt:lpstr>
      <vt:lpstr>Las fallas de sistemas en la promoción de una ética del cuidado</vt:lpstr>
      <vt:lpstr>MUJERES</vt:lpstr>
      <vt:lpstr>Hombres</vt:lpstr>
      <vt:lpstr>Recomendaciones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PROTECCION INTEGRAL UN MARCO PARA LA INTERVENCION</dc:title>
  <dc:creator>Carolina</dc:creator>
  <cp:lastModifiedBy>carolina muñoz</cp:lastModifiedBy>
  <cp:revision>20</cp:revision>
  <dcterms:created xsi:type="dcterms:W3CDTF">2014-10-22T21:01:09Z</dcterms:created>
  <dcterms:modified xsi:type="dcterms:W3CDTF">2015-12-16T12:06:33Z</dcterms:modified>
</cp:coreProperties>
</file>