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0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3995935" y="1772816"/>
            <a:ext cx="5148064" cy="339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Helvetica"/>
              </a:defRPr>
            </a:pPr>
            <a:r>
              <a:t>De la Reforma Legal a la Revolución Cultural </a:t>
            </a:r>
          </a:p>
          <a:p>
            <a:pPr algn="ctr">
              <a:defRPr sz="3200" i="1">
                <a:latin typeface="+mj-lt"/>
                <a:ea typeface="+mj-ea"/>
                <a:cs typeface="+mj-cs"/>
                <a:sym typeface="Helvetica"/>
              </a:defRPr>
            </a:pPr>
            <a:endParaRPr sz="3600" b="1"/>
          </a:p>
          <a:p>
            <a:pPr algn="ctr">
              <a:defRPr sz="3200" i="1">
                <a:latin typeface="+mj-lt"/>
                <a:ea typeface="+mj-ea"/>
                <a:cs typeface="+mj-cs"/>
                <a:sym typeface="Helvetica"/>
              </a:defRPr>
            </a:pPr>
            <a:endParaRPr sz="3600" b="1"/>
          </a:p>
          <a:p>
            <a:pPr algn="ctr">
              <a:defRPr sz="2600" i="1">
                <a:latin typeface="+mj-lt"/>
                <a:ea typeface="+mj-ea"/>
                <a:cs typeface="+mj-cs"/>
                <a:sym typeface="Helvetica"/>
              </a:defRPr>
            </a:pPr>
            <a:r>
              <a:t>Experiencia de Costa Rica hacia la erradicacion del castigo fisico como practica de crianza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208398" y="1261139"/>
            <a:ext cx="7339338" cy="332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4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“Es importante notar que las reformas aquí tratadas son el resultado de un consenso alcanzado por y entre las diversas organizaciones proponentes del Proyecto y diputados y diputadas que inicialmente se oponían a tal iniciativa, en tanto el texto final toma en consideración e incorpora sus puntos de vista”.</a:t>
            </a:r>
            <a:r>
              <a:rPr sz="2400"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Arial"/>
              </a:rPr>
              <a:t>    </a:t>
            </a:r>
          </a:p>
          <a:p>
            <a:pPr algn="r">
              <a:defRPr sz="20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endParaRPr sz="2400">
              <a:effectLst>
                <a:outerShdw blurRad="12700" dist="25400" dir="2700000" rotWithShape="0">
                  <a:srgbClr val="FFFFFF"/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r">
              <a:defRPr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endParaRPr sz="2400">
              <a:effectLst>
                <a:outerShdw blurRad="12700" dist="25400" dir="2700000" rotWithShape="0">
                  <a:srgbClr val="FFFFFF"/>
                </a:outerShdw>
              </a:effectLst>
              <a:latin typeface="+mn-lt"/>
              <a:ea typeface="+mn-ea"/>
              <a:cs typeface="+mn-cs"/>
              <a:sym typeface="Arial"/>
            </a:endParaRPr>
          </a:p>
          <a:p>
            <a:pPr algn="r">
              <a:defRPr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EXPEDIENTE Nº 15.34</a:t>
            </a:r>
          </a:p>
          <a:p>
            <a:pPr algn="r">
              <a:defRPr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INFORME UNANIMO AFIRMATIVO</a:t>
            </a:r>
          </a:p>
          <a:p>
            <a:pPr algn="r">
              <a:defRPr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SUBCOMISION LEGISLATIVA AD-HOC</a:t>
            </a:r>
          </a:p>
        </p:txBody>
      </p:sp>
      <p:sp>
        <p:nvSpPr>
          <p:cNvPr id="115" name="Shape 115"/>
          <p:cNvSpPr/>
          <p:nvPr/>
        </p:nvSpPr>
        <p:spPr>
          <a:xfrm>
            <a:off x="-1" y="6072344"/>
            <a:ext cx="9144001" cy="545960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6497492"/>
            <a:ext cx="9144001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17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6649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612" y="-1"/>
            <a:ext cx="9140389" cy="1122886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976383" y="-44389"/>
            <a:ext cx="6347050" cy="994124"/>
          </a:xfrm>
          <a:prstGeom prst="rect">
            <a:avLst/>
          </a:prstGeom>
        </p:spPr>
        <p:txBody>
          <a:bodyPr/>
          <a:lstStyle>
            <a:lvl1pPr defTabSz="548090">
              <a:defRPr sz="2916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Aprobacion de la reforma legal... Solo el punto de partida…</a:t>
            </a:r>
          </a:p>
        </p:txBody>
      </p:sp>
      <p:sp>
        <p:nvSpPr>
          <p:cNvPr id="121" name="Shape 121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23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3612" y="1340767"/>
            <a:ext cx="9140389" cy="55172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5" name="image6.jpeg"/>
          <p:cNvPicPr>
            <a:picLocks noChangeAspect="1"/>
          </p:cNvPicPr>
          <p:nvPr/>
        </p:nvPicPr>
        <p:blipFill>
          <a:blip r:embed="rId3">
            <a:extLst/>
          </a:blip>
          <a:srcRect l="9502" t="3920" r="7850"/>
          <a:stretch>
            <a:fillRect/>
          </a:stretch>
        </p:blipFill>
        <p:spPr>
          <a:xfrm rot="11825">
            <a:off x="-49015" y="1094898"/>
            <a:ext cx="9242225" cy="716842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88156" y="4052396"/>
            <a:ext cx="3135868" cy="313586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CACAC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  <a:p>
            <a:pPr>
              <a:defRPr>
                <a:solidFill>
                  <a:srgbClr val="72BFC5"/>
                </a:solidFill>
              </a:defRPr>
            </a:pPr>
            <a:endParaRPr/>
          </a:p>
          <a:p>
            <a:pPr algn="ctr">
              <a:defRPr sz="2400">
                <a:solidFill>
                  <a:srgbClr val="72BFC5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2300" b="1">
                <a:solidFill>
                  <a:srgbClr val="A5194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Ruta 2</a:t>
            </a:r>
          </a:p>
          <a:p>
            <a:pPr algn="ctr">
              <a:defRPr sz="2300" b="1">
                <a:solidFill>
                  <a:srgbClr val="A5194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Revolucion Cultural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image13.jpeg" descr="C:\Users\mgonzalesc\Documents\Registro Fotográfico\Somos Familia 2013_2014\SF en campo\DSC02172(1).jpg"/>
          <p:cNvPicPr>
            <a:picLocks noChangeAspect="1"/>
          </p:cNvPicPr>
          <p:nvPr/>
        </p:nvPicPr>
        <p:blipFill>
          <a:blip r:embed="rId2">
            <a:extLst/>
          </a:blip>
          <a:srcRect l="9465" t="10271"/>
          <a:stretch>
            <a:fillRect/>
          </a:stretch>
        </p:blipFill>
        <p:spPr>
          <a:xfrm>
            <a:off x="-1" y="-1"/>
            <a:ext cx="91440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7200"/>
                  <a:pt x="21600" y="3600"/>
                  <a:pt x="21600" y="0"/>
                </a:cubicBezTo>
                <a:cubicBezTo>
                  <a:pt x="18000" y="0"/>
                  <a:pt x="14400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-54032" y="-69124"/>
            <a:ext cx="7423628" cy="174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5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Los principales poderes interesados... 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-1" y="6661802"/>
            <a:ext cx="9144001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34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000411.jpeg" descr="IM0004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9119" y="-9376"/>
            <a:ext cx="5286595" cy="608408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268133" y="688756"/>
            <a:ext cx="3238561" cy="4931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r">
              <a:spcBef>
                <a:spcPts val="400"/>
              </a:spcBef>
              <a:defRPr sz="2200" b="1">
                <a:latin typeface="+mj-lt"/>
                <a:ea typeface="+mj-ea"/>
                <a:cs typeface="+mj-cs"/>
                <a:sym typeface="Helvetica"/>
              </a:defRPr>
            </a:pPr>
            <a:r>
              <a:t>Premisas   extraidas de la experiencia...</a:t>
            </a:r>
          </a:p>
          <a:p>
            <a:pPr marL="342900" indent="-342900"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342900" indent="-342900"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Para abrazar el cambio, las familias requieren</a:t>
            </a:r>
          </a:p>
          <a:p>
            <a:pPr marL="220578" indent="-220578" algn="r">
              <a:spcBef>
                <a:spcPts val="700"/>
              </a:spcBef>
              <a:buSzPct val="60000"/>
              <a:buBlip>
                <a:blip r:embed="rId4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80736" indent="-280736" algn="r">
              <a:spcBef>
                <a:spcPts val="400"/>
              </a:spcBef>
              <a:buSzPct val="60000"/>
              <a:buBlip>
                <a:blip r:embed="rId4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sz="2800"/>
              <a:t>Comprensión</a:t>
            </a:r>
            <a:r>
              <a:t>, 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NO culpabilización</a:t>
            </a:r>
          </a:p>
          <a:p>
            <a:pPr marL="270710" indent="-270710" algn="r">
              <a:spcBef>
                <a:spcPts val="400"/>
              </a:spcBef>
              <a:buSzPct val="60000"/>
              <a:buBlip>
                <a:blip r:embed="rId4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sz="2700"/>
              <a:t>Acompañamiento</a:t>
            </a:r>
            <a:r>
              <a:t>, 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NO intervención</a:t>
            </a:r>
          </a:p>
          <a:p>
            <a:pPr marL="290763" indent="-290763" algn="r">
              <a:spcBef>
                <a:spcPts val="400"/>
              </a:spcBef>
              <a:buSzPct val="60000"/>
              <a:buBlip>
                <a:blip r:embed="rId4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sz="2900"/>
              <a:t>Formación</a:t>
            </a:r>
            <a:r>
              <a:t>, 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NO sermones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5.jpeg"/>
          <p:cNvPicPr>
            <a:picLocks noChangeAspect="1"/>
          </p:cNvPicPr>
          <p:nvPr/>
        </p:nvPicPr>
        <p:blipFill>
          <a:blip r:embed="rId2">
            <a:extLst/>
          </a:blip>
          <a:srcRect l="12903"/>
          <a:stretch>
            <a:fillRect/>
          </a:stretch>
        </p:blipFill>
        <p:spPr>
          <a:xfrm>
            <a:off x="3324730" y="-14763"/>
            <a:ext cx="8998427" cy="688764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67967" y="773036"/>
            <a:ext cx="3238561" cy="558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r">
              <a:spcBef>
                <a:spcPts val="400"/>
              </a:spcBef>
              <a:defRPr sz="2200" b="1">
                <a:latin typeface="+mj-lt"/>
                <a:ea typeface="+mj-ea"/>
                <a:cs typeface="+mj-cs"/>
                <a:sym typeface="Helvetica"/>
              </a:defRPr>
            </a:pPr>
            <a:r>
              <a:t>Para su bienestar y su  bien progresar, niñas y niños tienen derecho y requieren...</a:t>
            </a:r>
          </a:p>
          <a:p>
            <a:pPr marL="342900" indent="-342900" algn="r">
              <a:spcBef>
                <a:spcPts val="400"/>
              </a:spcBef>
              <a:defRPr sz="22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80736" indent="-280736" algn="r">
              <a:spcBef>
                <a:spcPts val="400"/>
              </a:spcBef>
              <a:buSzPct val="60000"/>
              <a:buBlip>
                <a:blip r:embed="rId3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sz="2800"/>
              <a:t>Vinculo seguro</a:t>
            </a:r>
            <a:r>
              <a:t> 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NO castigo fisico</a:t>
            </a:r>
          </a:p>
          <a:p>
            <a:pPr marL="220578" indent="-220578" algn="r">
              <a:spcBef>
                <a:spcPts val="400"/>
              </a:spcBef>
              <a:buSzPct val="60000"/>
              <a:buBlip>
                <a:blip r:embed="rId3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90763" indent="-290763" algn="r">
              <a:spcBef>
                <a:spcPts val="400"/>
              </a:spcBef>
              <a:buSzPct val="60000"/>
              <a:buBlip>
                <a:blip r:embed="rId3"/>
              </a:buBlip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sz="2900"/>
              <a:t>Disciplina</a:t>
            </a:r>
            <a:r>
              <a:t>, 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NO control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r">
              <a:spcBef>
                <a:spcPts val="400"/>
              </a:spcBef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Amor  incondicional</a:t>
            </a:r>
          </a:p>
          <a:p>
            <a:pPr algn="r">
              <a:spcBef>
                <a:spcPts val="400"/>
              </a:spcBef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 NO temor.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0" y="6667681"/>
            <a:ext cx="9144001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43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6649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 rot="16200000">
            <a:off x="2375755" y="3455125"/>
            <a:ext cx="4320482" cy="72009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758866" y="1431914"/>
            <a:ext cx="374441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Estado</a:t>
            </a:r>
            <a:r>
              <a:rPr b="1"/>
              <a:t> proactivo</a:t>
            </a:r>
          </a:p>
        </p:txBody>
      </p:sp>
      <p:sp>
        <p:nvSpPr>
          <p:cNvPr id="146" name="Shape 146"/>
          <p:cNvSpPr/>
          <p:nvPr/>
        </p:nvSpPr>
        <p:spPr>
          <a:xfrm>
            <a:off x="5133362" y="2440667"/>
            <a:ext cx="3744417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Un asunto de </a:t>
            </a:r>
            <a:r>
              <a:rPr b="1"/>
              <a:t>materia de Política</a:t>
            </a:r>
            <a:r>
              <a:rPr sz="2800" b="1"/>
              <a:t> </a:t>
            </a:r>
            <a:r>
              <a:rPr b="1"/>
              <a:t>Pública</a:t>
            </a:r>
            <a:r>
              <a:rPr sz="2800" b="1"/>
              <a:t> </a:t>
            </a:r>
          </a:p>
        </p:txBody>
      </p:sp>
      <p:sp>
        <p:nvSpPr>
          <p:cNvPr id="147" name="Shape 147"/>
          <p:cNvSpPr/>
          <p:nvPr/>
        </p:nvSpPr>
        <p:spPr>
          <a:xfrm>
            <a:off x="4929178" y="3673181"/>
            <a:ext cx="3895263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Centrado en </a:t>
            </a:r>
            <a:r>
              <a:rPr b="1"/>
              <a:t>la niña y </a:t>
            </a:r>
          </a:p>
          <a:p>
            <a:pPr algn="r">
              <a:defRPr sz="24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el niño y su condicion </a:t>
            </a:r>
          </a:p>
          <a:p>
            <a:pPr algn="r">
              <a:defRPr sz="24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de persona</a:t>
            </a:r>
            <a:r>
              <a:rPr b="0"/>
              <a:t> </a:t>
            </a:r>
          </a:p>
        </p:txBody>
      </p:sp>
      <p:sp>
        <p:nvSpPr>
          <p:cNvPr id="148" name="Shape 148"/>
          <p:cNvSpPr/>
          <p:nvPr/>
        </p:nvSpPr>
        <p:spPr>
          <a:xfrm>
            <a:off x="194213" y="1431914"/>
            <a:ext cx="374441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Estado </a:t>
            </a:r>
            <a:r>
              <a:rPr b="1"/>
              <a:t>ambivalente</a:t>
            </a:r>
          </a:p>
        </p:txBody>
      </p:sp>
      <p:sp>
        <p:nvSpPr>
          <p:cNvPr id="149" name="Shape 149"/>
          <p:cNvSpPr/>
          <p:nvPr/>
        </p:nvSpPr>
        <p:spPr>
          <a:xfrm>
            <a:off x="611849" y="2472417"/>
            <a:ext cx="343572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Un asunto </a:t>
            </a:r>
            <a:r>
              <a:rPr b="1"/>
              <a:t>privado </a:t>
            </a:r>
            <a:r>
              <a:t>de las </a:t>
            </a:r>
            <a:r>
              <a:rPr b="1"/>
              <a:t>familias </a:t>
            </a:r>
          </a:p>
        </p:txBody>
      </p:sp>
      <p:sp>
        <p:nvSpPr>
          <p:cNvPr id="150" name="Shape 150"/>
          <p:cNvSpPr/>
          <p:nvPr/>
        </p:nvSpPr>
        <p:spPr>
          <a:xfrm>
            <a:off x="118791" y="3673181"/>
            <a:ext cx="4024022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Centrado en </a:t>
            </a:r>
            <a:r>
              <a:rPr b="1"/>
              <a:t>la familia y </a:t>
            </a:r>
          </a:p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b="1"/>
              <a:t>las convenciones </a:t>
            </a:r>
          </a:p>
          <a:p>
            <a:pPr algn="r">
              <a:defRPr sz="2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b="1"/>
              <a:t>adultocentricas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  <p:bldP spid="147" grpId="3" animBg="1" advAuto="0"/>
      <p:bldP spid="148" grpId="4" animBg="1" advAuto="0"/>
      <p:bldP spid="148" grpId="5" animBg="1" advAuto="0"/>
      <p:bldP spid="149" grpId="6" animBg="1" advAuto="0"/>
      <p:bldP spid="149" grpId="7" animBg="1" advAuto="0"/>
      <p:bldP spid="150" grpId="8" animBg="1" advAuto="0"/>
      <p:bldP spid="150" grpId="9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ctrTitle"/>
          </p:nvPr>
        </p:nvSpPr>
        <p:spPr>
          <a:xfrm>
            <a:off x="227938" y="36040"/>
            <a:ext cx="2895601" cy="1584176"/>
          </a:xfrm>
          <a:prstGeom prst="rect">
            <a:avLst/>
          </a:prstGeom>
        </p:spPr>
        <p:txBody>
          <a:bodyPr/>
          <a:lstStyle>
            <a:lvl1pPr algn="r" defTabSz="813816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Ruta II: Logro</a:t>
            </a:r>
          </a:p>
        </p:txBody>
      </p:sp>
      <p:pic>
        <p:nvPicPr>
          <p:cNvPr id="153" name="image14.png" descr="Recorte de pantall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5" y="19196"/>
            <a:ext cx="8454505" cy="643298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115615" y="476672"/>
            <a:ext cx="4968554" cy="89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>
                <a:solidFill>
                  <a:srgbClr val="C00000"/>
                </a:solidFill>
              </a:defRPr>
            </a:lvl1pPr>
          </a:lstStyle>
          <a:p>
            <a:r>
              <a:t>88% de los/las participantes se sienten beneficiados…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12052" y="6383740"/>
            <a:ext cx="9119897" cy="551465"/>
            <a:chOff x="0" y="0"/>
            <a:chExt cx="9119896" cy="551464"/>
          </a:xfrm>
        </p:grpSpPr>
        <p:sp>
          <p:nvSpPr>
            <p:cNvPr id="155" name="Shape 155"/>
            <p:cNvSpPr/>
            <p:nvPr/>
          </p:nvSpPr>
          <p:spPr>
            <a:xfrm>
              <a:off x="0" y="-1"/>
              <a:ext cx="9119897" cy="551466"/>
            </a:xfrm>
            <a:prstGeom prst="rect">
              <a:avLst/>
            </a:prstGeom>
            <a:solidFill>
              <a:srgbClr val="C00000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42829"/>
              <a:ext cx="9119897" cy="465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>
                <a:defRPr sz="1300">
                  <a:solidFill>
                    <a:srgbClr val="FFFFFF"/>
                  </a:solidFill>
                </a:defRPr>
              </a:pPr>
              <a:r>
                <a:t>Escala de 1.5 puntos para las diferencias de promedios</a:t>
              </a:r>
            </a:p>
            <a:p>
              <a:pPr algn="r">
                <a:defRPr sz="1300">
                  <a:solidFill>
                    <a:srgbClr val="FFFFFF"/>
                  </a:solidFill>
                </a:defRPr>
              </a:pPr>
              <a:r>
                <a:t>Escala global de 12 puntos</a:t>
              </a:r>
            </a:p>
          </p:txBody>
        </p:sp>
      </p:grpSp>
      <p:sp>
        <p:nvSpPr>
          <p:cNvPr id="158" name="Shape 158"/>
          <p:cNvSpPr/>
          <p:nvPr/>
        </p:nvSpPr>
        <p:spPr>
          <a:xfrm>
            <a:off x="1128620" y="1844824"/>
            <a:ext cx="4968554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>
                <a:solidFill>
                  <a:srgbClr val="C00000"/>
                </a:solidFill>
              </a:defRPr>
            </a:lvl1pPr>
          </a:lstStyle>
          <a:p>
            <a:r>
              <a:t>80% de permanencia…</a:t>
            </a:r>
          </a:p>
        </p:txBody>
      </p:sp>
      <p:pic>
        <p:nvPicPr>
          <p:cNvPr id="159" name="image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67" y="6352104"/>
            <a:ext cx="1615365" cy="614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2429 -0.206058" pathEditMode="relative">
                                      <p:cBhvr>
                                        <p:cTn id="1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54" grpId="2" animBg="1" advAuto="0"/>
      <p:bldP spid="158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0" y="6041535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63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8480" y="4325778"/>
            <a:ext cx="4150558" cy="1049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9650" y="991137"/>
            <a:ext cx="2928218" cy="190914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901864" y="3973703"/>
            <a:ext cx="7776865" cy="3600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278DC4F8-D746-49ED-B72E-248686CCFBE5-L0-001.jpeg"/>
          <p:cNvPicPr>
            <a:picLocks noChangeAspect="1"/>
          </p:cNvPicPr>
          <p:nvPr/>
        </p:nvPicPr>
        <p:blipFill>
          <a:blip r:embed="rId2">
            <a:extLst/>
          </a:blip>
          <a:srcRect l="1999" r="1716" b="13549"/>
          <a:stretch>
            <a:fillRect/>
          </a:stretch>
        </p:blipFill>
        <p:spPr>
          <a:xfrm rot="8086">
            <a:off x="17426" y="8643"/>
            <a:ext cx="9108980" cy="507402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0" y="6131900"/>
            <a:ext cx="9144001" cy="773234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-1" y="5083670"/>
            <a:ext cx="9144001" cy="1076698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ctrTitle"/>
          </p:nvPr>
        </p:nvSpPr>
        <p:spPr>
          <a:xfrm>
            <a:off x="467543" y="19307"/>
            <a:ext cx="2895601" cy="1584176"/>
          </a:xfrm>
          <a:prstGeom prst="rect">
            <a:avLst/>
          </a:prstGeom>
        </p:spPr>
        <p:txBody>
          <a:bodyPr/>
          <a:lstStyle>
            <a:lvl1pPr algn="l" defTabSz="813816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Logro</a:t>
            </a:r>
          </a:p>
        </p:txBody>
      </p:sp>
      <p:sp>
        <p:nvSpPr>
          <p:cNvPr id="173" name="Shape 173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75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9.jpeg" descr="C:\Users\mgonzalesc\Documents\Registro Fotográfico\Somos Familia 2013_2014\SF en campo\_MG_2283.jpg"/>
          <p:cNvPicPr>
            <a:picLocks noChangeAspect="1"/>
          </p:cNvPicPr>
          <p:nvPr/>
        </p:nvPicPr>
        <p:blipFill>
          <a:blip r:embed="rId3">
            <a:extLst/>
          </a:blip>
          <a:srcRect l="7064" t="13898" r="14834"/>
          <a:stretch>
            <a:fillRect/>
          </a:stretch>
        </p:blipFill>
        <p:spPr>
          <a:xfrm>
            <a:off x="-314958" y="-171401"/>
            <a:ext cx="9783502" cy="727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0272" y="338784"/>
            <a:ext cx="1615365" cy="61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424438" y="1462670"/>
            <a:ext cx="4593911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Juego libre…</a:t>
            </a:r>
          </a:p>
        </p:txBody>
      </p:sp>
      <p:sp>
        <p:nvSpPr>
          <p:cNvPr id="179" name="Shape 179"/>
          <p:cNvSpPr/>
          <p:nvPr/>
        </p:nvSpPr>
        <p:spPr>
          <a:xfrm>
            <a:off x="13005" y="5157192"/>
            <a:ext cx="961256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Conversación empática…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95536" y="260647"/>
            <a:ext cx="7981951" cy="540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algn="r">
              <a:spcBef>
                <a:spcPts val="700"/>
              </a:spcBef>
              <a:defRPr sz="32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endParaRPr/>
          </a:p>
          <a:p>
            <a:pPr algn="r">
              <a:spcBef>
                <a:spcPts val="700"/>
              </a:spcBef>
              <a:defRPr sz="32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L</a:t>
            </a:r>
            <a:r>
              <a:rPr sz="2000"/>
              <a:t>a Fundación PANIAMOR es una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Organización  no  Gubernamental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costarricense sin  fines  de  lucro 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 sin filiación  político-partidista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 de carácter técnico y naturaleza preventiva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creada  el  9  de  Setiembre  de 1987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al amparo de Ley de Fundaciones No.5338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de 28 de Agosto  de  1973 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7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  <a:r>
              <a:rPr sz="3200"/>
              <a:t>D</a:t>
            </a:r>
            <a:r>
              <a:t>eclarada  de  interés  público  para  los  fines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del   Estado  mediante Decreto  No. 19212-J-H         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algn="r">
              <a:spcBef>
                <a:spcPts val="400"/>
              </a:spcBef>
              <a:defRPr sz="20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de 13 de  Setiembre  de 1989.</a:t>
            </a:r>
            <a:endParaRPr>
              <a:solidFill>
                <a:schemeClr val="accent2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484436" y="-1"/>
            <a:ext cx="6480178" cy="4048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r">
              <a:defRPr sz="2000">
                <a:latin typeface="Bradley Hand ITC"/>
                <a:ea typeface="Bradley Hand ITC"/>
                <a:cs typeface="Bradley Hand ITC"/>
                <a:sym typeface="Bradley Hand ITC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47" name="image2.png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6093295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82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6021287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4" name="image11.jpeg"/>
          <p:cNvPicPr>
            <a:picLocks noChangeAspect="1"/>
          </p:cNvPicPr>
          <p:nvPr/>
        </p:nvPicPr>
        <p:blipFill>
          <a:blip r:embed="rId3">
            <a:extLst/>
          </a:blip>
          <a:srcRect l="22588" t="14539" r="25001" b="16054"/>
          <a:stretch>
            <a:fillRect/>
          </a:stretch>
        </p:blipFill>
        <p:spPr>
          <a:xfrm>
            <a:off x="4557495" y="2276872"/>
            <a:ext cx="5270898" cy="465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8" y="0"/>
                </a:moveTo>
                <a:cubicBezTo>
                  <a:pt x="142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423" y="21600"/>
                  <a:pt x="3178" y="21600"/>
                </a:cubicBezTo>
                <a:lnTo>
                  <a:pt x="18422" y="21600"/>
                </a:lnTo>
                <a:cubicBezTo>
                  <a:pt x="2017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177" y="0"/>
                  <a:pt x="18422" y="0"/>
                </a:cubicBezTo>
                <a:lnTo>
                  <a:pt x="317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age12.jpeg"/>
          <p:cNvPicPr>
            <a:picLocks noChangeAspect="1"/>
          </p:cNvPicPr>
          <p:nvPr/>
        </p:nvPicPr>
        <p:blipFill>
          <a:blip r:embed="rId4">
            <a:extLst/>
          </a:blip>
          <a:srcRect l="23762" t="13050" r="18621" b="13907"/>
          <a:stretch>
            <a:fillRect/>
          </a:stretch>
        </p:blipFill>
        <p:spPr>
          <a:xfrm>
            <a:off x="-233959" y="-1"/>
            <a:ext cx="4806158" cy="4062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3" y="0"/>
                </a:moveTo>
                <a:cubicBezTo>
                  <a:pt x="136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362" y="21600"/>
                  <a:pt x="3043" y="21600"/>
                </a:cubicBezTo>
                <a:lnTo>
                  <a:pt x="18555" y="21600"/>
                </a:lnTo>
                <a:cubicBezTo>
                  <a:pt x="20236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236" y="0"/>
                  <a:pt x="18555" y="0"/>
                </a:cubicBezTo>
                <a:lnTo>
                  <a:pt x="304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" y="1757775"/>
            <a:ext cx="4383098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Crianza empática</a:t>
            </a:r>
          </a:p>
        </p:txBody>
      </p:sp>
      <p:sp>
        <p:nvSpPr>
          <p:cNvPr id="187" name="Shape 187"/>
          <p:cNvSpPr/>
          <p:nvPr/>
        </p:nvSpPr>
        <p:spPr>
          <a:xfrm>
            <a:off x="5364088" y="3895552"/>
            <a:ext cx="377349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Vínculo seguro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91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15.jpeg"/>
          <p:cNvPicPr>
            <a:picLocks noChangeAspect="1"/>
          </p:cNvPicPr>
          <p:nvPr/>
        </p:nvPicPr>
        <p:blipFill>
          <a:blip r:embed="rId3">
            <a:extLst/>
          </a:blip>
          <a:srcRect l="12903"/>
          <a:stretch>
            <a:fillRect/>
          </a:stretch>
        </p:blipFill>
        <p:spPr>
          <a:xfrm>
            <a:off x="-84740" y="0"/>
            <a:ext cx="9313481" cy="712879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537608" y="473672"/>
            <a:ext cx="8606392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Abrazando el cambio cultural</a:t>
            </a:r>
          </a:p>
        </p:txBody>
      </p:sp>
      <p:sp>
        <p:nvSpPr>
          <p:cNvPr id="194" name="Shape 194"/>
          <p:cNvSpPr/>
          <p:nvPr/>
        </p:nvSpPr>
        <p:spPr>
          <a:xfrm>
            <a:off x="-49390" y="3990599"/>
            <a:ext cx="8458043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Sistema de atención que prioriza... </a:t>
            </a:r>
          </a:p>
        </p:txBody>
      </p:sp>
      <p:sp>
        <p:nvSpPr>
          <p:cNvPr id="195" name="Shape 195"/>
          <p:cNvSpPr/>
          <p:nvPr/>
        </p:nvSpPr>
        <p:spPr>
          <a:xfrm>
            <a:off x="266924" y="5533780"/>
            <a:ext cx="8395177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Familias</a:t>
            </a:r>
            <a:r>
              <a:rPr sz="4000"/>
              <a:t> </a:t>
            </a:r>
            <a:r>
              <a:t>con alternativas</a:t>
            </a:r>
            <a:r>
              <a:rPr sz="4000"/>
              <a:t>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0000" pathEditMode="relative">
                                      <p:cBhvr>
                                        <p:cTn id="1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4" grpId="2" animBg="1" advAuto="0"/>
      <p:bldP spid="195" grpId="3" animBg="1" advAuto="0"/>
      <p:bldP spid="195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612" y="-1"/>
            <a:ext cx="9140389" cy="1340770"/>
          </a:xfrm>
          <a:prstGeom prst="rect">
            <a:avLst/>
          </a:prstGeom>
          <a:solidFill>
            <a:srgbClr val="CACA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50" name="image3.png"/>
          <p:cNvPicPr>
            <a:picLocks noChangeAspect="1"/>
          </p:cNvPicPr>
          <p:nvPr/>
        </p:nvPicPr>
        <p:blipFill>
          <a:blip r:embed="rId2">
            <a:extLst/>
          </a:blip>
          <a:srcRect t="297" r="14723" b="11895"/>
          <a:stretch>
            <a:fillRect/>
          </a:stretch>
        </p:blipFill>
        <p:spPr>
          <a:xfrm>
            <a:off x="-1054463" y="1317"/>
            <a:ext cx="6079175" cy="639817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220072" y="-243409"/>
            <a:ext cx="3549080" cy="1843521"/>
          </a:xfrm>
          <a:prstGeom prst="rect">
            <a:avLst/>
          </a:prstGeom>
        </p:spPr>
        <p:txBody>
          <a:bodyPr/>
          <a:lstStyle/>
          <a:p>
            <a: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CFH en </a:t>
            </a:r>
          </a:p>
          <a:p>
            <a: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Costa Rica </a:t>
            </a:r>
          </a:p>
        </p:txBody>
      </p:sp>
      <p:sp>
        <p:nvSpPr>
          <p:cNvPr id="52" name="Shape 52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54" name="image2.tif" descr="Logos Paniamor VACIADO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702256" y="1922960"/>
            <a:ext cx="4896546" cy="574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874445" y="1470067"/>
            <a:ext cx="4240333" cy="434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2100"/>
            </a:pPr>
            <a:r>
              <a:t>		Un pais pequeño</a:t>
            </a:r>
          </a:p>
          <a:p>
            <a:pPr algn="r">
              <a:defRPr sz="2100"/>
            </a:pPr>
            <a:r>
              <a:t>de ingreso medio,  en Centro </a:t>
            </a:r>
          </a:p>
          <a:p>
            <a:pPr algn="r">
              <a:defRPr sz="2100"/>
            </a:pPr>
            <a:r>
              <a:t>America, comprometido con</a:t>
            </a:r>
          </a:p>
          <a:p>
            <a:pPr algn="r">
              <a:defRPr sz="2100"/>
            </a:pPr>
            <a:r>
              <a:t>la paz mundial, la sostenibilidad,</a:t>
            </a:r>
          </a:p>
          <a:p>
            <a:pPr algn="r">
              <a:defRPr sz="2100"/>
            </a:pPr>
            <a:r>
              <a:t>la democracia.</a:t>
            </a:r>
          </a:p>
          <a:p>
            <a:pPr algn="r">
              <a:defRPr sz="2100"/>
            </a:pPr>
            <a:endParaRPr/>
          </a:p>
          <a:p>
            <a:pPr algn="r">
              <a:defRPr sz="2100"/>
            </a:pPr>
            <a:r>
              <a:t>21.3% hogares vive en pobreza, </a:t>
            </a:r>
          </a:p>
          <a:p>
            <a:pPr algn="r">
              <a:defRPr sz="2100"/>
            </a:pPr>
            <a:r>
              <a:t>6% de estos en pobreza  extrema.</a:t>
            </a:r>
          </a:p>
          <a:p>
            <a:pPr algn="r">
              <a:defRPr sz="2100"/>
            </a:pPr>
            <a:r>
              <a:t> 34% NN  vive pobreza extrema;</a:t>
            </a:r>
          </a:p>
          <a:p>
            <a:pPr algn="r">
              <a:defRPr sz="2100"/>
            </a:pPr>
            <a:r>
              <a:t>35.2% hogares en pobreza </a:t>
            </a:r>
          </a:p>
          <a:p>
            <a:pPr algn="r">
              <a:defRPr sz="2100"/>
            </a:pPr>
            <a:r>
              <a:t>jefeados por mujer. </a:t>
            </a:r>
          </a:p>
          <a:p>
            <a:pPr algn="r">
              <a:defRPr sz="2100"/>
            </a:pPr>
            <a:endParaRPr/>
          </a:p>
          <a:p>
            <a:pPr algn="r">
              <a:defRPr sz="2100"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356169" y="3091890"/>
            <a:ext cx="2286001" cy="2110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0"/>
                </a:moveTo>
                <a:cubicBezTo>
                  <a:pt x="3869" y="0"/>
                  <a:pt x="3600" y="291"/>
                  <a:pt x="3600" y="650"/>
                </a:cubicBezTo>
                <a:lnTo>
                  <a:pt x="3600" y="7798"/>
                </a:lnTo>
                <a:lnTo>
                  <a:pt x="0" y="9748"/>
                </a:lnTo>
                <a:lnTo>
                  <a:pt x="3600" y="11698"/>
                </a:lnTo>
                <a:lnTo>
                  <a:pt x="3600" y="20950"/>
                </a:lnTo>
                <a:cubicBezTo>
                  <a:pt x="3600" y="21309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309"/>
                  <a:pt x="21600" y="20950"/>
                </a:cubicBezTo>
                <a:lnTo>
                  <a:pt x="21600" y="650"/>
                </a:lnTo>
                <a:cubicBezTo>
                  <a:pt x="21600" y="291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endParaRPr/>
          </a:p>
          <a:p>
            <a:pPr marL="200526" indent="-200526">
              <a:buSzPct val="60000"/>
              <a:buBlip>
                <a:blip r:embed="rId4"/>
              </a:buBlip>
              <a:defRPr sz="2000" b="1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Reforma legal</a:t>
            </a:r>
          </a:p>
          <a:p>
            <a:pPr marL="200526" indent="-200526">
              <a:buSzPct val="60000"/>
              <a:buBlip>
                <a:blip r:embed="rId4"/>
              </a:buBlip>
              <a:defRPr sz="2000" b="1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00526" indent="-200526">
              <a:buSzPct val="60000"/>
              <a:buBlip>
                <a:blip r:embed="rId4"/>
              </a:buBlip>
              <a:defRPr sz="2000" b="1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Revolucion  cultural</a:t>
            </a:r>
          </a:p>
        </p:txBody>
      </p:sp>
      <p:sp>
        <p:nvSpPr>
          <p:cNvPr id="58" name="Shape 58"/>
          <p:cNvSpPr/>
          <p:nvPr/>
        </p:nvSpPr>
        <p:spPr>
          <a:xfrm>
            <a:off x="734789" y="551536"/>
            <a:ext cx="2095501" cy="1320801"/>
          </a:xfrm>
          <a:prstGeom prst="wedgeEllipseCallout">
            <a:avLst>
              <a:gd name="adj1" fmla="val -49212"/>
              <a:gd name="adj2" fmla="val 7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endParaRPr/>
          </a:p>
          <a:p>
            <a:pPr>
              <a:defRPr sz="2800" b="1">
                <a:solidFill>
                  <a:srgbClr val="A7A7A7"/>
                </a:solidFill>
              </a:defRPr>
            </a:pPr>
            <a:r>
              <a:t>Dos rutas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612" y="-54106"/>
            <a:ext cx="4208348" cy="1492262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ctrTitle"/>
          </p:nvPr>
        </p:nvSpPr>
        <p:spPr>
          <a:xfrm>
            <a:off x="137065" y="142166"/>
            <a:ext cx="3941442" cy="1099718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Tres premisas  </a:t>
            </a:r>
          </a:p>
        </p:txBody>
      </p:sp>
      <p:sp>
        <p:nvSpPr>
          <p:cNvPr id="62" name="Shape 62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64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671884" y="2081530"/>
            <a:ext cx="5299878" cy="269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Todo como accion afirmativa, </a:t>
            </a:r>
          </a:p>
          <a:p>
            <a:pPr algn="r"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NO CONTESTATARIA, </a:t>
            </a:r>
          </a:p>
          <a:p>
            <a:pPr algn="r"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y tan temprano en el proceso como sea posible.</a:t>
            </a:r>
          </a:p>
        </p:txBody>
      </p:sp>
      <p:sp>
        <p:nvSpPr>
          <p:cNvPr id="66" name="Shape 66"/>
          <p:cNvSpPr/>
          <p:nvPr/>
        </p:nvSpPr>
        <p:spPr>
          <a:xfrm>
            <a:off x="295561" y="1713508"/>
            <a:ext cx="3042718" cy="3684199"/>
          </a:xfrm>
          <a:prstGeom prst="pentagon">
            <a:avLst/>
          </a:prstGeom>
          <a:solidFill>
            <a:srgbClr val="DDD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endParaRPr/>
          </a:p>
          <a:p>
            <a:endParaRPr/>
          </a:p>
          <a:p>
            <a:pPr algn="ctr">
              <a:defRPr b="1">
                <a:solidFill>
                  <a:srgbClr val="535353"/>
                </a:solidFill>
              </a:defRPr>
            </a:pPr>
            <a:r>
              <a:t>Conciencia del contexto</a:t>
            </a:r>
          </a:p>
          <a:p>
            <a:pPr algn="ctr">
              <a:defRPr b="1">
                <a:solidFill>
                  <a:srgbClr val="535353"/>
                </a:solidFill>
              </a:defRPr>
            </a:pPr>
            <a:endParaRPr/>
          </a:p>
          <a:p>
            <a:pPr algn="ctr">
              <a:defRPr b="1">
                <a:solidFill>
                  <a:srgbClr val="535353"/>
                </a:solidFill>
              </a:defRPr>
            </a:pPr>
            <a:r>
              <a:t>Involucramiento</a:t>
            </a:r>
          </a:p>
          <a:p>
            <a:pPr algn="ctr">
              <a:defRPr b="1">
                <a:solidFill>
                  <a:srgbClr val="535353"/>
                </a:solidFill>
              </a:defRPr>
            </a:pPr>
            <a:r>
              <a:t>personalidades como voceria de</a:t>
            </a:r>
          </a:p>
          <a:p>
            <a:pPr algn="ctr">
              <a:defRPr b="1" i="1">
                <a:solidFill>
                  <a:srgbClr val="535353"/>
                </a:solidFill>
              </a:defRPr>
            </a:pPr>
            <a:r>
              <a:t>La Causa</a:t>
            </a:r>
          </a:p>
          <a:p>
            <a:pPr algn="ctr">
              <a:defRPr b="1" i="1">
                <a:solidFill>
                  <a:srgbClr val="535353"/>
                </a:solidFill>
              </a:defRPr>
            </a:pPr>
            <a:endParaRPr/>
          </a:p>
          <a:p>
            <a:pPr algn="ctr">
              <a:defRPr b="1">
                <a:solidFill>
                  <a:srgbClr val="535353"/>
                </a:solidFill>
              </a:defRPr>
            </a:pPr>
            <a:r>
              <a:t>Escucha a los</a:t>
            </a:r>
          </a:p>
          <a:p>
            <a:pPr algn="ctr">
              <a:defRPr b="1">
                <a:solidFill>
                  <a:srgbClr val="535353"/>
                </a:solidFill>
              </a:defRPr>
            </a:pPr>
            <a:r>
              <a:t>poderes interesados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0000" pathEditMode="relative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3612" y="-1"/>
            <a:ext cx="4208349" cy="1340770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ctrTitle"/>
          </p:nvPr>
        </p:nvSpPr>
        <p:spPr>
          <a:xfrm>
            <a:off x="137065" y="98883"/>
            <a:ext cx="3941442" cy="1143001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Conciencia del contexto </a:t>
            </a:r>
          </a:p>
        </p:txBody>
      </p:sp>
      <p:sp>
        <p:nvSpPr>
          <p:cNvPr id="70" name="Shape 70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72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51519" y="1700808"/>
            <a:ext cx="8640962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000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</a:p>
          <a:p>
            <a:pPr algn="r">
              <a:defRPr sz="4000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</a:p>
        </p:txBody>
      </p:sp>
      <p:sp>
        <p:nvSpPr>
          <p:cNvPr id="74" name="Shape 74"/>
          <p:cNvSpPr/>
          <p:nvPr/>
        </p:nvSpPr>
        <p:spPr>
          <a:xfrm>
            <a:off x="2032054" y="1473968"/>
            <a:ext cx="6784694" cy="113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4" indent="-340894" algn="r">
              <a:buSzPct val="60000"/>
              <a:buBlip>
                <a:blip r:embed="rId3"/>
              </a:buBlip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La confusa conceptualización </a:t>
            </a:r>
          </a:p>
          <a:p>
            <a:pPr algn="r"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del Castigo físico</a:t>
            </a:r>
            <a:r>
              <a:rPr sz="3600" b="1" i="1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pic>
        <p:nvPicPr>
          <p:cNvPr id="75" name="image5.jpeg"/>
          <p:cNvPicPr>
            <a:picLocks noChangeAspect="1"/>
          </p:cNvPicPr>
          <p:nvPr/>
        </p:nvPicPr>
        <p:blipFill>
          <a:blip r:embed="rId4">
            <a:extLst/>
          </a:blip>
          <a:srcRect l="41337" t="24632" r="14117"/>
          <a:stretch>
            <a:fillRect/>
          </a:stretch>
        </p:blipFill>
        <p:spPr>
          <a:xfrm>
            <a:off x="-138896" y="1976320"/>
            <a:ext cx="3818218" cy="4306834"/>
          </a:xfrm>
          <a:prstGeom prst="rect">
            <a:avLst/>
          </a:prstGeom>
          <a:ln w="12700">
            <a:miter lim="400000"/>
          </a:ln>
          <a:effectLst>
            <a:reflection stA="30000" endPos="40000" dir="5400000" sy="-100000" algn="bl" rotWithShape="0"/>
          </a:effectLst>
        </p:spPr>
      </p:pic>
      <p:sp>
        <p:nvSpPr>
          <p:cNvPr id="76" name="Shape 76"/>
          <p:cNvSpPr/>
          <p:nvPr/>
        </p:nvSpPr>
        <p:spPr>
          <a:xfrm>
            <a:off x="3659029" y="2854258"/>
            <a:ext cx="5217325" cy="217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4" indent="-340894" algn="r">
              <a:buSzPct val="60000"/>
              <a:buBlip>
                <a:blip r:embed="rId3"/>
              </a:buBlip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Mandatos patriarcales </a:t>
            </a:r>
          </a:p>
          <a:p>
            <a:pPr algn="r"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endParaRPr/>
          </a:p>
          <a:p>
            <a:pPr marL="340894" indent="-340894" algn="r">
              <a:buSzPct val="60000"/>
              <a:buBlip>
                <a:blip r:embed="rId3"/>
              </a:buBlip>
              <a:defRPr sz="34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Posicionamientos religiosos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4" grpId="2" animBg="1" advAuto="0"/>
      <p:bldP spid="76" grpId="3" animBg="1" advAuto="0"/>
      <p:bldP spid="76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132165" y="-24011"/>
            <a:ext cx="4971829" cy="6090348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1"/>
            </a:solidFill>
            <a:round/>
          </a:ln>
        </p:spPr>
        <p:txBody>
          <a:bodyPr/>
          <a:lstStyle/>
          <a:p>
            <a:pPr marL="1012657" lvl="2" indent="-250657" algn="r">
              <a:spcBef>
                <a:spcPts val="0"/>
              </a:spcBef>
              <a:buSzPct val="60000"/>
              <a:buBlip>
                <a:blip r:embed="rId2"/>
              </a:buBlip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CRC/CIDH comentarios/opiniones</a:t>
            </a:r>
          </a:p>
          <a:p>
            <a:pPr marL="0" lvl="2" indent="0" algn="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1012657" lvl="2" indent="-250657" algn="r">
              <a:spcBef>
                <a:spcPts val="0"/>
              </a:spcBef>
              <a:buSzPct val="60000"/>
              <a:buBlip>
                <a:blip r:embed="rId2"/>
              </a:buBlip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PNewell/SCS publicaciones </a:t>
            </a:r>
          </a:p>
          <a:p>
            <a:pPr marL="0" lvl="2" indent="0" algn="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1012657" lvl="2" indent="-250657" algn="r">
              <a:spcBef>
                <a:spcPts val="0"/>
              </a:spcBef>
              <a:buSzPct val="60000"/>
              <a:buBlip>
                <a:blip r:embed="rId2"/>
              </a:buBlip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Estudios/pronunciamientos fuentes relevantes</a:t>
            </a:r>
          </a:p>
          <a:p>
            <a:pPr marL="0" lvl="2" indent="0" algn="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nacionales  e internacionales</a:t>
            </a:r>
          </a:p>
          <a:p>
            <a:pPr marL="0" lvl="2" indent="0" algn="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0" lvl="2" indent="0" algn="ct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0" lvl="2" indent="0" algn="ct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Segun resulten útiles para desarmar </a:t>
            </a:r>
          </a:p>
          <a:p>
            <a:pPr marL="0" lvl="2" indent="0" algn="ctr">
              <a:spcBef>
                <a:spcPts val="0"/>
              </a:spcBef>
              <a:buSzTx/>
              <a:buNone/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argumentos oposición 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6021287"/>
            <a:ext cx="9144001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-1" y="6661802"/>
            <a:ext cx="9144001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81" name="image2.tif" descr="Logos Paniamor VACIADO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612" y="-16232"/>
            <a:ext cx="4098758" cy="1416514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72BFC5"/>
                </a:solidFill>
              </a:defRPr>
            </a:lvl1pPr>
          </a:lstStyle>
          <a:p>
            <a:r>
              <a:t>\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37065" y="142166"/>
            <a:ext cx="3941442" cy="1099718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Personalidades como vocerias </a:t>
            </a:r>
          </a:p>
        </p:txBody>
      </p:sp>
      <p:sp>
        <p:nvSpPr>
          <p:cNvPr id="84" name="Shape 84"/>
          <p:cNvSpPr/>
          <p:nvPr/>
        </p:nvSpPr>
        <p:spPr>
          <a:xfrm>
            <a:off x="132909" y="1876031"/>
            <a:ext cx="3840164" cy="366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1" y="0"/>
                </a:moveTo>
                <a:cubicBezTo>
                  <a:pt x="3870" y="0"/>
                  <a:pt x="3601" y="282"/>
                  <a:pt x="3601" y="628"/>
                </a:cubicBezTo>
                <a:lnTo>
                  <a:pt x="3601" y="7536"/>
                </a:lnTo>
                <a:lnTo>
                  <a:pt x="0" y="9419"/>
                </a:lnTo>
                <a:lnTo>
                  <a:pt x="3601" y="11302"/>
                </a:lnTo>
                <a:lnTo>
                  <a:pt x="3601" y="20972"/>
                </a:lnTo>
                <a:cubicBezTo>
                  <a:pt x="3601" y="21318"/>
                  <a:pt x="3870" y="21600"/>
                  <a:pt x="4201" y="21600"/>
                </a:cubicBezTo>
                <a:lnTo>
                  <a:pt x="21000" y="21600"/>
                </a:lnTo>
                <a:cubicBezTo>
                  <a:pt x="21331" y="21600"/>
                  <a:pt x="21600" y="21318"/>
                  <a:pt x="21600" y="20972"/>
                </a:cubicBezTo>
                <a:lnTo>
                  <a:pt x="21600" y="628"/>
                </a:lnTo>
                <a:cubicBezTo>
                  <a:pt x="21600" y="282"/>
                  <a:pt x="21331" y="0"/>
                  <a:pt x="21000" y="0"/>
                </a:cubicBezTo>
                <a:lnTo>
                  <a:pt x="420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2" algn="r"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Poniendo a su disposición el </a:t>
            </a:r>
          </a:p>
          <a:p>
            <a:pPr lvl="2" algn="r"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“estado del arte” en el conocimiento  </a:t>
            </a:r>
          </a:p>
          <a:p>
            <a:pPr lvl="2" algn="r"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sobre "nuestra Causa"</a:t>
            </a:r>
          </a:p>
          <a:p>
            <a:pPr lvl="2"/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612" y="-1"/>
            <a:ext cx="4208349" cy="1340770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ctrTitle"/>
          </p:nvPr>
        </p:nvSpPr>
        <p:spPr>
          <a:xfrm>
            <a:off x="-269683" y="125180"/>
            <a:ext cx="3697696" cy="1072317"/>
          </a:xfrm>
          <a:prstGeom prst="rect">
            <a:avLst/>
          </a:prstGeom>
        </p:spPr>
        <p:txBody>
          <a:bodyPr/>
          <a:lstStyle/>
          <a:p>
            <a: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Fundamentando </a:t>
            </a:r>
          </a:p>
          <a:p>
            <a:pPr algn="r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i="1"/>
              <a:t>La Causa</a:t>
            </a:r>
            <a:r>
              <a:t> </a:t>
            </a:r>
          </a:p>
        </p:txBody>
      </p:sp>
      <p:sp>
        <p:nvSpPr>
          <p:cNvPr id="88" name="Shape 88"/>
          <p:cNvSpPr/>
          <p:nvPr/>
        </p:nvSpPr>
        <p:spPr>
          <a:xfrm>
            <a:off x="251519" y="1700808"/>
            <a:ext cx="8640962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000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</a:p>
          <a:p>
            <a:pPr algn="r">
              <a:defRPr sz="4000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</a:p>
        </p:txBody>
      </p:sp>
      <p:pic>
        <p:nvPicPr>
          <p:cNvPr id="89" name="image4.jpeg" descr="C:\Users\mgonzalesc\Pictures\IMG_1354.jpg"/>
          <p:cNvPicPr>
            <a:picLocks noChangeAspect="1"/>
          </p:cNvPicPr>
          <p:nvPr/>
        </p:nvPicPr>
        <p:blipFill>
          <a:blip r:embed="rId2">
            <a:extLst/>
          </a:blip>
          <a:srcRect t="2514" b="10920"/>
          <a:stretch>
            <a:fillRect/>
          </a:stretch>
        </p:blipFill>
        <p:spPr>
          <a:xfrm>
            <a:off x="3675297" y="10820"/>
            <a:ext cx="5943880" cy="6032421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90" name="Shape 90"/>
          <p:cNvSpPr/>
          <p:nvPr/>
        </p:nvSpPr>
        <p:spPr>
          <a:xfrm>
            <a:off x="-545527" y="1578418"/>
            <a:ext cx="4042941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6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lvl1pPr>
          </a:lstStyle>
          <a:p>
            <a:r>
              <a:t>Ética</a:t>
            </a:r>
          </a:p>
        </p:txBody>
      </p:sp>
      <p:sp>
        <p:nvSpPr>
          <p:cNvPr id="91" name="Shape 91"/>
          <p:cNvSpPr/>
          <p:nvPr/>
        </p:nvSpPr>
        <p:spPr>
          <a:xfrm>
            <a:off x="-1074899" y="2453606"/>
            <a:ext cx="4680521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6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lvl1pPr>
          </a:lstStyle>
          <a:p>
            <a:r>
              <a:t>Jurídica</a:t>
            </a:r>
          </a:p>
        </p:txBody>
      </p:sp>
      <p:sp>
        <p:nvSpPr>
          <p:cNvPr id="92" name="Shape 92"/>
          <p:cNvSpPr/>
          <p:nvPr/>
        </p:nvSpPr>
        <p:spPr>
          <a:xfrm>
            <a:off x="-418196" y="3514757"/>
            <a:ext cx="399472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0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sz="3600" b="0"/>
              <a:t>Salud</a:t>
            </a:r>
            <a:r>
              <a:t> </a:t>
            </a:r>
            <a:r>
              <a:rPr sz="3600" b="0"/>
              <a:t>Pública</a:t>
            </a:r>
            <a:r>
              <a:t> </a:t>
            </a:r>
          </a:p>
        </p:txBody>
      </p:sp>
      <p:sp>
        <p:nvSpPr>
          <p:cNvPr id="93" name="Shape 93"/>
          <p:cNvSpPr/>
          <p:nvPr/>
        </p:nvSpPr>
        <p:spPr>
          <a:xfrm>
            <a:off x="-1689351" y="4302866"/>
            <a:ext cx="5310337" cy="12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0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sz="3600" b="0"/>
              <a:t>Seguridad</a:t>
            </a:r>
            <a:r>
              <a:t> </a:t>
            </a:r>
          </a:p>
          <a:p>
            <a:pPr algn="r">
              <a:defRPr sz="40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sz="3600" b="0"/>
              <a:t>Ciudadana</a:t>
            </a:r>
          </a:p>
        </p:txBody>
      </p:sp>
      <p:sp>
        <p:nvSpPr>
          <p:cNvPr id="94" name="Shape 94"/>
          <p:cNvSpPr/>
          <p:nvPr/>
        </p:nvSpPr>
        <p:spPr>
          <a:xfrm>
            <a:off x="0" y="6021287"/>
            <a:ext cx="9144001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96" name="image2.tif" descr="Logos Paniamor VACIADO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25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0000" pathEditMode="relative">
                                      <p:cBhvr>
                                        <p:cTn id="3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0000" pathEditMode="relative"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  <p:bldP spid="90" grpId="2" build="p" animBg="1" advAuto="0"/>
      <p:bldP spid="91" grpId="3" animBg="1" advAuto="0"/>
      <p:bldP spid="91" grpId="4" animBg="1" advAuto="0"/>
      <p:bldP spid="92" grpId="5" animBg="1" advAuto="0"/>
      <p:bldP spid="92" grpId="7" animBg="1" advAuto="0"/>
      <p:bldP spid="93" grpId="8" animBg="1" advAuto="0"/>
      <p:bldP spid="93" grpId="1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1098" y="-7696"/>
            <a:ext cx="4012104" cy="1510359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ctrTitle"/>
          </p:nvPr>
        </p:nvSpPr>
        <p:spPr>
          <a:xfrm>
            <a:off x="-342677" y="199895"/>
            <a:ext cx="4229260" cy="1441262"/>
          </a:xfrm>
          <a:prstGeom prst="rect">
            <a:avLst/>
          </a:prstGeom>
        </p:spPr>
        <p:txBody>
          <a:bodyPr/>
          <a:lstStyle>
            <a:lvl1pPr algn="r" defTabSz="740663">
              <a:defRPr sz="2916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La escucha a los poderes interesados</a:t>
            </a:r>
          </a:p>
        </p:txBody>
      </p:sp>
      <p:sp>
        <p:nvSpPr>
          <p:cNvPr id="100" name="Shape 100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02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79511" y="1556791"/>
            <a:ext cx="8856986" cy="13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777240">
              <a:lnSpc>
                <a:spcPct val="90000"/>
              </a:lnSpc>
              <a:spcBef>
                <a:spcPts val="600"/>
              </a:spcBef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De un Proyecto titulado</a:t>
            </a:r>
          </a:p>
          <a:p>
            <a:pPr algn="r" defTabSz="777240">
              <a:lnSpc>
                <a:spcPct val="90000"/>
              </a:lnSpc>
              <a:spcBef>
                <a:spcPts val="600"/>
              </a:spcBef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  <a:r>
              <a:rPr i="1"/>
              <a:t>“Reforma legal para abolir el castigo físico y              trato humillante…”</a:t>
            </a:r>
          </a:p>
        </p:txBody>
      </p:sp>
      <p:sp>
        <p:nvSpPr>
          <p:cNvPr id="104" name="Shape 104"/>
          <p:cNvSpPr/>
          <p:nvPr/>
        </p:nvSpPr>
        <p:spPr>
          <a:xfrm>
            <a:off x="3613" y="3501008"/>
            <a:ext cx="9032883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A una reforma de ley aprobada como</a:t>
            </a:r>
          </a:p>
          <a:p>
            <a:pPr algn="r">
              <a:defRPr sz="2700" i="1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</a:p>
          <a:p>
            <a:pPr algn="r">
              <a:defRPr sz="2700" i="1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</a:t>
            </a:r>
            <a:r>
              <a:rPr sz="2800" i="0">
                <a:solidFill>
                  <a:srgbClr val="000000"/>
                </a:solidFill>
              </a:rPr>
              <a:t>“Ley </a:t>
            </a:r>
          </a:p>
          <a:p>
            <a:pPr algn="r">
              <a:defRPr sz="2700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sz="2800" i="1">
                <a:solidFill>
                  <a:srgbClr val="000000"/>
                </a:solidFill>
              </a:rPr>
              <a:t>derechos de los niños, niñas y adolescentes</a:t>
            </a:r>
            <a:r>
              <a:rPr sz="2800">
                <a:solidFill>
                  <a:srgbClr val="000000"/>
                </a:solidFill>
              </a:rPr>
              <a:t> </a:t>
            </a:r>
          </a:p>
          <a:p>
            <a:pPr algn="r">
              <a:defRPr sz="2700" i="1">
                <a:solidFill>
                  <a:schemeClr val="accent2"/>
                </a:solidFill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sz="2800" i="0">
                <a:solidFill>
                  <a:srgbClr val="000000"/>
                </a:solidFill>
              </a:rPr>
              <a:t>a la </a:t>
            </a:r>
            <a:r>
              <a:rPr sz="2800">
                <a:solidFill>
                  <a:srgbClr val="000000"/>
                </a:solidFill>
              </a:rPr>
              <a:t>disciplina sin castigo físico ni trato humillan</a:t>
            </a:r>
            <a:r>
              <a:rPr sz="2800" i="0">
                <a:solidFill>
                  <a:srgbClr val="000000"/>
                </a:solidFill>
              </a:rPr>
              <a:t>te”</a:t>
            </a:r>
            <a:r>
              <a:rPr sz="2800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 advAuto="0"/>
      <p:bldP spid="10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67543" y="19307"/>
            <a:ext cx="2895601" cy="1584176"/>
          </a:xfrm>
          <a:prstGeom prst="rect">
            <a:avLst/>
          </a:prstGeom>
        </p:spPr>
        <p:txBody>
          <a:bodyPr/>
          <a:lstStyle>
            <a:lvl1pPr algn="l" defTabSz="813816"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Logro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6488669"/>
            <a:ext cx="9144000" cy="369331"/>
          </a:xfrm>
          <a:prstGeom prst="rect">
            <a:avLst/>
          </a:prstGeom>
          <a:solidFill>
            <a:srgbClr val="AF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6021287"/>
            <a:ext cx="9144000" cy="648073"/>
          </a:xfrm>
          <a:prstGeom prst="rect">
            <a:avLst/>
          </a:prstGeom>
          <a:solidFill>
            <a:srgbClr val="7D7D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2BFC5"/>
                </a:solidFill>
              </a:defRPr>
            </a:pPr>
            <a:endParaRPr/>
          </a:p>
        </p:txBody>
      </p:sp>
      <p:pic>
        <p:nvPicPr>
          <p:cNvPr id="109" name="image2.tif" descr="Logos Paniamor VACIADO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5949279"/>
            <a:ext cx="792089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03547" y="739950"/>
            <a:ext cx="8496946" cy="316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200" b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Ley 8654</a:t>
            </a:r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endParaRPr/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Adiciona un nuevo artículo al </a:t>
            </a:r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Código de Niñez y Adolescencia </a:t>
            </a:r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-Artículo 24 bis- </a:t>
            </a:r>
            <a:r>
              <a:rPr b="1"/>
              <a:t>bajo el </a:t>
            </a:r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rPr b="1"/>
              <a:t>Capitulo</a:t>
            </a:r>
            <a:r>
              <a:t>  </a:t>
            </a:r>
            <a:r>
              <a:rPr b="1"/>
              <a:t>II</a:t>
            </a:r>
            <a:r>
              <a:t>. </a:t>
            </a:r>
            <a:r>
              <a:rPr b="1"/>
              <a:t>Derechos de la Personalidad</a:t>
            </a:r>
            <a:r>
              <a:t>. </a:t>
            </a:r>
          </a:p>
          <a:p>
            <a:pPr algn="r">
              <a:defRPr sz="2800" i="1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(</a:t>
            </a:r>
            <a:r>
              <a:rPr sz="2400"/>
              <a:t>Artículo 1 de la reforma</a:t>
            </a:r>
            <a:r>
              <a:t>).</a:t>
            </a:r>
          </a:p>
        </p:txBody>
      </p:sp>
      <p:sp>
        <p:nvSpPr>
          <p:cNvPr id="111" name="Shape 111"/>
          <p:cNvSpPr/>
          <p:nvPr/>
        </p:nvSpPr>
        <p:spPr>
          <a:xfrm>
            <a:off x="596027" y="4121968"/>
            <a:ext cx="8311986" cy="175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Reforma el Código de Familia -Artículo 143. Autoridad parental y representación. </a:t>
            </a:r>
          </a:p>
          <a:p>
            <a:pPr algn="r">
              <a:defRPr sz="2800">
                <a:latin typeface="HelveticaNeueLT Std Med Cn"/>
                <a:ea typeface="HelveticaNeueLT Std Med Cn"/>
                <a:cs typeface="HelveticaNeueLT Std Med Cn"/>
                <a:sym typeface="HelveticaNeueLT Std Med Cn"/>
              </a:defRPr>
            </a:pPr>
            <a:r>
              <a:t>                 </a:t>
            </a:r>
            <a:r>
              <a:rPr b="1"/>
              <a:t>Derechos y deberes</a:t>
            </a:r>
            <a:r>
              <a:t>.                        </a:t>
            </a:r>
            <a:r>
              <a:rPr sz="2400" i="1"/>
              <a:t>(Artículo 2 de la reforma).</a:t>
            </a:r>
          </a:p>
        </p:txBody>
      </p:sp>
      <p:sp>
        <p:nvSpPr>
          <p:cNvPr id="112" name="Shape 112"/>
          <p:cNvSpPr/>
          <p:nvPr/>
        </p:nvSpPr>
        <p:spPr>
          <a:xfrm>
            <a:off x="265050" y="485471"/>
            <a:ext cx="2156585" cy="2156585"/>
          </a:xfrm>
          <a:prstGeom prst="ellipse">
            <a:avLst/>
          </a:prstGeom>
          <a:solidFill>
            <a:srgbClr val="7D7D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algn="ctr">
              <a:defRPr sz="2600" b="1">
                <a:solidFill>
                  <a:srgbClr val="060D0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800">
                <a:solidFill>
                  <a:srgbClr val="FFFFFF"/>
                </a:solidFill>
              </a:rPr>
              <a:t>Con un alcance que..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0000" pathEditMode="relative">
                                      <p:cBhvr>
                                        <p:cTn id="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 advAuto="0"/>
      <p:bldP spid="110" grpId="2" animBg="1" advAuto="0"/>
      <p:bldP spid="111" grpId="3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Presentación en pantalla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Bradley Hand ITC</vt:lpstr>
      <vt:lpstr>Helvetica</vt:lpstr>
      <vt:lpstr>HelveticaNeueLT Std Med Cn</vt:lpstr>
      <vt:lpstr>Tahoma</vt:lpstr>
      <vt:lpstr>Default Design</vt:lpstr>
      <vt:lpstr>Presentación de PowerPoint</vt:lpstr>
      <vt:lpstr>Presentación de PowerPoint</vt:lpstr>
      <vt:lpstr>CFH en  Costa Rica </vt:lpstr>
      <vt:lpstr>Tres premisas  </vt:lpstr>
      <vt:lpstr>Conciencia del contexto </vt:lpstr>
      <vt:lpstr>Personalidades como vocerias </vt:lpstr>
      <vt:lpstr>Fundamentando  La Causa </vt:lpstr>
      <vt:lpstr>La escucha a los poderes interesados</vt:lpstr>
      <vt:lpstr>Logro</vt:lpstr>
      <vt:lpstr>Presentación de PowerPoint</vt:lpstr>
      <vt:lpstr>Aprobacion de la reforma legal... Solo el punto de partida…</vt:lpstr>
      <vt:lpstr>Presentación de PowerPoint</vt:lpstr>
      <vt:lpstr>Presentación de PowerPoint</vt:lpstr>
      <vt:lpstr>Presentación de PowerPoint</vt:lpstr>
      <vt:lpstr>Presentación de PowerPoint</vt:lpstr>
      <vt:lpstr>Ruta II: Logro</vt:lpstr>
      <vt:lpstr>Presentación de PowerPoint</vt:lpstr>
      <vt:lpstr>Presentación de PowerPoint</vt:lpstr>
      <vt:lpstr>Logro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Tsukame</dc:creator>
  <cp:lastModifiedBy>Alejandro Tsukame</cp:lastModifiedBy>
  <cp:revision>1</cp:revision>
  <dcterms:modified xsi:type="dcterms:W3CDTF">2016-01-19T19:52:22Z</dcterms:modified>
</cp:coreProperties>
</file>