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79" r:id="rId4"/>
    <p:sldId id="258" r:id="rId5"/>
    <p:sldId id="259" r:id="rId6"/>
    <p:sldId id="264" r:id="rId7"/>
    <p:sldId id="260" r:id="rId8"/>
    <p:sldId id="261" r:id="rId9"/>
    <p:sldId id="262" r:id="rId10"/>
    <p:sldId id="266" r:id="rId11"/>
    <p:sldId id="280" r:id="rId12"/>
    <p:sldId id="267" r:id="rId13"/>
    <p:sldId id="281" r:id="rId14"/>
    <p:sldId id="268" r:id="rId15"/>
    <p:sldId id="269" r:id="rId16"/>
    <p:sldId id="270" r:id="rId17"/>
    <p:sldId id="271" r:id="rId18"/>
    <p:sldId id="276" r:id="rId19"/>
    <p:sldId id="273" r:id="rId20"/>
    <p:sldId id="282" r:id="rId21"/>
    <p:sldId id="274" r:id="rId22"/>
    <p:sldId id="283" r:id="rId23"/>
    <p:sldId id="277" r:id="rId24"/>
    <p:sldId id="31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1" r:id="rId37"/>
    <p:sldId id="312" r:id="rId38"/>
    <p:sldId id="313" r:id="rId39"/>
    <p:sldId id="314" r:id="rId40"/>
    <p:sldId id="315" r:id="rId41"/>
    <p:sldId id="278" r:id="rId42"/>
    <p:sldId id="316" r:id="rId4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64CB-D60D-4C1A-AEE8-25C7C522849D}" type="datetimeFigureOut">
              <a:rPr lang="es-CL" smtClean="0">
                <a:solidFill>
                  <a:srgbClr val="696464"/>
                </a:solidFill>
              </a:rPr>
              <a:pPr/>
              <a:t>21-04-2016</a:t>
            </a:fld>
            <a:endParaRPr lang="es-CL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696464"/>
              </a:solidFill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91774705-2865-407E-87CA-E3ECE3F93E6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238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64CB-D60D-4C1A-AEE8-25C7C522849D}" type="datetimeFigureOut">
              <a:rPr lang="es-CL" smtClean="0">
                <a:solidFill>
                  <a:srgbClr val="696464"/>
                </a:solidFill>
              </a:rPr>
              <a:pPr/>
              <a:t>21-04-2016</a:t>
            </a:fld>
            <a:endParaRPr lang="es-CL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696464"/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1774705-2865-407E-87CA-E3ECE3F93E6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9318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64CB-D60D-4C1A-AEE8-25C7C522849D}" type="datetimeFigureOut">
              <a:rPr lang="es-CL" smtClean="0">
                <a:solidFill>
                  <a:srgbClr val="696464"/>
                </a:solidFill>
              </a:rPr>
              <a:pPr/>
              <a:t>21-04-2016</a:t>
            </a:fld>
            <a:endParaRPr lang="es-CL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696464"/>
              </a:solidFill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1774705-2865-407E-87CA-E3ECE3F93E67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5773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64CB-D60D-4C1A-AEE8-25C7C522849D}" type="datetimeFigureOut">
              <a:rPr lang="es-CL" smtClean="0">
                <a:solidFill>
                  <a:srgbClr val="696464"/>
                </a:solidFill>
              </a:rPr>
              <a:pPr/>
              <a:t>21-04-2016</a:t>
            </a:fld>
            <a:endParaRPr lang="es-CL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696464"/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1774705-2865-407E-87CA-E3ECE3F93E6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7495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64CB-D60D-4C1A-AEE8-25C7C522849D}" type="datetimeFigureOut">
              <a:rPr lang="es-CL" smtClean="0">
                <a:solidFill>
                  <a:srgbClr val="696464"/>
                </a:solidFill>
              </a:rPr>
              <a:pPr/>
              <a:t>21-04-2016</a:t>
            </a:fld>
            <a:endParaRPr lang="es-CL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696464"/>
              </a:solidFill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1774705-2865-407E-87CA-E3ECE3F93E67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8694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64CB-D60D-4C1A-AEE8-25C7C522849D}" type="datetimeFigureOut">
              <a:rPr lang="es-CL" smtClean="0">
                <a:solidFill>
                  <a:srgbClr val="696464"/>
                </a:solidFill>
              </a:rPr>
              <a:pPr/>
              <a:t>21-04-2016</a:t>
            </a:fld>
            <a:endParaRPr lang="es-CL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696464"/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1774705-2865-407E-87CA-E3ECE3F93E6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6609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64CB-D60D-4C1A-AEE8-25C7C522849D}" type="datetimeFigureOut">
              <a:rPr lang="es-CL" smtClean="0">
                <a:solidFill>
                  <a:srgbClr val="696464"/>
                </a:solidFill>
              </a:rPr>
              <a:pPr/>
              <a:t>21-04-2016</a:t>
            </a:fld>
            <a:endParaRPr lang="es-CL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696464"/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4705-2865-407E-87CA-E3ECE3F93E6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870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64CB-D60D-4C1A-AEE8-25C7C522849D}" type="datetimeFigureOut">
              <a:rPr lang="es-CL" smtClean="0">
                <a:solidFill>
                  <a:srgbClr val="696464"/>
                </a:solidFill>
              </a:rPr>
              <a:pPr/>
              <a:t>21-04-2016</a:t>
            </a:fld>
            <a:endParaRPr lang="es-CL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696464"/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4705-2865-407E-87CA-E3ECE3F93E6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855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64CB-D60D-4C1A-AEE8-25C7C522849D}" type="datetimeFigureOut">
              <a:rPr lang="es-CL" smtClean="0">
                <a:solidFill>
                  <a:srgbClr val="696464"/>
                </a:solidFill>
              </a:rPr>
              <a:pPr/>
              <a:t>21-04-2016</a:t>
            </a:fld>
            <a:endParaRPr lang="es-CL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696464"/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4705-2865-407E-87CA-E3ECE3F93E6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9747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64CB-D60D-4C1A-AEE8-25C7C522849D}" type="datetimeFigureOut">
              <a:rPr lang="es-CL" smtClean="0">
                <a:solidFill>
                  <a:srgbClr val="696464"/>
                </a:solidFill>
              </a:rPr>
              <a:pPr/>
              <a:t>21-04-2016</a:t>
            </a:fld>
            <a:endParaRPr lang="es-CL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696464"/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1774705-2865-407E-87CA-E3ECE3F93E6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794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64CB-D60D-4C1A-AEE8-25C7C522849D}" type="datetimeFigureOut">
              <a:rPr lang="es-CL" smtClean="0">
                <a:solidFill>
                  <a:srgbClr val="696464"/>
                </a:solidFill>
              </a:rPr>
              <a:pPr/>
              <a:t>21-04-2016</a:t>
            </a:fld>
            <a:endParaRPr lang="es-CL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696464"/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91774705-2865-407E-87CA-E3ECE3F93E6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3090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64CB-D60D-4C1A-AEE8-25C7C522849D}" type="datetimeFigureOut">
              <a:rPr lang="es-CL" smtClean="0">
                <a:solidFill>
                  <a:srgbClr val="696464"/>
                </a:solidFill>
              </a:rPr>
              <a:pPr/>
              <a:t>21-04-2016</a:t>
            </a:fld>
            <a:endParaRPr lang="es-CL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696464"/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91774705-2865-407E-87CA-E3ECE3F93E6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4459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64CB-D60D-4C1A-AEE8-25C7C522849D}" type="datetimeFigureOut">
              <a:rPr lang="es-CL" smtClean="0">
                <a:solidFill>
                  <a:srgbClr val="696464"/>
                </a:solidFill>
              </a:rPr>
              <a:pPr/>
              <a:t>21-04-2016</a:t>
            </a:fld>
            <a:endParaRPr lang="es-CL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696464"/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4705-2865-407E-87CA-E3ECE3F93E6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432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64CB-D60D-4C1A-AEE8-25C7C522849D}" type="datetimeFigureOut">
              <a:rPr lang="es-CL" smtClean="0">
                <a:solidFill>
                  <a:srgbClr val="696464"/>
                </a:solidFill>
              </a:rPr>
              <a:pPr/>
              <a:t>21-04-2016</a:t>
            </a:fld>
            <a:endParaRPr lang="es-CL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696464"/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4705-2865-407E-87CA-E3ECE3F93E6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0471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64CB-D60D-4C1A-AEE8-25C7C522849D}" type="datetimeFigureOut">
              <a:rPr lang="es-CL" smtClean="0">
                <a:solidFill>
                  <a:srgbClr val="696464"/>
                </a:solidFill>
              </a:rPr>
              <a:pPr/>
              <a:t>21-04-2016</a:t>
            </a:fld>
            <a:endParaRPr lang="es-CL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696464"/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74705-2865-407E-87CA-E3ECE3F93E6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86811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364CB-D60D-4C1A-AEE8-25C7C522849D}" type="datetimeFigureOut">
              <a:rPr lang="es-CL" smtClean="0">
                <a:solidFill>
                  <a:srgbClr val="696464"/>
                </a:solidFill>
              </a:rPr>
              <a:pPr/>
              <a:t>21-04-2016</a:t>
            </a:fld>
            <a:endParaRPr lang="es-CL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>
              <a:solidFill>
                <a:srgbClr val="696464"/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1774705-2865-407E-87CA-E3ECE3F93E6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2634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364CB-D60D-4C1A-AEE8-25C7C522849D}" type="datetimeFigureOut">
              <a:rPr lang="es-CL" smtClean="0">
                <a:solidFill>
                  <a:srgbClr val="696464"/>
                </a:solidFill>
              </a:rPr>
              <a:pPr/>
              <a:t>21-04-2016</a:t>
            </a:fld>
            <a:endParaRPr lang="es-CL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1774705-2865-407E-87CA-E3ECE3F93E6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455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CUIDADO DE CUIDADORES</a:t>
            </a:r>
            <a:endParaRPr lang="es-C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CAROLINA MUÑOZ GUZMAN</a:t>
            </a:r>
          </a:p>
          <a:p>
            <a:r>
              <a:rPr lang="es-CL" dirty="0" smtClean="0"/>
              <a:t>ESCUELA DE TRABAJO SOCIAL</a:t>
            </a:r>
          </a:p>
          <a:p>
            <a:r>
              <a:rPr lang="es-CL" dirty="0" smtClean="0"/>
              <a:t>PONTIFICIA UNIVERSIDAD CATOLICA DE CHILE</a:t>
            </a:r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3489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En este punto, importa fundamentar las bases de la conceptualización del cuidado, </a:t>
            </a:r>
            <a:r>
              <a:rPr lang="es-CL" dirty="0" err="1"/>
              <a:t>Featherston</a:t>
            </a:r>
            <a:r>
              <a:rPr lang="es-CL" dirty="0"/>
              <a:t> (2004:186) precisa que el cuidado de sí mismo y de otros son actividades significativas en sí mismas, porque </a:t>
            </a:r>
            <a:r>
              <a:rPr lang="es-CL" b="1" i="1" dirty="0"/>
              <a:t>se anclan en el reconocimiento de la interdependencia como interacción humana básica, por sobre la autosuficiencia</a:t>
            </a:r>
            <a:r>
              <a:rPr lang="es-CL" dirty="0"/>
              <a:t>. </a:t>
            </a: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238425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FORTALECIMIENTO DE LA DIGNIDAD Y BUENA CALIDAD DE LAS INTERACCIONES HUMANAS ADQUIERE VALOR MORAL</a:t>
            </a:r>
          </a:p>
          <a:p>
            <a:r>
              <a:rPr lang="es-CL" dirty="0" smtClean="0"/>
              <a:t>RELACONES EN UNA VARIEDAD DE ARREGLOS DE RELACIONES HUMANAS, BASADAS EN LAZOS SANGUÍNEOS, EN LA AMISTAD, EN LA INTIMIDAD SEXUAL, EN LAS RELACIONES LABORALES Y CONTRATACIÓN DE SERVICIOS DE CUIDADO. </a:t>
            </a:r>
          </a:p>
          <a:p>
            <a:r>
              <a:rPr lang="es-CL" dirty="0" smtClean="0"/>
              <a:t>ES TAREA DEL ESTADO VELAR PORQUE LA DIVERSIDAD Y PLURALIDAD DEL PROCESO SOCIAL DEL CUIDADO ESTÉ DISPONIBLE PARA TODOS.</a:t>
            </a:r>
            <a:endParaRPr lang="es-C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032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ASIMETRIA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ASIMETRÍA EN LA RELACIÓN DE CUIDADO QUE SE LE DA A LOS NIÑOS</a:t>
            </a:r>
          </a:p>
          <a:p>
            <a:r>
              <a:rPr lang="es-CL" dirty="0" smtClean="0"/>
              <a:t>ES PRECISO DESNATURALIZAR LA CAPACIDAD DE CUIDADO ASIGNADA A LA MADRE, COMO CAPACIDAD INNATA Y PROPIA Y EXTENDER ESTA  RESPONSABILIDAD/POSIBILIDAD A LOS PADRES,</a:t>
            </a:r>
          </a:p>
        </p:txBody>
      </p:sp>
    </p:spTree>
    <p:extLst>
      <p:ext uri="{BB962C8B-B14F-4D97-AF65-F5344CB8AC3E}">
        <p14:creationId xmlns:p14="http://schemas.microsoft.com/office/powerpoint/2010/main" val="227685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SUPONE PRÁCTICAS QUE SON MÁS INCLUSIVAS. </a:t>
            </a:r>
          </a:p>
          <a:p>
            <a:r>
              <a:rPr lang="es-CL" dirty="0" smtClean="0"/>
              <a:t>INCLUSION DELIBERADA DE LOS HOMBRES </a:t>
            </a:r>
          </a:p>
          <a:p>
            <a:r>
              <a:rPr lang="es-CL" dirty="0" smtClean="0"/>
              <a:t>ASUMIR LAS COMPLEJIDADES DE LAS DIVERSAS SITUACIONES QUE ELLOS ENFRENTAN. </a:t>
            </a:r>
          </a:p>
          <a:p>
            <a:r>
              <a:rPr lang="es-CL" dirty="0" smtClean="0"/>
              <a:t>CONTRIBUYE A DEMOCRATIZAR LAS PRÁCTICAS FAMILIARES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018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AUTOCUIDADO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PROVISIÓN </a:t>
            </a:r>
            <a:r>
              <a:rPr lang="es-CL" dirty="0"/>
              <a:t>DE DIVERSAS FUENTES DE APOYO QUE PERMITAN CONTRIBUIR AL AUTOCUIDADO</a:t>
            </a:r>
            <a:r>
              <a:rPr lang="es-CL" dirty="0" smtClean="0"/>
              <a:t>,</a:t>
            </a:r>
          </a:p>
          <a:p>
            <a:r>
              <a:rPr lang="es-CL" dirty="0" smtClean="0"/>
              <a:t>POLÍTICAS </a:t>
            </a:r>
            <a:r>
              <a:rPr lang="es-CL" dirty="0"/>
              <a:t>DE CONCILIACIÓN TRABAJO/FAMILIA, ESTABLECIENDO OFERTA DE CUIDADO PAGADO O SUBSIDIADO </a:t>
            </a:r>
            <a:endParaRPr lang="es-CL" dirty="0" smtClean="0"/>
          </a:p>
          <a:p>
            <a:r>
              <a:rPr lang="es-CL" dirty="0" smtClean="0"/>
              <a:t>CUIDADO ALTAMENTE </a:t>
            </a:r>
            <a:r>
              <a:rPr lang="es-CL" dirty="0"/>
              <a:t>ESPECIALIZADO Y BIEN REMUNERADO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466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MEDIOAMBIENTE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MEDIO AMBIENTE Y ENTORNO QUE NUTRA EL DESARROLLO DE LOS NIÑOS EN TODAS SUS DIMENSIONES: AMBIENTES SALUDABLES, SIN VIOLENCIA, CON UNA OFERTA DE BIENES Y SERVICIOS QUE FAVOREZCAN EL DESARROLLO ARMÓNICO DE LOS NIÑOS, </a:t>
            </a:r>
          </a:p>
          <a:p>
            <a:r>
              <a:rPr lang="es-CL" dirty="0" smtClean="0"/>
              <a:t>Y ESPACIOS </a:t>
            </a:r>
            <a:r>
              <a:rPr lang="es-MX" dirty="0" smtClean="0"/>
              <a:t>COMUNITARIOS DONDE EXISTE CONFIANZA MUTUA, RECIPROCIDAD, SOLIDARIDAD Y EXPECTATIVAS DE MOVILIDAD</a:t>
            </a:r>
          </a:p>
          <a:p>
            <a:r>
              <a:rPr lang="es-MX" dirty="0" smtClean="0"/>
              <a:t>ESPECIALMENTE EN COMUNIDADES DEPRIMIDAS QUE REQUIEREN EL APOYO DE TERCEROS PARA ALCANZAR ESTOS IDEALES.</a:t>
            </a:r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0250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b="1" i="1" dirty="0" smtClean="0"/>
              <a:t>LAS NECESIDADES E INTERESES DE LOS PADRES/FAMILIAS SON IMPORTANTES EN SÍ MISMOS,</a:t>
            </a:r>
            <a:r>
              <a:rPr lang="es-CL" dirty="0" smtClean="0"/>
              <a:t> </a:t>
            </a:r>
          </a:p>
          <a:p>
            <a:r>
              <a:rPr lang="es-CL" dirty="0" smtClean="0"/>
              <a:t>NO SON TRATADOS COMO MEDIO PARA EL BIENESTAR DE LOS NIÑOS. </a:t>
            </a:r>
          </a:p>
          <a:p>
            <a:r>
              <a:rPr lang="es-CL" dirty="0" smtClean="0"/>
              <a:t>EL CUIDADO COMO UN CONCEPTO DE INTERDEPENDENCIA SE PROPONE PARA GENERAR SOCIEDADES MÁS DEMOCRÁTICAS Y SOCIALMENTE RESPONSABLES.</a:t>
            </a:r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6721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Muchas </a:t>
            </a:r>
            <a:r>
              <a:rPr lang="es-CL" dirty="0"/>
              <a:t>de las familias que son sujeto de protección especial enfrentan múltiples desventajas, proveer servicios y apoyo a familias y niños bajo stress puede fortalecer la capacidad de los padres para responder a las necesidades de sus niños antes que los problemas deriven en algún tipo de abuso profundo. </a:t>
            </a:r>
            <a:endParaRPr lang="es-CL" dirty="0" smtClean="0"/>
          </a:p>
          <a:p>
            <a:r>
              <a:rPr lang="es-CL" dirty="0" smtClean="0"/>
              <a:t>violencia </a:t>
            </a:r>
            <a:r>
              <a:rPr lang="es-CL" dirty="0"/>
              <a:t>doméstica salud mental, abuso de drogas y alcohol (</a:t>
            </a:r>
            <a:r>
              <a:rPr lang="es-CL" dirty="0" err="1"/>
              <a:t>Cleaver</a:t>
            </a:r>
            <a:r>
              <a:rPr lang="es-CL" dirty="0"/>
              <a:t> et al. 1999</a:t>
            </a:r>
            <a:r>
              <a:rPr lang="es-CL" dirty="0" smtClean="0"/>
              <a:t>).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1940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En definitiva, el apoyo a la familia como principio rector supone un abanico amplio de alternativas de apoyo, que idealmente no deben estar fragmentados, basado en una oferta que promociona mecanismos de cuidado y previene dificultades generadas por una sociedad crecientemente </a:t>
            </a:r>
            <a:r>
              <a:rPr lang="es-CL" dirty="0" smtClean="0"/>
              <a:t>compleja.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659704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Estos cambios transversales afectan de diversa forma a las familias, algunas de ellas por condiciones de mayor stress experimentan problemas numerosos, crónicos e interrelacionados. </a:t>
            </a:r>
            <a:endParaRPr lang="es-CL" dirty="0" smtClean="0"/>
          </a:p>
          <a:p>
            <a:pPr marL="0" indent="0">
              <a:buNone/>
            </a:pP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5022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FAMILIAS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DERECHOS DE LA FAMILIA?</a:t>
            </a:r>
          </a:p>
          <a:p>
            <a:r>
              <a:rPr lang="es-CL" dirty="0" smtClean="0"/>
              <a:t>DERECHOS DE LOS NIÑOS? 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2311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A estas familias </a:t>
            </a:r>
            <a:r>
              <a:rPr lang="es-CL" dirty="0" err="1"/>
              <a:t>Bromfield</a:t>
            </a:r>
            <a:r>
              <a:rPr lang="es-CL" dirty="0"/>
              <a:t>; Sutherland; y Parker (2012) las han definido como familias que enfrentan </a:t>
            </a:r>
            <a:r>
              <a:rPr lang="es-CL" b="1" dirty="0"/>
              <a:t>necesidades complejas</a:t>
            </a:r>
            <a:r>
              <a:rPr lang="es-CL" dirty="0"/>
              <a:t>, no son familias homogéneas, ni viven un estado permanente de complejidad. </a:t>
            </a:r>
          </a:p>
          <a:p>
            <a:r>
              <a:rPr lang="es-CL" dirty="0"/>
              <a:t>Sin embargo, la naturaleza de los problemas que enfrentan se caracteriza por su </a:t>
            </a:r>
            <a:r>
              <a:rPr lang="es-CL" dirty="0" smtClean="0"/>
              <a:t> Diversidad</a:t>
            </a:r>
            <a:r>
              <a:rPr lang="es-CL" dirty="0"/>
              <a:t>, complejidad y </a:t>
            </a:r>
            <a:r>
              <a:rPr lang="es-CL" dirty="0" err="1"/>
              <a:t>multidimensionalidad</a:t>
            </a:r>
            <a:r>
              <a:rPr lang="es-CL" dirty="0"/>
              <a:t> y constituyen un grupo de la sociedad que demanda enfoques y estrategias individualizadas y flexibles para asistirlas,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50879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Las consecuencias de vivir esta complejidad se reflejan en </a:t>
            </a:r>
            <a:r>
              <a:rPr lang="es-ES_tradnl" dirty="0"/>
              <a:t>dificultades en el ejercicio parental; dificultades en la vida de pareja; dificultades para resolver necesidades básicas. </a:t>
            </a:r>
            <a:endParaRPr lang="es-ES_tradnl" dirty="0" smtClean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800775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El </a:t>
            </a:r>
            <a:r>
              <a:rPr lang="es-CL" dirty="0"/>
              <a:t>desafío principal que estas familias viven, ven su </a:t>
            </a:r>
            <a:r>
              <a:rPr lang="es-CL" b="1" dirty="0"/>
              <a:t>capacidad de cuidado consumida</a:t>
            </a:r>
            <a:r>
              <a:rPr lang="es-CL" dirty="0"/>
              <a:t>, y por lo tato su ejercicio parental se ve comprometido manifestándose en falta de involucramiento, insensible, duro, punitivo o marcado por respuestas abusivas. </a:t>
            </a:r>
          </a:p>
          <a:p>
            <a:r>
              <a:rPr lang="es-CL" dirty="0"/>
              <a:t>Esto se ve exacerbado cuando las propias experiencias de cuidado de los padres han sido empobrecidas. </a:t>
            </a:r>
            <a:endParaRPr lang="es-CL" dirty="0" smtClean="0"/>
          </a:p>
          <a:p>
            <a:r>
              <a:rPr lang="es-CL" dirty="0" smtClean="0"/>
              <a:t>Las </a:t>
            </a:r>
            <a:r>
              <a:rPr lang="es-CL" dirty="0"/>
              <a:t>relaciones de pareja también se enfrentan a presiones extremas, y se vuelven conflictivas, inestables especialmente cuando no existe adecuado apoyo social.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04998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A través del tiempo, el stress acumulado impacta a la familia, aparecen crisis periódicas, se intensifican problemas individuales o en las relaciones familiares y se produce desintegración de roles o fragmentación de la familia. </a:t>
            </a:r>
            <a:endParaRPr lang="es-CL" dirty="0" smtClean="0"/>
          </a:p>
          <a:p>
            <a:r>
              <a:rPr lang="es-CL" dirty="0" smtClean="0"/>
              <a:t>Los </a:t>
            </a:r>
            <a:r>
              <a:rPr lang="es-CL" dirty="0"/>
              <a:t>miembros se agobian y las dinámicas de relaciones negativas se exacerban gatillando violencia, problemas de salud mental, sobre consumo y el abuso infantil puede ocurrir (Sutherland and Miller 2012).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83598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CARATERISTICAS DE ESTAS FAMILIAS</a:t>
            </a:r>
            <a:endParaRPr lang="en-GB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Estudio</a:t>
            </a:r>
            <a:r>
              <a:rPr lang="en-GB" dirty="0" smtClean="0"/>
              <a:t> </a:t>
            </a:r>
            <a:r>
              <a:rPr lang="en-GB" dirty="0" err="1" smtClean="0"/>
              <a:t>Familias</a:t>
            </a:r>
            <a:r>
              <a:rPr lang="en-GB" dirty="0" smtClean="0"/>
              <a:t> al </a:t>
            </a:r>
            <a:r>
              <a:rPr lang="en-GB" dirty="0" err="1" smtClean="0"/>
              <a:t>Límite</a:t>
            </a:r>
            <a:r>
              <a:rPr lang="en-GB" dirty="0" smtClean="0"/>
              <a:t> , 2014 </a:t>
            </a:r>
            <a:r>
              <a:rPr lang="en-GB" dirty="0" err="1" smtClean="0"/>
              <a:t>Observa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5176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sz="2200" dirty="0" smtClean="0"/>
              <a:t>Marginalidad </a:t>
            </a:r>
            <a:r>
              <a:rPr lang="es-CL" sz="2200" dirty="0"/>
              <a:t>y el capitalismo flexible para los pobres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Un ámbito al que estas familias </a:t>
            </a:r>
            <a:r>
              <a:rPr lang="es-CL" dirty="0" smtClean="0"/>
              <a:t>se enfrentan </a:t>
            </a:r>
            <a:r>
              <a:rPr lang="es-CL" dirty="0"/>
              <a:t>transversalmente es la flexibilidad </a:t>
            </a:r>
            <a:r>
              <a:rPr lang="es-CL" dirty="0" smtClean="0"/>
              <a:t>laboral</a:t>
            </a:r>
            <a:r>
              <a:rPr lang="es-CL" dirty="0"/>
              <a:t>, que </a:t>
            </a:r>
            <a:r>
              <a:rPr lang="es-CL" dirty="0" err="1"/>
              <a:t>Featherstone</a:t>
            </a:r>
            <a:r>
              <a:rPr lang="es-CL" dirty="0"/>
              <a:t> (2009:27) ha llamado el capitalismo flexible, se </a:t>
            </a:r>
            <a:r>
              <a:rPr lang="es-CL" dirty="0" smtClean="0"/>
              <a:t>propone </a:t>
            </a:r>
            <a:r>
              <a:rPr lang="es-CL" dirty="0"/>
              <a:t>a veces como una contribución a la resolución de las tensiones entre </a:t>
            </a:r>
            <a:r>
              <a:rPr lang="es-CL" dirty="0" smtClean="0"/>
              <a:t>el </a:t>
            </a:r>
            <a:r>
              <a:rPr lang="es-CL" dirty="0"/>
              <a:t>empleo y la vida familiar.</a:t>
            </a:r>
          </a:p>
        </p:txBody>
      </p:sp>
    </p:spTree>
    <p:extLst>
      <p:ext uri="{BB962C8B-B14F-4D97-AF65-F5344CB8AC3E}">
        <p14:creationId xmlns:p14="http://schemas.microsoft.com/office/powerpoint/2010/main" val="33746882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Es necesario considerar la irrupción del trabajo de la mujer en la vida </a:t>
            </a:r>
            <a:r>
              <a:rPr lang="es-CL" dirty="0" smtClean="0"/>
              <a:t>doméstica</a:t>
            </a:r>
            <a:r>
              <a:rPr lang="es-CL" dirty="0"/>
              <a:t>, donde las preferencias y deseos sobre el trabajo revelan más bien </a:t>
            </a:r>
            <a:r>
              <a:rPr lang="es-CL" dirty="0" smtClean="0"/>
              <a:t>un </a:t>
            </a:r>
            <a:r>
              <a:rPr lang="es-CL" dirty="0"/>
              <a:t>hábito, temor, bajas expectativas y condiciones de entrada injustas, todo lo </a:t>
            </a:r>
            <a:r>
              <a:rPr lang="es-CL" dirty="0" smtClean="0"/>
              <a:t>que </a:t>
            </a:r>
            <a:r>
              <a:rPr lang="es-CL" dirty="0"/>
              <a:t>deforma las elecciones de las personas incluso los deseos que tienen para </a:t>
            </a:r>
            <a:r>
              <a:rPr lang="es-CL" dirty="0" smtClean="0"/>
              <a:t>sus </a:t>
            </a:r>
            <a:r>
              <a:rPr lang="es-CL" dirty="0"/>
              <a:t>propias vidas</a:t>
            </a:r>
          </a:p>
        </p:txBody>
      </p:sp>
    </p:spTree>
    <p:extLst>
      <p:ext uri="{BB962C8B-B14F-4D97-AF65-F5344CB8AC3E}">
        <p14:creationId xmlns:p14="http://schemas.microsoft.com/office/powerpoint/2010/main" val="5197921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El ingreso a trabajos precarios y demandantes y el acceso a ciertos niveles de </a:t>
            </a:r>
            <a:r>
              <a:rPr lang="es-CL" dirty="0" smtClean="0"/>
              <a:t>autonomía </a:t>
            </a:r>
            <a:r>
              <a:rPr lang="es-CL" dirty="0"/>
              <a:t>que el ingreso genera, abre potenciales conflictos familiares que se </a:t>
            </a:r>
            <a:r>
              <a:rPr lang="es-CL" dirty="0" smtClean="0"/>
              <a:t>derivan </a:t>
            </a:r>
            <a:r>
              <a:rPr lang="es-CL" dirty="0"/>
              <a:t>de dicha participación. Particularmente conflictos conyugales y la </a:t>
            </a:r>
            <a:r>
              <a:rPr lang="es-CL" dirty="0" smtClean="0"/>
              <a:t>posibilidad </a:t>
            </a:r>
            <a:r>
              <a:rPr lang="es-CL" dirty="0"/>
              <a:t>de violencia entre hombre y mujeres se convierte en una alternativa </a:t>
            </a:r>
            <a:r>
              <a:rPr lang="es-CL" dirty="0" smtClean="0"/>
              <a:t>de </a:t>
            </a:r>
            <a:r>
              <a:rPr lang="es-CL" dirty="0"/>
              <a:t>alta viabilidad.</a:t>
            </a:r>
          </a:p>
        </p:txBody>
      </p:sp>
    </p:spTree>
    <p:extLst>
      <p:ext uri="{BB962C8B-B14F-4D97-AF65-F5344CB8AC3E}">
        <p14:creationId xmlns:p14="http://schemas.microsoft.com/office/powerpoint/2010/main" val="21179528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“</a:t>
            </a:r>
            <a:r>
              <a:rPr lang="es-CL" i="1" dirty="0"/>
              <a:t>Cuando ella empezó a trabajar de noche, de repente </a:t>
            </a:r>
            <a:r>
              <a:rPr lang="es-CL" i="1" dirty="0" smtClean="0"/>
              <a:t>no </a:t>
            </a:r>
            <a:r>
              <a:rPr lang="es-CL" i="1" dirty="0"/>
              <a:t>llegaba, se iba a otra casa o a veces llegaba y se </a:t>
            </a:r>
            <a:r>
              <a:rPr lang="es-CL" i="1" dirty="0" smtClean="0"/>
              <a:t>acostaba</a:t>
            </a:r>
            <a:r>
              <a:rPr lang="es-CL" i="1" dirty="0"/>
              <a:t>. Ella trabajaba toda la noche, y dormía todo </a:t>
            </a:r>
            <a:r>
              <a:rPr lang="es-CL" i="1" dirty="0" smtClean="0"/>
              <a:t>el </a:t>
            </a:r>
            <a:r>
              <a:rPr lang="es-CL" i="1" dirty="0"/>
              <a:t>día, entonces no tenía noción de la casa, de que </a:t>
            </a:r>
            <a:r>
              <a:rPr lang="es-CL" i="1" dirty="0" smtClean="0"/>
              <a:t>había </a:t>
            </a:r>
            <a:r>
              <a:rPr lang="es-CL" i="1" dirty="0"/>
              <a:t>que preocuparse de los niños, de hacer la </a:t>
            </a:r>
            <a:r>
              <a:rPr lang="es-CL" i="1" dirty="0" smtClean="0"/>
              <a:t>comida</a:t>
            </a:r>
            <a:r>
              <a:rPr lang="es-CL" i="1" dirty="0"/>
              <a:t>, nada de eso, ella dormía nomás, y después </a:t>
            </a:r>
            <a:r>
              <a:rPr lang="es-CL" i="1" dirty="0" smtClean="0"/>
              <a:t>despertaba </a:t>
            </a:r>
            <a:r>
              <a:rPr lang="es-CL" i="1" dirty="0"/>
              <a:t>para ir a </a:t>
            </a:r>
            <a:r>
              <a:rPr lang="es-CL" i="1" dirty="0" smtClean="0"/>
              <a:t>trabajar”</a:t>
            </a:r>
            <a:endParaRPr lang="es-CL" i="1" dirty="0"/>
          </a:p>
        </p:txBody>
      </p:sp>
    </p:spTree>
    <p:extLst>
      <p:ext uri="{BB962C8B-B14F-4D97-AF65-F5344CB8AC3E}">
        <p14:creationId xmlns:p14="http://schemas.microsoft.com/office/powerpoint/2010/main" val="8726957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836712"/>
            <a:ext cx="6965245" cy="1202485"/>
          </a:xfrm>
        </p:spPr>
        <p:txBody>
          <a:bodyPr>
            <a:normAutofit fontScale="90000"/>
          </a:bodyPr>
          <a:lstStyle/>
          <a:p>
            <a:r>
              <a:rPr lang="es-CL" sz="3100" dirty="0"/>
              <a:t>Sobre la experiencia de cuidado en familias que transitan en sus </a:t>
            </a:r>
            <a:r>
              <a:rPr lang="es-CL" sz="3100" dirty="0" smtClean="0"/>
              <a:t>arreglos </a:t>
            </a:r>
            <a:r>
              <a:rPr lang="es-CL" sz="3100" dirty="0"/>
              <a:t>de intimidad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Consumo capacidad de cuidado</a:t>
            </a:r>
          </a:p>
          <a:p>
            <a:r>
              <a:rPr lang="es-CL" dirty="0"/>
              <a:t>La emergencia de la violencia en la pareja es experimentada en la familia de </a:t>
            </a:r>
            <a:r>
              <a:rPr lang="es-CL" dirty="0" smtClean="0"/>
              <a:t>origen </a:t>
            </a:r>
            <a:r>
              <a:rPr lang="es-CL" dirty="0"/>
              <a:t>y en sus propias experiencias de adultas, la aceptación que como hijas </a:t>
            </a:r>
            <a:r>
              <a:rPr lang="es-CL" dirty="0" smtClean="0"/>
              <a:t>y </a:t>
            </a:r>
            <a:r>
              <a:rPr lang="es-CL" dirty="0"/>
              <a:t>madres muestran sobre el maltrato revela una práctica aprendida </a:t>
            </a:r>
            <a:r>
              <a:rPr lang="es-CL" dirty="0" smtClean="0"/>
              <a:t>y consciente </a:t>
            </a:r>
            <a:r>
              <a:rPr lang="es-CL" dirty="0"/>
              <a:t>cuyas bases se sostienen en cierta legitimidad de la desigualdad</a:t>
            </a:r>
          </a:p>
        </p:txBody>
      </p:sp>
    </p:spTree>
    <p:extLst>
      <p:ext uri="{BB962C8B-B14F-4D97-AF65-F5344CB8AC3E}">
        <p14:creationId xmlns:p14="http://schemas.microsoft.com/office/powerpoint/2010/main" val="423751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z="2200" dirty="0">
                <a:solidFill>
                  <a:prstClr val="black"/>
                </a:solidFill>
              </a:rPr>
              <a:t>Siguiendo a </a:t>
            </a:r>
            <a:r>
              <a:rPr lang="es-CL" sz="2200" dirty="0" err="1">
                <a:solidFill>
                  <a:prstClr val="black"/>
                </a:solidFill>
              </a:rPr>
              <a:t>Minow</a:t>
            </a:r>
            <a:r>
              <a:rPr lang="es-CL" sz="2200" dirty="0">
                <a:solidFill>
                  <a:prstClr val="black"/>
                </a:solidFill>
              </a:rPr>
              <a:t> (1986: 3) el desafío de esta nueva relación se </a:t>
            </a:r>
            <a:r>
              <a:rPr lang="es-CL" sz="2200" b="1" dirty="0">
                <a:solidFill>
                  <a:prstClr val="black"/>
                </a:solidFill>
              </a:rPr>
              <a:t>centra en enfrentar las necesidades de cuidado y conexiones mutuas que los cuidadores principales y los niños tienen</a:t>
            </a:r>
            <a:r>
              <a:rPr lang="es-CL" sz="2200" dirty="0">
                <a:solidFill>
                  <a:prstClr val="black"/>
                </a:solidFill>
              </a:rPr>
              <a:t>. </a:t>
            </a:r>
            <a:endParaRPr lang="es-CL" sz="2200" dirty="0" smtClean="0">
              <a:solidFill>
                <a:prstClr val="black"/>
              </a:solidFill>
            </a:endParaRPr>
          </a:p>
          <a:p>
            <a:r>
              <a:rPr lang="es-CL" sz="2200" dirty="0" smtClean="0">
                <a:solidFill>
                  <a:prstClr val="black"/>
                </a:solidFill>
              </a:rPr>
              <a:t>El </a:t>
            </a:r>
            <a:r>
              <a:rPr lang="es-CL" sz="2200" dirty="0">
                <a:solidFill>
                  <a:prstClr val="black"/>
                </a:solidFill>
              </a:rPr>
              <a:t>rol del Estado aparece aquí en una lógica de colaboración con las familias, en una tarea que es de carácter universal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516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Maltrato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Efecto </a:t>
            </a:r>
            <a:r>
              <a:rPr lang="es-CL" dirty="0"/>
              <a:t>del control social, Carrillo </a:t>
            </a:r>
            <a:r>
              <a:rPr lang="es-CL" dirty="0" smtClean="0"/>
              <a:t>(</a:t>
            </a:r>
            <a:r>
              <a:rPr lang="es-CL" dirty="0"/>
              <a:t>2001) indican que la vergüenza se apodera de la razón e impide que la mujer </a:t>
            </a:r>
            <a:r>
              <a:rPr lang="es-CL" dirty="0" smtClean="0"/>
              <a:t>salga </a:t>
            </a:r>
            <a:r>
              <a:rPr lang="es-CL" dirty="0"/>
              <a:t>para pedir ayuda, pero va menoscabando la visión que tienen de sí </a:t>
            </a:r>
            <a:r>
              <a:rPr lang="es-CL" dirty="0" smtClean="0"/>
              <a:t>mismas</a:t>
            </a:r>
          </a:p>
          <a:p>
            <a:r>
              <a:rPr lang="es-CL" i="1" dirty="0"/>
              <a:t>“Yo pensaba en los chiquillos, pero también pensaba en la </a:t>
            </a:r>
            <a:r>
              <a:rPr lang="es-CL" i="1" dirty="0" smtClean="0"/>
              <a:t>vergüenza</a:t>
            </a:r>
            <a:r>
              <a:rPr lang="es-CL" i="1" dirty="0"/>
              <a:t>, porque mi papá siempre fue así, prejuicioso, entonces </a:t>
            </a:r>
            <a:r>
              <a:rPr lang="es-CL" i="1" dirty="0" smtClean="0"/>
              <a:t>yo </a:t>
            </a:r>
            <a:r>
              <a:rPr lang="es-CL" i="1" dirty="0"/>
              <a:t>decía mejor me la aguanto nomás, una cachetada o una </a:t>
            </a:r>
            <a:r>
              <a:rPr lang="es-CL" i="1" dirty="0" smtClean="0"/>
              <a:t>patada</a:t>
            </a:r>
            <a:r>
              <a:rPr lang="es-CL" i="1" dirty="0"/>
              <a:t>, me la aguanto</a:t>
            </a:r>
            <a:r>
              <a:rPr lang="es-CL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078173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Quiebre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El stress </a:t>
            </a:r>
            <a:r>
              <a:rPr lang="es-CL" dirty="0"/>
              <a:t>y tensión acarrea quiebre </a:t>
            </a:r>
            <a:r>
              <a:rPr lang="es-CL" dirty="0" smtClean="0"/>
              <a:t>de </a:t>
            </a:r>
            <a:r>
              <a:rPr lang="es-CL" dirty="0"/>
              <a:t>la pareja. </a:t>
            </a:r>
            <a:endParaRPr lang="es-CL" dirty="0" smtClean="0"/>
          </a:p>
          <a:p>
            <a:r>
              <a:rPr lang="es-CL" dirty="0" smtClean="0"/>
              <a:t>Aquello </a:t>
            </a:r>
            <a:r>
              <a:rPr lang="es-CL" dirty="0"/>
              <a:t>produce a veces la separación de las parejas, y la </a:t>
            </a:r>
            <a:r>
              <a:rPr lang="es-CL" dirty="0" smtClean="0"/>
              <a:t>constitución </a:t>
            </a:r>
            <a:r>
              <a:rPr lang="es-CL" dirty="0"/>
              <a:t>de un nuevo grupo familiar; </a:t>
            </a:r>
            <a:endParaRPr lang="es-CL" dirty="0" smtClean="0"/>
          </a:p>
          <a:p>
            <a:r>
              <a:rPr lang="es-CL" dirty="0"/>
              <a:t>E</a:t>
            </a:r>
            <a:r>
              <a:rPr lang="es-CL" dirty="0" smtClean="0"/>
              <a:t>stas </a:t>
            </a:r>
            <a:r>
              <a:rPr lang="es-CL" dirty="0"/>
              <a:t>transiciones se viven sin un </a:t>
            </a:r>
            <a:r>
              <a:rPr lang="es-CL" dirty="0" smtClean="0"/>
              <a:t>componente </a:t>
            </a:r>
            <a:r>
              <a:rPr lang="es-CL" dirty="0"/>
              <a:t>reflexivo sobre la pérdida; </a:t>
            </a:r>
          </a:p>
        </p:txBody>
      </p:sp>
    </p:spTree>
    <p:extLst>
      <p:ext uri="{BB962C8B-B14F-4D97-AF65-F5344CB8AC3E}">
        <p14:creationId xmlns:p14="http://schemas.microsoft.com/office/powerpoint/2010/main" val="29347420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Pérdida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una </a:t>
            </a:r>
            <a:r>
              <a:rPr lang="es-CL" dirty="0" smtClean="0"/>
              <a:t>historia </a:t>
            </a:r>
            <a:r>
              <a:rPr lang="es-CL" dirty="0"/>
              <a:t>de tragedia y dolor que no ha dado espacio a la puesta en marcha de </a:t>
            </a:r>
            <a:r>
              <a:rPr lang="es-CL" dirty="0" smtClean="0"/>
              <a:t>una </a:t>
            </a:r>
            <a:r>
              <a:rPr lang="es-CL" dirty="0"/>
              <a:t>reacción psicológica a raíz de la pérdida de un ser querido (</a:t>
            </a:r>
            <a:r>
              <a:rPr lang="es-CL" dirty="0" err="1"/>
              <a:t>Bowlby</a:t>
            </a:r>
            <a:r>
              <a:rPr lang="es-CL" dirty="0"/>
              <a:t> 1980).</a:t>
            </a:r>
          </a:p>
        </p:txBody>
      </p:sp>
    </p:spTree>
    <p:extLst>
      <p:ext uri="{BB962C8B-B14F-4D97-AF65-F5344CB8AC3E}">
        <p14:creationId xmlns:p14="http://schemas.microsoft.com/office/powerpoint/2010/main" val="15458834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Infidelidad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La infidelidad aparece como una dimensión que se tiende a soslayar, se </a:t>
            </a:r>
            <a:r>
              <a:rPr lang="es-CL" dirty="0" smtClean="0"/>
              <a:t>reduce </a:t>
            </a:r>
            <a:r>
              <a:rPr lang="es-CL" dirty="0"/>
              <a:t>su impacto desde la infancia cuando las mujeres constatan engaño de </a:t>
            </a:r>
            <a:r>
              <a:rPr lang="es-CL" dirty="0" smtClean="0"/>
              <a:t>sus </a:t>
            </a:r>
            <a:r>
              <a:rPr lang="es-CL" dirty="0"/>
              <a:t>padres a sus madres. Sin embargo el engaño es una forma de </a:t>
            </a:r>
            <a:r>
              <a:rPr lang="es-CL" dirty="0" smtClean="0"/>
              <a:t>maltrato que </a:t>
            </a:r>
            <a:r>
              <a:rPr lang="es-CL" dirty="0"/>
              <a:t>devalúa a la mujer y va dejando rastros de dolor y rencor hacia sus </a:t>
            </a:r>
            <a:r>
              <a:rPr lang="es-CL" dirty="0" smtClean="0"/>
              <a:t>parejas</a:t>
            </a:r>
            <a:r>
              <a:rPr lang="es-C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615152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i="1" dirty="0"/>
              <a:t>“Yo digo que a él lo acepté nuevamente, pero nunca lo perdoné, </a:t>
            </a:r>
            <a:r>
              <a:rPr lang="es-CL" i="1" dirty="0" smtClean="0"/>
              <a:t>porque </a:t>
            </a:r>
            <a:r>
              <a:rPr lang="es-CL" i="1" dirty="0"/>
              <a:t>él me engañó. Esa es una espina que yo tengo, y que no </a:t>
            </a:r>
            <a:r>
              <a:rPr lang="es-CL" i="1" dirty="0" smtClean="0"/>
              <a:t>me </a:t>
            </a:r>
            <a:r>
              <a:rPr lang="es-CL" i="1" dirty="0"/>
              <a:t>voy a sacar. Ese fue el dolor más grande que yo he pasado </a:t>
            </a:r>
            <a:r>
              <a:rPr lang="es-CL" i="1" dirty="0" smtClean="0"/>
              <a:t>con </a:t>
            </a:r>
            <a:r>
              <a:rPr lang="es-CL" i="1" dirty="0"/>
              <a:t>él. A mí me quiso dar una depresión, pero por los chiquillos </a:t>
            </a:r>
            <a:r>
              <a:rPr lang="es-CL" i="1" dirty="0" smtClean="0"/>
              <a:t>yo </a:t>
            </a:r>
            <a:r>
              <a:rPr lang="es-CL" i="1" dirty="0"/>
              <a:t>salí </a:t>
            </a:r>
            <a:r>
              <a:rPr lang="es-CL" i="1" dirty="0" smtClean="0"/>
              <a:t>adelante”</a:t>
            </a:r>
            <a:endParaRPr lang="es-CL" i="1" dirty="0"/>
          </a:p>
        </p:txBody>
      </p:sp>
    </p:spTree>
    <p:extLst>
      <p:ext uri="{BB962C8B-B14F-4D97-AF65-F5344CB8AC3E}">
        <p14:creationId xmlns:p14="http://schemas.microsoft.com/office/powerpoint/2010/main" val="22347763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Salud mental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Los temas abordados referidos a la violencia, a la infidelidad, la agresión y el </a:t>
            </a:r>
            <a:r>
              <a:rPr lang="es-CL" dirty="0" smtClean="0"/>
              <a:t>quiebre </a:t>
            </a:r>
            <a:r>
              <a:rPr lang="es-CL" dirty="0"/>
              <a:t>de la vida conyugal, constituyen todos temas de salud mental</a:t>
            </a:r>
            <a:r>
              <a:rPr lang="es-CL" dirty="0" smtClean="0"/>
              <a:t>.</a:t>
            </a:r>
          </a:p>
          <a:p>
            <a:r>
              <a:rPr lang="es-CL" dirty="0" smtClean="0"/>
              <a:t> </a:t>
            </a:r>
            <a:r>
              <a:rPr lang="es-CL" dirty="0"/>
              <a:t>Estas </a:t>
            </a:r>
            <a:r>
              <a:rPr lang="es-CL" dirty="0" smtClean="0"/>
              <a:t>historias </a:t>
            </a:r>
            <a:r>
              <a:rPr lang="es-CL" dirty="0"/>
              <a:t>raras veces son consideradas en los registros de las instituciones que </a:t>
            </a:r>
            <a:r>
              <a:rPr lang="es-CL" dirty="0" smtClean="0"/>
              <a:t>ofrecen </a:t>
            </a:r>
            <a:r>
              <a:rPr lang="es-CL" dirty="0"/>
              <a:t>cuidado alternativo a los hijos de estas mujeres, lo cual hace que a </a:t>
            </a:r>
            <a:r>
              <a:rPr lang="es-CL" dirty="0" smtClean="0"/>
              <a:t>pesar </a:t>
            </a:r>
            <a:r>
              <a:rPr lang="es-CL" dirty="0"/>
              <a:t>de su seriedad y dimensiones, el problema se mantenga </a:t>
            </a:r>
            <a:r>
              <a:rPr lang="es-CL" dirty="0" err="1"/>
              <a:t>invisibilizado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023803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Una disculpa por la irrupción de los sistemas de protección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Del discurso de estas mujeres se encuentran respuestas </a:t>
            </a:r>
            <a:r>
              <a:rPr lang="es-CL" dirty="0" smtClean="0"/>
              <a:t>institucionales </a:t>
            </a:r>
            <a:r>
              <a:rPr lang="es-CL" dirty="0"/>
              <a:t>que se tornan </a:t>
            </a:r>
            <a:r>
              <a:rPr lang="es-CL" dirty="0" err="1"/>
              <a:t>revictimizantes</a:t>
            </a:r>
            <a:r>
              <a:rPr lang="es-CL" dirty="0"/>
              <a:t>, porque representan lecciones </a:t>
            </a:r>
            <a:r>
              <a:rPr lang="es-CL" dirty="0" smtClean="0"/>
              <a:t>prácticas </a:t>
            </a:r>
            <a:r>
              <a:rPr lang="es-CL" dirty="0"/>
              <a:t>extraídas acerca de la efectividad de sus esfuerzos, tratan de cumplir </a:t>
            </a:r>
            <a:r>
              <a:rPr lang="es-CL" dirty="0" smtClean="0"/>
              <a:t>dentro </a:t>
            </a:r>
            <a:r>
              <a:rPr lang="es-CL" dirty="0"/>
              <a:t>de sus limitados recursos pero la falta de respuestas sociales </a:t>
            </a:r>
            <a:r>
              <a:rPr lang="es-CL" dirty="0" smtClean="0"/>
              <a:t>adecuadas </a:t>
            </a:r>
            <a:r>
              <a:rPr lang="es-CL" dirty="0"/>
              <a:t>hacen de su accionar intentos infructuosos de protección</a:t>
            </a:r>
          </a:p>
        </p:txBody>
      </p:sp>
    </p:spTree>
    <p:extLst>
      <p:ext uri="{BB962C8B-B14F-4D97-AF65-F5344CB8AC3E}">
        <p14:creationId xmlns:p14="http://schemas.microsoft.com/office/powerpoint/2010/main" val="24708857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i="1" dirty="0"/>
              <a:t>“Una sola vez tuvimos un problema, es que el Gustavo le enseñó al </a:t>
            </a:r>
            <a:r>
              <a:rPr lang="es-CL" i="1" dirty="0" smtClean="0"/>
              <a:t>Eduardo </a:t>
            </a:r>
            <a:r>
              <a:rPr lang="es-CL" i="1" dirty="0"/>
              <a:t>a bajarse los pantalones, ahí nosotros lo castigamos. </a:t>
            </a:r>
            <a:r>
              <a:rPr lang="es-CL" i="1" dirty="0" smtClean="0"/>
              <a:t>Conversamos </a:t>
            </a:r>
            <a:r>
              <a:rPr lang="es-CL" i="1" dirty="0"/>
              <a:t>bien la situación con mis dos hijos, y entendimos que </a:t>
            </a:r>
            <a:r>
              <a:rPr lang="es-CL" i="1" dirty="0" smtClean="0"/>
              <a:t>todas </a:t>
            </a:r>
            <a:r>
              <a:rPr lang="es-CL" i="1" dirty="0"/>
              <a:t>las cosas que ha pasado el Gustavo lo hacen hacer cosas, a </a:t>
            </a:r>
            <a:r>
              <a:rPr lang="es-CL" i="1" dirty="0" smtClean="0"/>
              <a:t>él </a:t>
            </a:r>
            <a:r>
              <a:rPr lang="es-CL" i="1" dirty="0"/>
              <a:t>nadie le ha enseñado eso. Mi marido estaba muy enojado, pero </a:t>
            </a:r>
            <a:r>
              <a:rPr lang="es-CL" i="1" dirty="0" smtClean="0"/>
              <a:t>yo </a:t>
            </a:r>
            <a:r>
              <a:rPr lang="es-CL" i="1" dirty="0"/>
              <a:t>le dije que yo lo iba a traer igual, y que le íbamos a enseñar las </a:t>
            </a:r>
            <a:r>
              <a:rPr lang="es-CL" i="1" dirty="0" smtClean="0"/>
              <a:t>cosas </a:t>
            </a:r>
            <a:r>
              <a:rPr lang="es-CL" i="1" dirty="0"/>
              <a:t>para que sea </a:t>
            </a:r>
            <a:r>
              <a:rPr lang="es-CL" i="1" dirty="0" smtClean="0"/>
              <a:t>mejor”</a:t>
            </a:r>
            <a:endParaRPr lang="es-CL" i="1" dirty="0"/>
          </a:p>
        </p:txBody>
      </p:sp>
    </p:spTree>
    <p:extLst>
      <p:ext uri="{BB962C8B-B14F-4D97-AF65-F5344CB8AC3E}">
        <p14:creationId xmlns:p14="http://schemas.microsoft.com/office/powerpoint/2010/main" val="29333904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764704"/>
            <a:ext cx="6965245" cy="1202485"/>
          </a:xfrm>
        </p:spPr>
        <p:txBody>
          <a:bodyPr>
            <a:normAutofit/>
          </a:bodyPr>
          <a:lstStyle/>
          <a:p>
            <a:r>
              <a:rPr lang="es-CL" sz="2800" dirty="0"/>
              <a:t>Las fallas de sistemas en la promoción de una ética del </a:t>
            </a:r>
            <a:r>
              <a:rPr lang="es-CL" sz="2800" dirty="0" smtClean="0"/>
              <a:t>cuidado</a:t>
            </a:r>
            <a:endParaRPr lang="es-CL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Las historias biográficas de las cuidadoras quedan fuera de la </a:t>
            </a:r>
            <a:r>
              <a:rPr lang="es-CL" dirty="0" smtClean="0"/>
              <a:t>intervención dirigida </a:t>
            </a:r>
            <a:r>
              <a:rPr lang="es-CL" dirty="0"/>
              <a:t>a la reunificación </a:t>
            </a:r>
            <a:r>
              <a:rPr lang="es-CL" dirty="0" smtClean="0"/>
              <a:t>familiar</a:t>
            </a:r>
          </a:p>
          <a:p>
            <a:r>
              <a:rPr lang="es-CL" dirty="0"/>
              <a:t>P</a:t>
            </a:r>
            <a:r>
              <a:rPr lang="es-CL" dirty="0" smtClean="0"/>
              <a:t>rácticas familiares se </a:t>
            </a:r>
            <a:r>
              <a:rPr lang="es-CL" dirty="0"/>
              <a:t>han visto alteradas por las demanda de una </a:t>
            </a:r>
            <a:r>
              <a:rPr lang="es-CL" dirty="0" smtClean="0"/>
              <a:t>sociedad </a:t>
            </a:r>
            <a:r>
              <a:rPr lang="es-CL" dirty="0"/>
              <a:t>que exige mayor productividad, </a:t>
            </a:r>
            <a:endParaRPr lang="es-CL" dirty="0" smtClean="0"/>
          </a:p>
          <a:p>
            <a:r>
              <a:rPr lang="es-CL" dirty="0"/>
              <a:t>Q</a:t>
            </a:r>
            <a:r>
              <a:rPr lang="es-CL" dirty="0" smtClean="0"/>
              <a:t>ue </a:t>
            </a:r>
            <a:r>
              <a:rPr lang="es-CL" dirty="0"/>
              <a:t>individualiza y llama por un </a:t>
            </a:r>
            <a:r>
              <a:rPr lang="es-CL" dirty="0" smtClean="0"/>
              <a:t>mayor </a:t>
            </a:r>
            <a:r>
              <a:rPr lang="es-CL" dirty="0"/>
              <a:t>protagonismo de la mujer sin ofrecer dispositivos que permitan equilibrar </a:t>
            </a:r>
            <a:r>
              <a:rPr lang="es-CL" dirty="0" smtClean="0"/>
              <a:t>el </a:t>
            </a:r>
            <a:r>
              <a:rPr lang="es-CL" dirty="0"/>
              <a:t>peso de la tradición familiar, cargada por la desigualdad y relaciones de </a:t>
            </a:r>
            <a:r>
              <a:rPr lang="es-CL" dirty="0" smtClean="0"/>
              <a:t>poder </a:t>
            </a:r>
            <a:r>
              <a:rPr lang="es-CL" dirty="0"/>
              <a:t>desbalanceadas entre hombre y mujeres.</a:t>
            </a:r>
          </a:p>
        </p:txBody>
      </p:sp>
    </p:spTree>
    <p:extLst>
      <p:ext uri="{BB962C8B-B14F-4D97-AF65-F5344CB8AC3E}">
        <p14:creationId xmlns:p14="http://schemas.microsoft.com/office/powerpoint/2010/main" val="29033733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MUJERES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Soledad</a:t>
            </a:r>
          </a:p>
          <a:p>
            <a:r>
              <a:rPr lang="es-CL" dirty="0" smtClean="0"/>
              <a:t>Responsabilidad individualizada</a:t>
            </a:r>
          </a:p>
          <a:p>
            <a:r>
              <a:rPr lang="es-CL" dirty="0" smtClean="0"/>
              <a:t>No existe una relación de reciprocidad en el cuidado</a:t>
            </a:r>
          </a:p>
          <a:p>
            <a:r>
              <a:rPr lang="es-CL" dirty="0"/>
              <a:t>La mujer como cuidadora natural impregna profundamente la noción que la </a:t>
            </a:r>
            <a:r>
              <a:rPr lang="es-CL" dirty="0" smtClean="0"/>
              <a:t>sociedad </a:t>
            </a:r>
            <a:r>
              <a:rPr lang="es-CL" dirty="0"/>
              <a:t>tiene sobre las mujeres y que las mismas mujeres tienen sobre sí </a:t>
            </a:r>
            <a:r>
              <a:rPr lang="es-CL" dirty="0" smtClean="0"/>
              <a:t>mismas</a:t>
            </a:r>
            <a:r>
              <a:rPr lang="es-CL" dirty="0"/>
              <a:t>, por ello están dispuestas a soportar violencia, engaño, abuso de sus </a:t>
            </a:r>
            <a:r>
              <a:rPr lang="es-CL" dirty="0" smtClean="0"/>
              <a:t>parejas </a:t>
            </a:r>
            <a:r>
              <a:rPr lang="es-CL" dirty="0"/>
              <a:t>masculinas, con tal de asegurar protección patrimonial a sus niños</a:t>
            </a:r>
          </a:p>
        </p:txBody>
      </p:sp>
    </p:spTree>
    <p:extLst>
      <p:ext uri="{BB962C8B-B14F-4D97-AF65-F5344CB8AC3E}">
        <p14:creationId xmlns:p14="http://schemas.microsoft.com/office/powerpoint/2010/main" val="894937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PRACTICAS DE LAS FAMIAS SOBRE INSTUTUCION DE LAS FAMILIAS.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4536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Hombres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L" dirty="0" smtClean="0"/>
              <a:t> Son </a:t>
            </a:r>
            <a:r>
              <a:rPr lang="es-CL" dirty="0"/>
              <a:t>las madres el arquetipo de cuidado natural, y se aprende este rol mejor o </a:t>
            </a:r>
            <a:r>
              <a:rPr lang="es-CL" dirty="0" smtClean="0"/>
              <a:t>peor</a:t>
            </a:r>
            <a:r>
              <a:rPr lang="es-CL" dirty="0"/>
              <a:t>, en base a la experiencia de cuidado maternal que tuvieron en su infancia.</a:t>
            </a:r>
          </a:p>
          <a:p>
            <a:r>
              <a:rPr lang="es-CL" dirty="0"/>
              <a:t>No existe una demanda abierta de cuidado hacia los hombres, se restringe su </a:t>
            </a:r>
            <a:r>
              <a:rPr lang="es-CL" dirty="0" smtClean="0"/>
              <a:t>rol </a:t>
            </a:r>
            <a:r>
              <a:rPr lang="es-CL" dirty="0"/>
              <a:t>al de proveedor. </a:t>
            </a:r>
            <a:endParaRPr lang="es-CL" dirty="0" smtClean="0"/>
          </a:p>
          <a:p>
            <a:r>
              <a:rPr lang="es-CL" dirty="0" smtClean="0"/>
              <a:t>No </a:t>
            </a:r>
            <a:r>
              <a:rPr lang="es-CL" dirty="0"/>
              <a:t>obstante, la existencia de relatos que capturan una </a:t>
            </a:r>
            <a:r>
              <a:rPr lang="es-CL" dirty="0" smtClean="0"/>
              <a:t>relación </a:t>
            </a:r>
            <a:r>
              <a:rPr lang="es-CL" dirty="0"/>
              <a:t>amorosa con la figura paterna abre la ventana a la discusión de cómo </a:t>
            </a:r>
            <a:r>
              <a:rPr lang="es-CL" dirty="0" smtClean="0"/>
              <a:t>incorporar </a:t>
            </a:r>
            <a:r>
              <a:rPr lang="es-CL" dirty="0"/>
              <a:t>a los hombres en un rol de cuidado, y acompañarlos en las </a:t>
            </a:r>
            <a:r>
              <a:rPr lang="es-CL" dirty="0" smtClean="0"/>
              <a:t>tensiones </a:t>
            </a:r>
            <a:r>
              <a:rPr lang="es-CL" dirty="0"/>
              <a:t>que puedan enfrentar para establecer relaciones democráticas y </a:t>
            </a:r>
            <a:r>
              <a:rPr lang="es-CL" dirty="0" smtClean="0"/>
              <a:t>asumir </a:t>
            </a:r>
            <a:r>
              <a:rPr lang="es-CL" dirty="0"/>
              <a:t>la pérdida de control en el hogar.</a:t>
            </a:r>
          </a:p>
          <a:p>
            <a:r>
              <a:rPr lang="es-CL" dirty="0"/>
              <a:t>Respecto del tipo de involucramiento paternal relatado por las </a:t>
            </a:r>
            <a:r>
              <a:rPr lang="es-CL" dirty="0" smtClean="0"/>
              <a:t>entrevistadas, en </a:t>
            </a:r>
            <a:r>
              <a:rPr lang="es-CL" dirty="0"/>
              <a:t>general se refieren a cierta disposición para atender sus necesidades </a:t>
            </a:r>
            <a:r>
              <a:rPr lang="es-CL" dirty="0" smtClean="0"/>
              <a:t>materiales </a:t>
            </a:r>
            <a:r>
              <a:rPr lang="es-CL" dirty="0"/>
              <a:t>y no aparece especialmente mediado por el tipo de relación de </a:t>
            </a:r>
            <a:r>
              <a:rPr lang="es-CL" dirty="0" smtClean="0"/>
              <a:t>pareja </a:t>
            </a:r>
            <a:r>
              <a:rPr lang="es-CL" dirty="0"/>
              <a:t>que los padres tuvieran con sus madres, se trataría más bien de </a:t>
            </a:r>
            <a:r>
              <a:rPr lang="es-CL" dirty="0" smtClean="0"/>
              <a:t>relaciones </a:t>
            </a:r>
            <a:r>
              <a:rPr lang="es-CL" dirty="0"/>
              <a:t>individualizadas entre hijas y padres</a:t>
            </a:r>
          </a:p>
        </p:txBody>
      </p:sp>
    </p:spTree>
    <p:extLst>
      <p:ext uri="{BB962C8B-B14F-4D97-AF65-F5344CB8AC3E}">
        <p14:creationId xmlns:p14="http://schemas.microsoft.com/office/powerpoint/2010/main" val="9623327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dirty="0"/>
              <a:t>En estos casos el Estado debe ofrecer protección especial a los niños, resguardando cada vez que sea posible una disposición a trabajar en ALIANZA con la familia. Los valores que según </a:t>
            </a:r>
            <a:r>
              <a:rPr lang="es-CL" dirty="0" err="1"/>
              <a:t>Bromfield</a:t>
            </a:r>
            <a:r>
              <a:rPr lang="es-CL" dirty="0"/>
              <a:t>; Sutherland; y Parker (2012) debe sostener las intervenciones que dan apoyo a la familia que enfrenta necesidades complejas  son:</a:t>
            </a:r>
          </a:p>
          <a:p>
            <a:pPr lvl="1"/>
            <a:r>
              <a:rPr lang="es-CL" dirty="0"/>
              <a:t>Reconocimiento derechos de los niños, con un foco en su mejor interés</a:t>
            </a:r>
          </a:p>
          <a:p>
            <a:pPr lvl="1"/>
            <a:r>
              <a:rPr lang="es-CL" dirty="0"/>
              <a:t>Apoyo persistente  y respetuoso para trabajar con familias que  son valoradas y a las que se le reconocen sus fortalezas</a:t>
            </a:r>
          </a:p>
          <a:p>
            <a:pPr lvl="1"/>
            <a:r>
              <a:rPr lang="es-CL" dirty="0"/>
              <a:t>Padres reconocen tener un conocimiento único sobre sus familias y son las principales influencias en su desarrollo</a:t>
            </a:r>
          </a:p>
          <a:p>
            <a:pPr lvl="1"/>
            <a:r>
              <a:rPr lang="es-CL" dirty="0"/>
              <a:t>Estas intervenciones deben basarse en un una aproximación a la familia como un todo y no un sistema fragmentado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058948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Recomendaciones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L" dirty="0" smtClean="0"/>
              <a:t>Potencial </a:t>
            </a:r>
            <a:r>
              <a:rPr lang="es-CL" dirty="0"/>
              <a:t>para enriquecer la intervención social, pero </a:t>
            </a:r>
            <a:r>
              <a:rPr lang="es-CL" dirty="0" smtClean="0"/>
              <a:t>especialmente </a:t>
            </a:r>
            <a:r>
              <a:rPr lang="es-CL" dirty="0"/>
              <a:t>se convierte en una experiencia que invita a hacer un giro de </a:t>
            </a:r>
            <a:r>
              <a:rPr lang="es-CL" dirty="0" smtClean="0"/>
              <a:t>tipo </a:t>
            </a:r>
            <a:r>
              <a:rPr lang="es-CL" dirty="0"/>
              <a:t>epistémico, sobre cómo acceder al conocimiento de estas personas. </a:t>
            </a:r>
            <a:endParaRPr lang="es-CL" dirty="0" smtClean="0"/>
          </a:p>
          <a:p>
            <a:r>
              <a:rPr lang="es-CL" dirty="0" smtClean="0"/>
              <a:t>Se trata </a:t>
            </a:r>
            <a:r>
              <a:rPr lang="es-CL" dirty="0"/>
              <a:t>de un acercamiento al sujeto que reconoce su agencia en la construcción </a:t>
            </a:r>
            <a:r>
              <a:rPr lang="es-CL" dirty="0" smtClean="0"/>
              <a:t>de </a:t>
            </a:r>
            <a:r>
              <a:rPr lang="es-CL" dirty="0"/>
              <a:t>realidad y de posibilidad, y que se aleja de la visión </a:t>
            </a:r>
            <a:r>
              <a:rPr lang="es-CL" dirty="0" err="1"/>
              <a:t>adversarial</a:t>
            </a:r>
            <a:r>
              <a:rPr lang="es-CL" dirty="0"/>
              <a:t> y de </a:t>
            </a:r>
            <a:r>
              <a:rPr lang="es-CL" dirty="0" smtClean="0"/>
              <a:t>control que </a:t>
            </a:r>
            <a:r>
              <a:rPr lang="es-CL" dirty="0"/>
              <a:t>predomina en los servicios sociales. </a:t>
            </a:r>
            <a:endParaRPr lang="es-CL" dirty="0" smtClean="0"/>
          </a:p>
          <a:p>
            <a:r>
              <a:rPr lang="es-CL" dirty="0" smtClean="0"/>
              <a:t>El </a:t>
            </a:r>
            <a:r>
              <a:rPr lang="es-CL" dirty="0"/>
              <a:t>concepto de alianza es </a:t>
            </a:r>
            <a:r>
              <a:rPr lang="es-CL" dirty="0" smtClean="0"/>
              <a:t>crucial: se depositan </a:t>
            </a:r>
            <a:r>
              <a:rPr lang="es-CL" dirty="0"/>
              <a:t>la confianza y el </a:t>
            </a:r>
            <a:r>
              <a:rPr lang="es-CL" dirty="0" smtClean="0"/>
              <a:t>respeto con el cuidador, </a:t>
            </a:r>
            <a:r>
              <a:rPr lang="es-CL" dirty="0"/>
              <a:t>con ellos se emprenden acciones de cuidado ya que se les reconoce </a:t>
            </a:r>
            <a:r>
              <a:rPr lang="es-CL" dirty="0" smtClean="0"/>
              <a:t>tener </a:t>
            </a:r>
            <a:r>
              <a:rPr lang="es-CL" dirty="0"/>
              <a:t>un conocimiento único sobre sus familias y son las principales influencias </a:t>
            </a:r>
            <a:r>
              <a:rPr lang="es-CL" dirty="0" smtClean="0"/>
              <a:t>en su </a:t>
            </a:r>
            <a:r>
              <a:rPr lang="es-CL" dirty="0"/>
              <a:t>desarrollo. </a:t>
            </a:r>
            <a:endParaRPr lang="es-CL" dirty="0" smtClean="0"/>
          </a:p>
          <a:p>
            <a:r>
              <a:rPr lang="es-CL" dirty="0" smtClean="0"/>
              <a:t>Se </a:t>
            </a:r>
            <a:r>
              <a:rPr lang="es-CL" dirty="0"/>
              <a:t>reconoce que no es una tarea que deban emprender en </a:t>
            </a:r>
            <a:r>
              <a:rPr lang="es-CL" dirty="0" smtClean="0"/>
              <a:t>soledad</a:t>
            </a:r>
            <a:r>
              <a:rPr lang="es-CL" dirty="0"/>
              <a:t>, el Estado debe comprometer su quehacer en acompañar una tarea </a:t>
            </a:r>
            <a:r>
              <a:rPr lang="es-CL" dirty="0" smtClean="0"/>
              <a:t>que </a:t>
            </a:r>
            <a:r>
              <a:rPr lang="es-CL" dirty="0"/>
              <a:t>surge de </a:t>
            </a:r>
            <a:r>
              <a:rPr lang="es-CL" b="1" dirty="0"/>
              <a:t>la interdependencia social</a:t>
            </a:r>
            <a:r>
              <a:rPr lang="es-C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4464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 smtClean="0">
                <a:effectLst/>
                <a:latin typeface="Arial Narrow"/>
                <a:ea typeface="Times New Roman"/>
                <a:cs typeface="Times New Roman"/>
              </a:rPr>
              <a:t>Esta aproximación reconoce la multiplicidad de formas familiares que existen en el mundo contemporáneo y la necesidad de comprender cómo los actores involucrados en estas prácticas le dan sentido a sus vidas</a:t>
            </a:r>
            <a:r>
              <a:rPr lang="es-CL" dirty="0" smtClean="0">
                <a:effectLst/>
                <a:latin typeface="Arial Narrow"/>
                <a:ea typeface="Times New Roman"/>
                <a:cs typeface="Times New Roman"/>
              </a:rPr>
              <a:t>.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1885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>
                <a:latin typeface="Arial Narrow"/>
                <a:ea typeface="Times New Roman"/>
                <a:cs typeface="Times New Roman"/>
              </a:rPr>
              <a:t>La posibilidad de desarrollar estrategias de apoyo para las familias supone reconocer:</a:t>
            </a:r>
            <a:br>
              <a:rPr lang="es-CL" dirty="0">
                <a:latin typeface="Arial Narrow"/>
                <a:ea typeface="Times New Roman"/>
                <a:cs typeface="Times New Roman"/>
              </a:rPr>
            </a:b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>
                <a:effectLst/>
                <a:latin typeface="Arial Narrow"/>
                <a:ea typeface="Times New Roman"/>
                <a:cs typeface="Times New Roman"/>
              </a:rPr>
              <a:t>prácticas donde los compromisos para toda la vida se restringen en las decisiones de vida en pareja, </a:t>
            </a:r>
          </a:p>
          <a:p>
            <a:r>
              <a:rPr lang="es-CL" dirty="0" smtClean="0">
                <a:effectLst/>
                <a:latin typeface="Arial Narrow"/>
                <a:ea typeface="Times New Roman"/>
                <a:cs typeface="Times New Roman"/>
              </a:rPr>
              <a:t>así como prácticas donde las relaciones entre hombres y mujeres se producen de diversas formas; </a:t>
            </a:r>
          </a:p>
          <a:p>
            <a:r>
              <a:rPr lang="es-CL" dirty="0" smtClean="0">
                <a:effectLst/>
                <a:latin typeface="Arial Narrow"/>
                <a:ea typeface="Times New Roman"/>
                <a:cs typeface="Times New Roman"/>
              </a:rPr>
              <a:t>situaciones que acarrean  consecuencias diversas para la familia, y que pueden ser más agudas cuando estas familias enfrentan situaciones de precariedad social, cultural y/o económica. </a:t>
            </a:r>
          </a:p>
          <a:p>
            <a:pPr marL="0" indent="0">
              <a:buNone/>
            </a:pPr>
            <a:r>
              <a:rPr lang="es-CL" dirty="0" smtClean="0">
                <a:effectLst/>
                <a:latin typeface="Arial Narrow"/>
                <a:ea typeface="Times New Roman"/>
                <a:cs typeface="Times New Roman"/>
              </a:rPr>
              <a:t> </a:t>
            </a:r>
            <a:endParaRPr lang="es-CL" dirty="0" smtClean="0">
              <a:ea typeface="Times New Roman"/>
              <a:cs typeface="Times New Roman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7283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15000"/>
              </a:lnSpc>
            </a:pPr>
            <a:r>
              <a:rPr lang="es-CL" sz="2200" dirty="0">
                <a:solidFill>
                  <a:prstClr val="black"/>
                </a:solidFill>
                <a:latin typeface="Arial Narrow"/>
                <a:ea typeface="Times New Roman"/>
                <a:cs typeface="Times New Roman"/>
              </a:rPr>
              <a:t>Es sobre estas consecuencias donde el Estado y la sociedad deben generar dispositivos de apoyo, que refuercen la necesidad de cuidado que la familia y, particularmente los niños, tienen. </a:t>
            </a:r>
            <a:endParaRPr lang="es-CL" sz="2200" dirty="0" smtClean="0">
              <a:solidFill>
                <a:prstClr val="black"/>
              </a:solidFill>
              <a:latin typeface="Arial Narrow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endParaRPr lang="es-CL" sz="2200" dirty="0">
              <a:solidFill>
                <a:prstClr val="black"/>
              </a:solidFill>
              <a:ea typeface="Times New Roman"/>
              <a:cs typeface="Times New Roman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0988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>
                <a:effectLst/>
                <a:latin typeface="Arial Narrow"/>
                <a:ea typeface="Times New Roman"/>
                <a:cs typeface="Times New Roman"/>
              </a:rPr>
              <a:t>Necesidad de cuidado en la familia según </a:t>
            </a:r>
            <a:r>
              <a:rPr lang="es-CL" dirty="0" err="1" smtClean="0">
                <a:effectLst/>
                <a:latin typeface="Arial Narrow"/>
                <a:ea typeface="Times New Roman"/>
                <a:cs typeface="Times New Roman"/>
              </a:rPr>
              <a:t>Hollway</a:t>
            </a:r>
            <a:r>
              <a:rPr lang="es-CL" dirty="0" smtClean="0">
                <a:effectLst/>
                <a:latin typeface="Arial Narrow"/>
                <a:ea typeface="Times New Roman"/>
                <a:cs typeface="Times New Roman"/>
              </a:rPr>
              <a:t> (2006:18)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>
                <a:effectLst/>
                <a:latin typeface="Arial Narrow"/>
                <a:ea typeface="Times New Roman"/>
                <a:cs typeface="Times New Roman"/>
              </a:rPr>
              <a:t>El ideal de cuidado de los adultos aborda cuatro tipos de cuidado:</a:t>
            </a:r>
          </a:p>
          <a:p>
            <a:pPr lvl="1"/>
            <a:r>
              <a:rPr lang="es-CL" dirty="0" smtClean="0">
                <a:effectLst/>
                <a:latin typeface="Arial Narrow"/>
                <a:ea typeface="Times New Roman"/>
                <a:cs typeface="Times New Roman"/>
              </a:rPr>
              <a:t>el primero se refiere a una capacidad de cuidado que es recíproco, interdependiente y que por lo tanto reconoce que en una relación de cuidado es fundamental dar y recibir. </a:t>
            </a:r>
          </a:p>
          <a:p>
            <a:pPr lvl="1"/>
            <a:r>
              <a:rPr lang="es-CL" dirty="0" smtClean="0">
                <a:effectLst/>
                <a:latin typeface="Arial Narrow"/>
                <a:ea typeface="Times New Roman"/>
                <a:cs typeface="Times New Roman"/>
              </a:rPr>
              <a:t>En segundo lugar, los padres (madre y padre) enfrentan una demanda de cuidado que es asimétrica e innegociable, que tradicionalmente ha sido requerida de las madres como cuidadora natural y que hoy es comprendida como una demanda abierta a los padres hombres y también a otros cuidadores disponibles. </a:t>
            </a:r>
          </a:p>
          <a:p>
            <a:pPr lvl="1"/>
            <a:r>
              <a:rPr lang="es-CL" dirty="0" smtClean="0">
                <a:effectLst/>
                <a:latin typeface="Arial Narrow"/>
                <a:ea typeface="Times New Roman"/>
                <a:cs typeface="Times New Roman"/>
              </a:rPr>
              <a:t>En tercer lugar, los padres deben ser capaces de auto-cuidarse.</a:t>
            </a:r>
          </a:p>
          <a:p>
            <a:pPr lvl="1"/>
            <a:r>
              <a:rPr lang="es-CL" dirty="0" smtClean="0">
                <a:effectLst/>
                <a:latin typeface="Arial Narrow"/>
                <a:ea typeface="Times New Roman"/>
                <a:cs typeface="Times New Roman"/>
              </a:rPr>
              <a:t>Cuarto, los padres deben extender el cuidado de los niños al entorno donde viven y su medioambiente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7713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INTERDEPENDENCIA</a:t>
            </a:r>
            <a:endParaRPr lang="es-C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dirty="0" smtClean="0">
                <a:effectLst/>
                <a:latin typeface="Arial Narrow"/>
                <a:ea typeface="Times New Roman"/>
                <a:cs typeface="Times New Roman"/>
              </a:rPr>
              <a:t>DESMITIFICACION DE UNIDIRECCIONALIDAD DEL CUIDADO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dirty="0" smtClean="0">
                <a:latin typeface="Arial Narrow"/>
                <a:ea typeface="Times New Roman"/>
                <a:cs typeface="Times New Roman"/>
              </a:rPr>
              <a:t>DESPRIVATIZA Y DESINDIVIDUALIZA LA TAREA DEL CUIDADO</a:t>
            </a:r>
            <a:endParaRPr lang="es-CL" dirty="0" smtClean="0">
              <a:effectLst/>
              <a:latin typeface="Arial Narrow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s-CL" dirty="0" smtClean="0">
                <a:effectLst/>
                <a:latin typeface="Arial Narrow"/>
                <a:ea typeface="Times New Roman"/>
                <a:cs typeface="Times New Roman"/>
              </a:rPr>
              <a:t>.</a:t>
            </a:r>
            <a:endParaRPr lang="es-CL" dirty="0">
              <a:ea typeface="Times New Roman"/>
              <a:cs typeface="Times New Roman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013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2241</TotalTime>
  <Words>2430</Words>
  <Application>Microsoft Office PowerPoint</Application>
  <PresentationFormat>Presentación en pantalla (4:3)</PresentationFormat>
  <Paragraphs>113</Paragraphs>
  <Slides>42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42</vt:i4>
      </vt:variant>
    </vt:vector>
  </HeadingPairs>
  <TitlesOfParts>
    <vt:vector size="48" baseType="lpstr">
      <vt:lpstr>Arial</vt:lpstr>
      <vt:lpstr>Arial Narrow</vt:lpstr>
      <vt:lpstr>Century Gothic</vt:lpstr>
      <vt:lpstr>Times New Roman</vt:lpstr>
      <vt:lpstr>Wingdings 3</vt:lpstr>
      <vt:lpstr>Espiral</vt:lpstr>
      <vt:lpstr>CUIDADO DE CUIDADORES</vt:lpstr>
      <vt:lpstr>FAMILIAS</vt:lpstr>
      <vt:lpstr>Presentación de PowerPoint</vt:lpstr>
      <vt:lpstr>Presentación de PowerPoint</vt:lpstr>
      <vt:lpstr>Presentación de PowerPoint</vt:lpstr>
      <vt:lpstr>La posibilidad de desarrollar estrategias de apoyo para las familias supone reconocer: </vt:lpstr>
      <vt:lpstr>Presentación de PowerPoint</vt:lpstr>
      <vt:lpstr>Necesidad de cuidado en la familia según Hollway (2006:18)</vt:lpstr>
      <vt:lpstr>INTERDEPENDENCIA</vt:lpstr>
      <vt:lpstr>Presentación de PowerPoint</vt:lpstr>
      <vt:lpstr>Presentación de PowerPoint</vt:lpstr>
      <vt:lpstr>ASIMETRIA</vt:lpstr>
      <vt:lpstr>Presentación de PowerPoint</vt:lpstr>
      <vt:lpstr>AUTOCUIDADO</vt:lpstr>
      <vt:lpstr>MEDIOAMBIENTE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CARATERISTICAS DE ESTAS FAMILIAS</vt:lpstr>
      <vt:lpstr>Marginalidad y el capitalismo flexible para los pobres </vt:lpstr>
      <vt:lpstr>Presentación de PowerPoint</vt:lpstr>
      <vt:lpstr>Presentación de PowerPoint</vt:lpstr>
      <vt:lpstr>Presentación de PowerPoint</vt:lpstr>
      <vt:lpstr>Sobre la experiencia de cuidado en familias que transitan en sus arreglos de intimidad </vt:lpstr>
      <vt:lpstr>Maltrato</vt:lpstr>
      <vt:lpstr>Quiebre</vt:lpstr>
      <vt:lpstr>Pérdida</vt:lpstr>
      <vt:lpstr>Infidelidad</vt:lpstr>
      <vt:lpstr>Presentación de PowerPoint</vt:lpstr>
      <vt:lpstr>Salud mental</vt:lpstr>
      <vt:lpstr>Una disculpa por la irrupción de los sistemas de protección</vt:lpstr>
      <vt:lpstr>Presentación de PowerPoint</vt:lpstr>
      <vt:lpstr>Las fallas de sistemas en la promoción de una ética del cuidado</vt:lpstr>
      <vt:lpstr>MUJERES</vt:lpstr>
      <vt:lpstr>Hombres</vt:lpstr>
      <vt:lpstr>Presentación de PowerPoint</vt:lpstr>
      <vt:lpstr>Recomendaciones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PROTECCION INTEGRAL UN MARCO PARA LA INTERVENCION</dc:title>
  <dc:creator>Carolina</dc:creator>
  <cp:lastModifiedBy>atsukame</cp:lastModifiedBy>
  <cp:revision>24</cp:revision>
  <dcterms:created xsi:type="dcterms:W3CDTF">2014-10-22T21:01:09Z</dcterms:created>
  <dcterms:modified xsi:type="dcterms:W3CDTF">2016-04-21T14:09:26Z</dcterms:modified>
</cp:coreProperties>
</file>