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56" r:id="rId3"/>
    <p:sldId id="331" r:id="rId4"/>
    <p:sldId id="258" r:id="rId5"/>
    <p:sldId id="294" r:id="rId6"/>
    <p:sldId id="296" r:id="rId7"/>
    <p:sldId id="314" r:id="rId8"/>
    <p:sldId id="330" r:id="rId9"/>
    <p:sldId id="299" r:id="rId10"/>
    <p:sldId id="300" r:id="rId11"/>
    <p:sldId id="301" r:id="rId12"/>
    <p:sldId id="302" r:id="rId13"/>
    <p:sldId id="303" r:id="rId14"/>
    <p:sldId id="304" r:id="rId15"/>
    <p:sldId id="332" r:id="rId16"/>
    <p:sldId id="336" r:id="rId17"/>
    <p:sldId id="334" r:id="rId18"/>
    <p:sldId id="322" r:id="rId19"/>
    <p:sldId id="338" r:id="rId20"/>
    <p:sldId id="333" r:id="rId21"/>
    <p:sldId id="319" r:id="rId22"/>
    <p:sldId id="308" r:id="rId23"/>
    <p:sldId id="317" r:id="rId24"/>
    <p:sldId id="324" r:id="rId25"/>
    <p:sldId id="325" r:id="rId26"/>
    <p:sldId id="326" r:id="rId27"/>
    <p:sldId id="327" r:id="rId28"/>
    <p:sldId id="328" r:id="rId29"/>
    <p:sldId id="329" r:id="rId30"/>
    <p:sldId id="309" r:id="rId31"/>
    <p:sldId id="339" r:id="rId32"/>
  </p:sldIdLst>
  <p:sldSz cx="9144000" cy="6858000" type="screen4x3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3314" autoAdjust="0"/>
  </p:normalViewPr>
  <p:slideViewPr>
    <p:cSldViewPr>
      <p:cViewPr varScale="1">
        <p:scale>
          <a:sx n="97" d="100"/>
          <a:sy n="97" d="100"/>
        </p:scale>
        <p:origin x="20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2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F2D084-109F-47A6-8CCA-AD24B7B8517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315ED62-2688-4520-86BB-FF1292E95AA0}">
      <dgm:prSet phldrT="[Texto]" custT="1"/>
      <dgm:spPr>
        <a:solidFill>
          <a:schemeClr val="accent6"/>
        </a:solidFill>
        <a:ln w="3175">
          <a:solidFill>
            <a:schemeClr val="bg1"/>
          </a:solidFill>
        </a:ln>
      </dgm:spPr>
      <dgm:t>
        <a:bodyPr/>
        <a:lstStyle/>
        <a:p>
          <a:pPr algn="l"/>
          <a:r>
            <a:rPr lang="es-ES" sz="1800" dirty="0" smtClean="0">
              <a:solidFill>
                <a:schemeClr val="bg1"/>
              </a:solidFill>
              <a:latin typeface="Verdana" pitchFamily="34" charset="0"/>
            </a:rPr>
            <a:t>RED DE ASISTENCIA A VÍCTIMAS </a:t>
          </a:r>
          <a:endParaRPr lang="es-ES" sz="1800" dirty="0">
            <a:solidFill>
              <a:schemeClr val="bg1"/>
            </a:solidFill>
            <a:latin typeface="Verdana" pitchFamily="34" charset="0"/>
          </a:endParaRPr>
        </a:p>
      </dgm:t>
    </dgm:pt>
    <dgm:pt modelId="{AED43F83-D664-47A3-8687-6BAD8B75F64D}" type="parTrans" cxnId="{87213158-A05D-4B64-AE94-649B8A9A8E25}">
      <dgm:prSet/>
      <dgm:spPr/>
      <dgm:t>
        <a:bodyPr/>
        <a:lstStyle/>
        <a:p>
          <a:endParaRPr lang="es-ES"/>
        </a:p>
      </dgm:t>
    </dgm:pt>
    <dgm:pt modelId="{CB338B8E-36D0-442F-83A9-B168320213D3}" type="sibTrans" cxnId="{87213158-A05D-4B64-AE94-649B8A9A8E25}">
      <dgm:prSet/>
      <dgm:spPr>
        <a:ln w="3175">
          <a:solidFill>
            <a:schemeClr val="bg1"/>
          </a:solidFill>
        </a:ln>
      </dgm:spPr>
      <dgm:t>
        <a:bodyPr/>
        <a:lstStyle/>
        <a:p>
          <a:endParaRPr lang="es-ES"/>
        </a:p>
      </dgm:t>
    </dgm:pt>
    <dgm:pt modelId="{2746C487-2A92-4402-A2E0-BA2DE7799814}" type="pres">
      <dgm:prSet presAssocID="{A5F2D084-109F-47A6-8CCA-AD24B7B8517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E25DF468-5276-4810-888E-567B79B8C123}" type="pres">
      <dgm:prSet presAssocID="{A5F2D084-109F-47A6-8CCA-AD24B7B85179}" presName="Name1" presStyleCnt="0"/>
      <dgm:spPr/>
    </dgm:pt>
    <dgm:pt modelId="{E2B68B74-E2CB-4877-83E5-6189AF318751}" type="pres">
      <dgm:prSet presAssocID="{A5F2D084-109F-47A6-8CCA-AD24B7B85179}" presName="cycle" presStyleCnt="0"/>
      <dgm:spPr/>
    </dgm:pt>
    <dgm:pt modelId="{E94FC641-B378-41C2-9063-743A2E76CAF8}" type="pres">
      <dgm:prSet presAssocID="{A5F2D084-109F-47A6-8CCA-AD24B7B85179}" presName="srcNode" presStyleLbl="node1" presStyleIdx="0" presStyleCnt="1"/>
      <dgm:spPr/>
    </dgm:pt>
    <dgm:pt modelId="{31673E03-5117-49CC-8452-A146291EB775}" type="pres">
      <dgm:prSet presAssocID="{A5F2D084-109F-47A6-8CCA-AD24B7B85179}" presName="conn" presStyleLbl="parChTrans1D2" presStyleIdx="0" presStyleCnt="1"/>
      <dgm:spPr/>
      <dgm:t>
        <a:bodyPr/>
        <a:lstStyle/>
        <a:p>
          <a:endParaRPr lang="es-ES"/>
        </a:p>
      </dgm:t>
    </dgm:pt>
    <dgm:pt modelId="{63F61FDC-33FD-4673-AE5B-98FE78276CC0}" type="pres">
      <dgm:prSet presAssocID="{A5F2D084-109F-47A6-8CCA-AD24B7B85179}" presName="extraNode" presStyleLbl="node1" presStyleIdx="0" presStyleCnt="1"/>
      <dgm:spPr/>
    </dgm:pt>
    <dgm:pt modelId="{832DEADA-005A-499C-BD88-34E6BF39ED5F}" type="pres">
      <dgm:prSet presAssocID="{A5F2D084-109F-47A6-8CCA-AD24B7B85179}" presName="dstNode" presStyleLbl="node1" presStyleIdx="0" presStyleCnt="1"/>
      <dgm:spPr/>
    </dgm:pt>
    <dgm:pt modelId="{2C6D2EA7-1F6F-45F8-A929-BFCC4A89D970}" type="pres">
      <dgm:prSet presAssocID="{0315ED62-2688-4520-86BB-FF1292E95AA0}" presName="text_1" presStyleLbl="node1" presStyleIdx="0" presStyleCnt="1" custScaleY="129201" custLinFactNeighborY="-53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57C42E-2FD7-4158-8873-28D3741D54C7}" type="pres">
      <dgm:prSet presAssocID="{0315ED62-2688-4520-86BB-FF1292E95AA0}" presName="accent_1" presStyleCnt="0"/>
      <dgm:spPr/>
    </dgm:pt>
    <dgm:pt modelId="{CA0DCDD3-E2B8-49DF-B726-7EDBD9C63A81}" type="pres">
      <dgm:prSet presAssocID="{0315ED62-2688-4520-86BB-FF1292E95AA0}" presName="accentRepeatNode" presStyleLbl="solidFgAcc1" presStyleIdx="0" presStyleCnt="1" custScaleY="111953"/>
      <dgm:spPr>
        <a:solidFill>
          <a:schemeClr val="accent6"/>
        </a:solidFill>
        <a:ln>
          <a:solidFill>
            <a:schemeClr val="bg1"/>
          </a:solidFill>
        </a:ln>
      </dgm:spPr>
      <dgm:t>
        <a:bodyPr/>
        <a:lstStyle/>
        <a:p>
          <a:endParaRPr lang="es-CL"/>
        </a:p>
      </dgm:t>
    </dgm:pt>
  </dgm:ptLst>
  <dgm:cxnLst>
    <dgm:cxn modelId="{48098A0D-B044-4378-8F3B-9166C0C938C8}" type="presOf" srcId="{A5F2D084-109F-47A6-8CCA-AD24B7B85179}" destId="{2746C487-2A92-4402-A2E0-BA2DE7799814}" srcOrd="0" destOrd="0" presId="urn:microsoft.com/office/officeart/2008/layout/VerticalCurvedList"/>
    <dgm:cxn modelId="{87213158-A05D-4B64-AE94-649B8A9A8E25}" srcId="{A5F2D084-109F-47A6-8CCA-AD24B7B85179}" destId="{0315ED62-2688-4520-86BB-FF1292E95AA0}" srcOrd="0" destOrd="0" parTransId="{AED43F83-D664-47A3-8687-6BAD8B75F64D}" sibTransId="{CB338B8E-36D0-442F-83A9-B168320213D3}"/>
    <dgm:cxn modelId="{C8B34E68-E27A-40CC-88B7-7662235F1ACE}" type="presOf" srcId="{0315ED62-2688-4520-86BB-FF1292E95AA0}" destId="{2C6D2EA7-1F6F-45F8-A929-BFCC4A89D970}" srcOrd="0" destOrd="0" presId="urn:microsoft.com/office/officeart/2008/layout/VerticalCurvedList"/>
    <dgm:cxn modelId="{FC5639FD-193A-41CE-A842-12B530AE8F09}" type="presOf" srcId="{CB338B8E-36D0-442F-83A9-B168320213D3}" destId="{31673E03-5117-49CC-8452-A146291EB775}" srcOrd="0" destOrd="0" presId="urn:microsoft.com/office/officeart/2008/layout/VerticalCurvedList"/>
    <dgm:cxn modelId="{E43C4FC7-79FC-4E2E-A65A-4BCDFC76B324}" type="presParOf" srcId="{2746C487-2A92-4402-A2E0-BA2DE7799814}" destId="{E25DF468-5276-4810-888E-567B79B8C123}" srcOrd="0" destOrd="0" presId="urn:microsoft.com/office/officeart/2008/layout/VerticalCurvedList"/>
    <dgm:cxn modelId="{9BA3E0B6-DFA5-41AC-9ADF-CF08C25A74AA}" type="presParOf" srcId="{E25DF468-5276-4810-888E-567B79B8C123}" destId="{E2B68B74-E2CB-4877-83E5-6189AF318751}" srcOrd="0" destOrd="0" presId="urn:microsoft.com/office/officeart/2008/layout/VerticalCurvedList"/>
    <dgm:cxn modelId="{75E50CB4-CA5A-4148-ABF9-C848A1808FBA}" type="presParOf" srcId="{E2B68B74-E2CB-4877-83E5-6189AF318751}" destId="{E94FC641-B378-41C2-9063-743A2E76CAF8}" srcOrd="0" destOrd="0" presId="urn:microsoft.com/office/officeart/2008/layout/VerticalCurvedList"/>
    <dgm:cxn modelId="{AF85E1C1-4ED4-47E5-9473-84DB65A1E97D}" type="presParOf" srcId="{E2B68B74-E2CB-4877-83E5-6189AF318751}" destId="{31673E03-5117-49CC-8452-A146291EB775}" srcOrd="1" destOrd="0" presId="urn:microsoft.com/office/officeart/2008/layout/VerticalCurvedList"/>
    <dgm:cxn modelId="{2B7ED89E-4912-46C1-92A5-00B62C11FAB5}" type="presParOf" srcId="{E2B68B74-E2CB-4877-83E5-6189AF318751}" destId="{63F61FDC-33FD-4673-AE5B-98FE78276CC0}" srcOrd="2" destOrd="0" presId="urn:microsoft.com/office/officeart/2008/layout/VerticalCurvedList"/>
    <dgm:cxn modelId="{FABE10ED-91F4-4538-B836-CC627D4D4A59}" type="presParOf" srcId="{E2B68B74-E2CB-4877-83E5-6189AF318751}" destId="{832DEADA-005A-499C-BD88-34E6BF39ED5F}" srcOrd="3" destOrd="0" presId="urn:microsoft.com/office/officeart/2008/layout/VerticalCurvedList"/>
    <dgm:cxn modelId="{FCF159FD-B5DB-40F1-936A-B3A1215DF14C}" type="presParOf" srcId="{E25DF468-5276-4810-888E-567B79B8C123}" destId="{2C6D2EA7-1F6F-45F8-A929-BFCC4A89D970}" srcOrd="1" destOrd="0" presId="urn:microsoft.com/office/officeart/2008/layout/VerticalCurvedList"/>
    <dgm:cxn modelId="{8DE8643B-A381-4A68-AE38-380E27E77597}" type="presParOf" srcId="{E25DF468-5276-4810-888E-567B79B8C123}" destId="{6357C42E-2FD7-4158-8873-28D3741D54C7}" srcOrd="2" destOrd="0" presId="urn:microsoft.com/office/officeart/2008/layout/VerticalCurvedList"/>
    <dgm:cxn modelId="{EBF11276-93C8-4B6F-82E4-7862D5F5CE4A}" type="presParOf" srcId="{6357C42E-2FD7-4158-8873-28D3741D54C7}" destId="{CA0DCDD3-E2B8-49DF-B726-7EDBD9C63A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73ED3F-52DE-47EF-A1FD-DFC0C0AEEE33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9DFAF24-9102-4886-A129-C4F21BBA5345}">
      <dgm:prSet phldrT="[Texto]" custT="1"/>
      <dgm:spPr>
        <a:solidFill>
          <a:schemeClr val="accent6"/>
        </a:solidFill>
      </dgm:spPr>
      <dgm:t>
        <a:bodyPr/>
        <a:lstStyle/>
        <a:p>
          <a:pPr algn="ctr"/>
          <a:endParaRPr lang="es-ES" sz="1200" b="1" dirty="0" smtClean="0"/>
        </a:p>
        <a:p>
          <a:pPr algn="ctr"/>
          <a:r>
            <a:rPr lang="es-ES" sz="1200" b="1" dirty="0" smtClean="0"/>
            <a:t>Red de Asistencia a Víctimas</a:t>
          </a:r>
        </a:p>
        <a:p>
          <a:pPr algn="ctr"/>
          <a:r>
            <a:rPr lang="es-ES" sz="1600" b="1" dirty="0" smtClean="0"/>
            <a:t> </a:t>
          </a:r>
          <a:endParaRPr lang="es-ES" sz="1600" b="1" dirty="0"/>
        </a:p>
      </dgm:t>
    </dgm:pt>
    <dgm:pt modelId="{7D2EEB2B-E0FB-4D9A-B870-5D7FEEA030B7}" type="parTrans" cxnId="{1CF07611-B98E-4131-9753-6CB9797852A9}">
      <dgm:prSet/>
      <dgm:spPr/>
      <dgm:t>
        <a:bodyPr/>
        <a:lstStyle/>
        <a:p>
          <a:pPr algn="ctr"/>
          <a:endParaRPr lang="es-ES" sz="1000" b="1"/>
        </a:p>
      </dgm:t>
    </dgm:pt>
    <dgm:pt modelId="{EC80FFC5-9C06-4925-9CBA-CECBB10FB11A}" type="sibTrans" cxnId="{1CF07611-B98E-4131-9753-6CB9797852A9}">
      <dgm:prSet/>
      <dgm:spPr/>
      <dgm:t>
        <a:bodyPr/>
        <a:lstStyle/>
        <a:p>
          <a:pPr algn="ctr"/>
          <a:endParaRPr lang="es-ES" sz="1000" b="1"/>
        </a:p>
      </dgm:t>
    </dgm:pt>
    <dgm:pt modelId="{13F27EEE-C47E-4172-B8F4-46CE5BF99763}">
      <dgm:prSet phldrT="[Texto]" custT="1"/>
      <dgm:spPr>
        <a:solidFill>
          <a:schemeClr val="accent6"/>
        </a:solidFill>
      </dgm:spPr>
      <dgm:t>
        <a:bodyPr/>
        <a:lstStyle/>
        <a:p>
          <a:pPr algn="ctr"/>
          <a:r>
            <a:rPr lang="es-CL" sz="900" b="1" dirty="0" smtClean="0"/>
            <a:t>M. DEL INTERIOR Y SEGURIDAD PÚBLICA</a:t>
          </a:r>
          <a:endParaRPr lang="es-ES" sz="900" b="1" dirty="0"/>
        </a:p>
      </dgm:t>
    </dgm:pt>
    <dgm:pt modelId="{F6DED6A7-7053-4335-8525-C6E0A1A344CF}" type="parTrans" cxnId="{BCEAB5E1-FC29-4FAE-BC43-E03B88B14CED}">
      <dgm:prSet/>
      <dgm:spPr/>
      <dgm:t>
        <a:bodyPr/>
        <a:lstStyle/>
        <a:p>
          <a:pPr algn="ctr"/>
          <a:endParaRPr lang="es-ES" sz="1000" b="1"/>
        </a:p>
      </dgm:t>
    </dgm:pt>
    <dgm:pt modelId="{B4D5F201-2410-4067-9D7E-699310851987}" type="sibTrans" cxnId="{BCEAB5E1-FC29-4FAE-BC43-E03B88B14CED}">
      <dgm:prSet/>
      <dgm:spPr>
        <a:ln>
          <a:solidFill>
            <a:srgbClr val="FFC000"/>
          </a:solidFill>
        </a:ln>
      </dgm:spPr>
      <dgm:t>
        <a:bodyPr/>
        <a:lstStyle/>
        <a:p>
          <a:pPr algn="ctr"/>
          <a:endParaRPr lang="es-ES" sz="1000" b="1"/>
        </a:p>
      </dgm:t>
    </dgm:pt>
    <dgm:pt modelId="{43857B8B-7F19-4219-8888-6577B4F74D47}">
      <dgm:prSet phldrT="[Texto]" custT="1"/>
      <dgm:spPr>
        <a:solidFill>
          <a:srgbClr val="0070C0"/>
        </a:solidFill>
      </dgm:spPr>
      <dgm:t>
        <a:bodyPr/>
        <a:lstStyle/>
        <a:p>
          <a:pPr algn="ctr"/>
          <a:endParaRPr lang="es-ES" sz="1000" b="1" dirty="0"/>
        </a:p>
      </dgm:t>
    </dgm:pt>
    <dgm:pt modelId="{C75EF284-5CB9-473A-AEDA-998F9CDF54BE}" type="parTrans" cxnId="{74B65921-D36D-4B72-ABA1-F54544DE8FDF}">
      <dgm:prSet/>
      <dgm:spPr/>
      <dgm:t>
        <a:bodyPr/>
        <a:lstStyle/>
        <a:p>
          <a:pPr algn="ctr"/>
          <a:endParaRPr lang="es-ES" sz="1000" b="1"/>
        </a:p>
      </dgm:t>
    </dgm:pt>
    <dgm:pt modelId="{148847F1-63EC-4E69-A1AC-C58148381945}" type="sibTrans" cxnId="{74B65921-D36D-4B72-ABA1-F54544DE8FDF}">
      <dgm:prSet/>
      <dgm:spPr>
        <a:ln>
          <a:solidFill>
            <a:srgbClr val="FFC000"/>
          </a:solidFill>
        </a:ln>
      </dgm:spPr>
      <dgm:t>
        <a:bodyPr/>
        <a:lstStyle/>
        <a:p>
          <a:pPr algn="ctr"/>
          <a:endParaRPr lang="es-ES" sz="1000" b="1"/>
        </a:p>
      </dgm:t>
    </dgm:pt>
    <dgm:pt modelId="{25202EBC-16ED-9144-81DC-28C8D99F5A3F}">
      <dgm:prSet phldrT="[Texto]" custT="1"/>
      <dgm:spPr>
        <a:solidFill>
          <a:schemeClr val="accent6"/>
        </a:solidFill>
      </dgm:spPr>
      <dgm:t>
        <a:bodyPr/>
        <a:lstStyle/>
        <a:p>
          <a:pPr algn="ctr"/>
          <a:r>
            <a:rPr lang="es-ES" sz="1000" b="1" dirty="0" smtClean="0"/>
            <a:t>M. DE JUSTICIA y DDHH.  </a:t>
          </a:r>
          <a:endParaRPr lang="es-ES" sz="1000" b="1" dirty="0"/>
        </a:p>
      </dgm:t>
    </dgm:pt>
    <dgm:pt modelId="{0D7804BF-52C3-0D4C-8300-9E277A370FCA}" type="parTrans" cxnId="{26FFDE86-6286-DE4B-A2A7-BD8E4C1DED70}">
      <dgm:prSet/>
      <dgm:spPr/>
      <dgm:t>
        <a:bodyPr/>
        <a:lstStyle/>
        <a:p>
          <a:endParaRPr lang="es-ES"/>
        </a:p>
      </dgm:t>
    </dgm:pt>
    <dgm:pt modelId="{5B8F5229-766A-A748-93A4-2F8B10DC3341}" type="sibTrans" cxnId="{26FFDE86-6286-DE4B-A2A7-BD8E4C1DED70}">
      <dgm:prSet/>
      <dgm:spPr/>
      <dgm:t>
        <a:bodyPr/>
        <a:lstStyle/>
        <a:p>
          <a:endParaRPr lang="es-ES"/>
        </a:p>
      </dgm:t>
    </dgm:pt>
    <dgm:pt modelId="{AFFDCCE2-CFCF-6A4E-AAF7-3339F87EB444}">
      <dgm:prSet phldrT="[Texto]" custT="1"/>
      <dgm:spPr>
        <a:solidFill>
          <a:schemeClr val="accent6"/>
        </a:solidFill>
      </dgm:spPr>
      <dgm:t>
        <a:bodyPr/>
        <a:lstStyle/>
        <a:p>
          <a:pPr algn="ctr"/>
          <a:r>
            <a:rPr lang="es-ES" sz="1000" b="1" dirty="0" smtClean="0"/>
            <a:t>MIN. DE SALUD</a:t>
          </a:r>
          <a:endParaRPr lang="es-ES" sz="1000" b="1" dirty="0"/>
        </a:p>
      </dgm:t>
    </dgm:pt>
    <dgm:pt modelId="{EC417044-1A5C-E54E-B4A0-607FB4991DD5}" type="parTrans" cxnId="{924BF482-9192-B840-8F18-2A8A672E148B}">
      <dgm:prSet/>
      <dgm:spPr/>
      <dgm:t>
        <a:bodyPr/>
        <a:lstStyle/>
        <a:p>
          <a:endParaRPr lang="es-ES"/>
        </a:p>
      </dgm:t>
    </dgm:pt>
    <dgm:pt modelId="{24D91F6D-BA73-D640-8A40-77BA0CF4CC5B}" type="sibTrans" cxnId="{924BF482-9192-B840-8F18-2A8A672E148B}">
      <dgm:prSet/>
      <dgm:spPr/>
      <dgm:t>
        <a:bodyPr/>
        <a:lstStyle/>
        <a:p>
          <a:endParaRPr lang="es-ES"/>
        </a:p>
      </dgm:t>
    </dgm:pt>
    <dgm:pt modelId="{364058C8-18D6-0D42-9E69-12A4F22D02CD}">
      <dgm:prSet phldrT="[Texto]" custT="1"/>
      <dgm:spPr>
        <a:solidFill>
          <a:schemeClr val="accent6"/>
        </a:solidFill>
      </dgm:spPr>
      <dgm:t>
        <a:bodyPr/>
        <a:lstStyle/>
        <a:p>
          <a:pPr algn="ctr"/>
          <a:r>
            <a:rPr lang="es-ES" sz="1000" b="1" dirty="0" smtClean="0"/>
            <a:t>MIN. PÚBLICO</a:t>
          </a:r>
          <a:endParaRPr lang="es-ES" sz="1000" b="1" dirty="0"/>
        </a:p>
      </dgm:t>
    </dgm:pt>
    <dgm:pt modelId="{B01ADCAE-2054-AE42-9BA2-1BC96BE5B1BB}" type="parTrans" cxnId="{DAAC3A0B-4738-814F-8E0F-269FD0D5FBD0}">
      <dgm:prSet/>
      <dgm:spPr/>
      <dgm:t>
        <a:bodyPr/>
        <a:lstStyle/>
        <a:p>
          <a:endParaRPr lang="es-ES"/>
        </a:p>
      </dgm:t>
    </dgm:pt>
    <dgm:pt modelId="{389D6053-CC2F-8342-9367-B50D5774E45E}" type="sibTrans" cxnId="{DAAC3A0B-4738-814F-8E0F-269FD0D5FBD0}">
      <dgm:prSet/>
      <dgm:spPr/>
      <dgm:t>
        <a:bodyPr/>
        <a:lstStyle/>
        <a:p>
          <a:endParaRPr lang="es-ES"/>
        </a:p>
      </dgm:t>
    </dgm:pt>
    <dgm:pt modelId="{CA8EB7DF-B329-8541-99E0-ACFFFE036E49}">
      <dgm:prSet phldrT="[Texto]" custT="1"/>
      <dgm:spPr>
        <a:solidFill>
          <a:schemeClr val="accent6"/>
        </a:solidFill>
      </dgm:spPr>
      <dgm:t>
        <a:bodyPr/>
        <a:lstStyle/>
        <a:p>
          <a:pPr algn="ctr"/>
          <a:r>
            <a:rPr lang="es-ES" sz="1000" b="1" dirty="0" smtClean="0"/>
            <a:t>MIN. DE LA MUJER Y EG</a:t>
          </a:r>
          <a:endParaRPr lang="es-ES" sz="1000" b="1" dirty="0"/>
        </a:p>
      </dgm:t>
    </dgm:pt>
    <dgm:pt modelId="{B0DCC3B0-B583-C246-976B-CB695436661D}" type="parTrans" cxnId="{0A91CA3A-3FAA-D141-80A2-9A387778DCBB}">
      <dgm:prSet/>
      <dgm:spPr/>
      <dgm:t>
        <a:bodyPr/>
        <a:lstStyle/>
        <a:p>
          <a:endParaRPr lang="es-ES"/>
        </a:p>
      </dgm:t>
    </dgm:pt>
    <dgm:pt modelId="{FB0B98C0-7C59-9842-9EF1-4D55849EA974}" type="sibTrans" cxnId="{0A91CA3A-3FAA-D141-80A2-9A387778DCBB}">
      <dgm:prSet/>
      <dgm:spPr/>
      <dgm:t>
        <a:bodyPr/>
        <a:lstStyle/>
        <a:p>
          <a:endParaRPr lang="es-ES"/>
        </a:p>
      </dgm:t>
    </dgm:pt>
    <dgm:pt modelId="{D538AC7A-30E1-8547-A0D9-94D157A73824}">
      <dgm:prSet phldrT="[Texto]" custT="1"/>
      <dgm:spPr>
        <a:solidFill>
          <a:schemeClr val="accent6"/>
        </a:solidFill>
      </dgm:spPr>
      <dgm:t>
        <a:bodyPr/>
        <a:lstStyle/>
        <a:p>
          <a:pPr algn="ctr"/>
          <a:r>
            <a:rPr lang="es-ES" sz="1000" b="1" dirty="0" smtClean="0"/>
            <a:t>SENAMA</a:t>
          </a:r>
          <a:endParaRPr lang="es-ES" sz="1000" b="1" dirty="0"/>
        </a:p>
      </dgm:t>
    </dgm:pt>
    <dgm:pt modelId="{2D52AD09-D3D5-5343-A6CB-097DEC9AF11E}" type="parTrans" cxnId="{58639C9C-3ACC-1849-980D-08DF7DD6DF3A}">
      <dgm:prSet/>
      <dgm:spPr/>
      <dgm:t>
        <a:bodyPr/>
        <a:lstStyle/>
        <a:p>
          <a:endParaRPr lang="es-ES"/>
        </a:p>
      </dgm:t>
    </dgm:pt>
    <dgm:pt modelId="{15F05E56-2FB0-A34D-B357-78440467DD07}" type="sibTrans" cxnId="{58639C9C-3ACC-1849-980D-08DF7DD6DF3A}">
      <dgm:prSet/>
      <dgm:spPr/>
      <dgm:t>
        <a:bodyPr/>
        <a:lstStyle/>
        <a:p>
          <a:endParaRPr lang="es-ES"/>
        </a:p>
      </dgm:t>
    </dgm:pt>
    <dgm:pt modelId="{1383E26B-4DD0-2D44-8EA6-7F91A02D8652}">
      <dgm:prSet phldrT="[Texto]" custT="1"/>
      <dgm:spPr>
        <a:solidFill>
          <a:schemeClr val="accent6"/>
        </a:solidFill>
      </dgm:spPr>
      <dgm:t>
        <a:bodyPr/>
        <a:lstStyle/>
        <a:p>
          <a:pPr algn="ctr"/>
          <a:r>
            <a:rPr lang="es-ES" sz="1000" b="1" dirty="0" smtClean="0"/>
            <a:t>CARABINEROS DE CHILE</a:t>
          </a:r>
          <a:endParaRPr lang="es-ES" sz="1000" b="1" dirty="0"/>
        </a:p>
      </dgm:t>
    </dgm:pt>
    <dgm:pt modelId="{BB94C1CB-FC60-4F49-BE35-0C77D376A18E}" type="parTrans" cxnId="{603F9081-4419-A24B-858F-F070819BA423}">
      <dgm:prSet/>
      <dgm:spPr/>
      <dgm:t>
        <a:bodyPr/>
        <a:lstStyle/>
        <a:p>
          <a:endParaRPr lang="es-ES"/>
        </a:p>
      </dgm:t>
    </dgm:pt>
    <dgm:pt modelId="{B670EBAE-9580-6C48-BD18-D6E710111608}" type="sibTrans" cxnId="{603F9081-4419-A24B-858F-F070819BA423}">
      <dgm:prSet/>
      <dgm:spPr/>
      <dgm:t>
        <a:bodyPr/>
        <a:lstStyle/>
        <a:p>
          <a:endParaRPr lang="es-ES"/>
        </a:p>
      </dgm:t>
    </dgm:pt>
    <dgm:pt modelId="{8F528097-A693-8E49-850E-CB28F4512D8D}">
      <dgm:prSet phldrT="[Texto]" custT="1"/>
      <dgm:spPr>
        <a:solidFill>
          <a:schemeClr val="accent6"/>
        </a:solidFill>
      </dgm:spPr>
      <dgm:t>
        <a:bodyPr/>
        <a:lstStyle/>
        <a:p>
          <a:pPr algn="ctr"/>
          <a:r>
            <a:rPr lang="es-ES" sz="1000" b="1" dirty="0" smtClean="0"/>
            <a:t>PDI</a:t>
          </a:r>
          <a:endParaRPr lang="es-ES" sz="1000" b="1" dirty="0"/>
        </a:p>
      </dgm:t>
    </dgm:pt>
    <dgm:pt modelId="{A25CE0F6-A676-B74E-9CB3-C413D4F8B9A0}" type="parTrans" cxnId="{E49F0D82-28B4-9542-8104-B131542CBCFF}">
      <dgm:prSet/>
      <dgm:spPr/>
      <dgm:t>
        <a:bodyPr/>
        <a:lstStyle/>
        <a:p>
          <a:endParaRPr lang="es-ES"/>
        </a:p>
      </dgm:t>
    </dgm:pt>
    <dgm:pt modelId="{E44FE131-1F9F-3644-9B3F-3D22373D8141}" type="sibTrans" cxnId="{E49F0D82-28B4-9542-8104-B131542CBCFF}">
      <dgm:prSet/>
      <dgm:spPr/>
      <dgm:t>
        <a:bodyPr/>
        <a:lstStyle/>
        <a:p>
          <a:endParaRPr lang="es-ES"/>
        </a:p>
      </dgm:t>
    </dgm:pt>
    <dgm:pt modelId="{A04535EB-8FC6-F444-A5E4-A44C33231268}">
      <dgm:prSet phldrT="[Texto]" custT="1"/>
      <dgm:spPr>
        <a:solidFill>
          <a:schemeClr val="accent6"/>
        </a:solidFill>
      </dgm:spPr>
      <dgm:t>
        <a:bodyPr/>
        <a:lstStyle/>
        <a:p>
          <a:pPr algn="ctr"/>
          <a:r>
            <a:rPr lang="es-ES" sz="1000" b="1" dirty="0" smtClean="0"/>
            <a:t>PODER JUDICIAL</a:t>
          </a:r>
          <a:endParaRPr lang="es-ES" sz="1000" b="1" dirty="0"/>
        </a:p>
      </dgm:t>
    </dgm:pt>
    <dgm:pt modelId="{E8A6795E-683A-6E48-8737-8C6A37A47134}" type="parTrans" cxnId="{EAC53D21-F896-F346-A15D-123E1B55678C}">
      <dgm:prSet/>
      <dgm:spPr/>
      <dgm:t>
        <a:bodyPr/>
        <a:lstStyle/>
        <a:p>
          <a:endParaRPr lang="es-ES"/>
        </a:p>
      </dgm:t>
    </dgm:pt>
    <dgm:pt modelId="{244CE71C-D058-6D4A-A22F-71B08952980D}" type="sibTrans" cxnId="{EAC53D21-F896-F346-A15D-123E1B55678C}">
      <dgm:prSet/>
      <dgm:spPr/>
      <dgm:t>
        <a:bodyPr/>
        <a:lstStyle/>
        <a:p>
          <a:endParaRPr lang="es-ES"/>
        </a:p>
      </dgm:t>
    </dgm:pt>
    <dgm:pt modelId="{BDDC351A-0F72-6146-A569-CA22A18BC047}">
      <dgm:prSet phldrT="[Texto]" custT="1"/>
      <dgm:spPr>
        <a:solidFill>
          <a:schemeClr val="accent6"/>
        </a:solidFill>
      </dgm:spPr>
      <dgm:t>
        <a:bodyPr/>
        <a:lstStyle/>
        <a:p>
          <a:pPr algn="ctr"/>
          <a:r>
            <a:rPr lang="es-ES" sz="1000" b="1" dirty="0" smtClean="0"/>
            <a:t>SENAME</a:t>
          </a:r>
          <a:endParaRPr lang="es-ES" sz="1000" b="1" dirty="0"/>
        </a:p>
      </dgm:t>
    </dgm:pt>
    <dgm:pt modelId="{8D62817D-7446-2648-810C-FB97B4358524}" type="parTrans" cxnId="{464B68F1-DF26-CE4A-895C-3F04FEAF0D3A}">
      <dgm:prSet/>
      <dgm:spPr/>
      <dgm:t>
        <a:bodyPr/>
        <a:lstStyle/>
        <a:p>
          <a:endParaRPr lang="es-ES"/>
        </a:p>
      </dgm:t>
    </dgm:pt>
    <dgm:pt modelId="{C066C67A-3A3F-0341-B931-393770951F63}" type="sibTrans" cxnId="{464B68F1-DF26-CE4A-895C-3F04FEAF0D3A}">
      <dgm:prSet/>
      <dgm:spPr/>
      <dgm:t>
        <a:bodyPr/>
        <a:lstStyle/>
        <a:p>
          <a:endParaRPr lang="es-ES"/>
        </a:p>
      </dgm:t>
    </dgm:pt>
    <dgm:pt modelId="{E4623E2A-A10E-4049-90A0-4CB79B3DA3B4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es-ES" sz="1200" b="1" dirty="0" smtClean="0"/>
            <a:t>SML</a:t>
          </a:r>
          <a:endParaRPr lang="es-ES" sz="1200" b="1" dirty="0"/>
        </a:p>
      </dgm:t>
    </dgm:pt>
    <dgm:pt modelId="{6519FAA2-D99C-4E5D-9E37-70AAB2F05942}" type="parTrans" cxnId="{377629F7-B7AB-4370-AEA6-025E1AFC67AE}">
      <dgm:prSet/>
      <dgm:spPr/>
      <dgm:t>
        <a:bodyPr/>
        <a:lstStyle/>
        <a:p>
          <a:endParaRPr lang="es-ES"/>
        </a:p>
      </dgm:t>
    </dgm:pt>
    <dgm:pt modelId="{1CA90D09-4CBA-4545-A402-11B0969976A0}" type="sibTrans" cxnId="{377629F7-B7AB-4370-AEA6-025E1AFC67AE}">
      <dgm:prSet/>
      <dgm:spPr/>
      <dgm:t>
        <a:bodyPr/>
        <a:lstStyle/>
        <a:p>
          <a:endParaRPr lang="es-ES"/>
        </a:p>
      </dgm:t>
    </dgm:pt>
    <dgm:pt modelId="{8112633B-118A-476E-B960-64D5BCAE04A3}" type="pres">
      <dgm:prSet presAssocID="{B373ED3F-52DE-47EF-A1FD-DFC0C0AEEE3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77041569-0854-426A-B339-FDC244D3F6D1}" type="pres">
      <dgm:prSet presAssocID="{59DFAF24-9102-4886-A129-C4F21BBA5345}" presName="centerShape" presStyleLbl="node0" presStyleIdx="0" presStyleCnt="1" custScaleX="89686" custScaleY="85267"/>
      <dgm:spPr/>
      <dgm:t>
        <a:bodyPr/>
        <a:lstStyle/>
        <a:p>
          <a:endParaRPr lang="es-ES"/>
        </a:p>
      </dgm:t>
    </dgm:pt>
    <dgm:pt modelId="{9D59EF56-9586-4431-BAA2-68FF75751BA1}" type="pres">
      <dgm:prSet presAssocID="{13F27EEE-C47E-4172-B8F4-46CE5BF99763}" presName="node" presStyleLbl="node1" presStyleIdx="0" presStyleCnt="11" custScaleX="12116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FD23F55-2AE7-4C39-A006-38A25F5500CC}" type="pres">
      <dgm:prSet presAssocID="{13F27EEE-C47E-4172-B8F4-46CE5BF99763}" presName="dummy" presStyleCnt="0"/>
      <dgm:spPr/>
    </dgm:pt>
    <dgm:pt modelId="{6C735C24-563E-4E72-A64D-11882D9C186B}" type="pres">
      <dgm:prSet presAssocID="{B4D5F201-2410-4067-9D7E-699310851987}" presName="sibTrans" presStyleLbl="sibTrans2D1" presStyleIdx="0" presStyleCnt="11" custScaleX="104295" custScaleY="97628"/>
      <dgm:spPr/>
      <dgm:t>
        <a:bodyPr/>
        <a:lstStyle/>
        <a:p>
          <a:endParaRPr lang="es-CL"/>
        </a:p>
      </dgm:t>
    </dgm:pt>
    <dgm:pt modelId="{0BE2DFB0-9FC0-FD4F-B24C-DE81EA39073E}" type="pres">
      <dgm:prSet presAssocID="{25202EBC-16ED-9144-81DC-28C8D99F5A3F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936ECF-2A5A-634C-91DC-4E20945CA57B}" type="pres">
      <dgm:prSet presAssocID="{25202EBC-16ED-9144-81DC-28C8D99F5A3F}" presName="dummy" presStyleCnt="0"/>
      <dgm:spPr/>
    </dgm:pt>
    <dgm:pt modelId="{FFBF2768-9BE1-D048-9556-99E19C9883FD}" type="pres">
      <dgm:prSet presAssocID="{5B8F5229-766A-A748-93A4-2F8B10DC3341}" presName="sibTrans" presStyleLbl="sibTrans2D1" presStyleIdx="1" presStyleCnt="11"/>
      <dgm:spPr/>
      <dgm:t>
        <a:bodyPr/>
        <a:lstStyle/>
        <a:p>
          <a:endParaRPr lang="es-ES"/>
        </a:p>
      </dgm:t>
    </dgm:pt>
    <dgm:pt modelId="{61F46AEF-C095-9D40-B995-54210DF6E12A}" type="pres">
      <dgm:prSet presAssocID="{AFFDCCE2-CFCF-6A4E-AAF7-3339F87EB444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4408BA-38F9-DC4A-A2A2-6CC60A64F290}" type="pres">
      <dgm:prSet presAssocID="{AFFDCCE2-CFCF-6A4E-AAF7-3339F87EB444}" presName="dummy" presStyleCnt="0"/>
      <dgm:spPr/>
    </dgm:pt>
    <dgm:pt modelId="{28E8964F-F15C-C04C-8A90-B1A4B4948536}" type="pres">
      <dgm:prSet presAssocID="{24D91F6D-BA73-D640-8A40-77BA0CF4CC5B}" presName="sibTrans" presStyleLbl="sibTrans2D1" presStyleIdx="2" presStyleCnt="11"/>
      <dgm:spPr/>
      <dgm:t>
        <a:bodyPr/>
        <a:lstStyle/>
        <a:p>
          <a:endParaRPr lang="es-ES"/>
        </a:p>
      </dgm:t>
    </dgm:pt>
    <dgm:pt modelId="{00546C4B-8BBB-FA41-A512-34C7413146A5}" type="pres">
      <dgm:prSet presAssocID="{364058C8-18D6-0D42-9E69-12A4F22D02CD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066148-D8F4-BE45-BBA8-559A7E5C9083}" type="pres">
      <dgm:prSet presAssocID="{364058C8-18D6-0D42-9E69-12A4F22D02CD}" presName="dummy" presStyleCnt="0"/>
      <dgm:spPr/>
    </dgm:pt>
    <dgm:pt modelId="{E8C105F5-8F3F-6A44-8421-38B1D4D4614A}" type="pres">
      <dgm:prSet presAssocID="{389D6053-CC2F-8342-9367-B50D5774E45E}" presName="sibTrans" presStyleLbl="sibTrans2D1" presStyleIdx="3" presStyleCnt="11"/>
      <dgm:spPr/>
      <dgm:t>
        <a:bodyPr/>
        <a:lstStyle/>
        <a:p>
          <a:endParaRPr lang="es-ES"/>
        </a:p>
      </dgm:t>
    </dgm:pt>
    <dgm:pt modelId="{21D49D61-2742-1042-A78C-773399CC2EAB}" type="pres">
      <dgm:prSet presAssocID="{CA8EB7DF-B329-8541-99E0-ACFFFE036E49}" presName="node" presStyleLbl="node1" presStyleIdx="4" presStyleCnt="11" custScaleY="100273" custRadScaleRad="101924" custRadScaleInc="-121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04D85A-F755-B14C-B639-FAA1C953537E}" type="pres">
      <dgm:prSet presAssocID="{CA8EB7DF-B329-8541-99E0-ACFFFE036E49}" presName="dummy" presStyleCnt="0"/>
      <dgm:spPr/>
    </dgm:pt>
    <dgm:pt modelId="{CC60EAAF-DEE4-6E4C-974C-D858F3A63118}" type="pres">
      <dgm:prSet presAssocID="{FB0B98C0-7C59-9842-9EF1-4D55849EA974}" presName="sibTrans" presStyleLbl="sibTrans2D1" presStyleIdx="4" presStyleCnt="11"/>
      <dgm:spPr/>
      <dgm:t>
        <a:bodyPr/>
        <a:lstStyle/>
        <a:p>
          <a:endParaRPr lang="es-ES"/>
        </a:p>
      </dgm:t>
    </dgm:pt>
    <dgm:pt modelId="{3579C809-BE14-0948-8CCE-A0A08C59D965}" type="pres">
      <dgm:prSet presAssocID="{D538AC7A-30E1-8547-A0D9-94D157A73824}" presName="node" presStyleLbl="node1" presStyleIdx="5" presStyleCnt="11" custRadScaleRad="98374" custRadScaleInc="130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50597E-3322-8348-A2EE-1F16B41CCBCE}" type="pres">
      <dgm:prSet presAssocID="{D538AC7A-30E1-8547-A0D9-94D157A73824}" presName="dummy" presStyleCnt="0"/>
      <dgm:spPr/>
    </dgm:pt>
    <dgm:pt modelId="{402AEBD5-4AC6-EA49-9636-40829AE3F61E}" type="pres">
      <dgm:prSet presAssocID="{15F05E56-2FB0-A34D-B357-78440467DD07}" presName="sibTrans" presStyleLbl="sibTrans2D1" presStyleIdx="5" presStyleCnt="11"/>
      <dgm:spPr/>
      <dgm:t>
        <a:bodyPr/>
        <a:lstStyle/>
        <a:p>
          <a:endParaRPr lang="es-ES"/>
        </a:p>
      </dgm:t>
    </dgm:pt>
    <dgm:pt modelId="{2C2ACF7F-E9E8-4922-AF4D-9678E5E9C0A5}" type="pres">
      <dgm:prSet presAssocID="{E4623E2A-A10E-4049-90A0-4CB79B3DA3B4}" presName="node" presStyleLbl="node1" presStyleIdx="6" presStyleCnt="11" custRadScaleRad="105080" custRadScaleInc="388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B8AF51-F74A-4E40-AF29-2ECB02D98F4F}" type="pres">
      <dgm:prSet presAssocID="{E4623E2A-A10E-4049-90A0-4CB79B3DA3B4}" presName="dummy" presStyleCnt="0"/>
      <dgm:spPr/>
    </dgm:pt>
    <dgm:pt modelId="{7CC5A1C7-0B7C-4607-B2D2-78CCB842EFDC}" type="pres">
      <dgm:prSet presAssocID="{1CA90D09-4CBA-4545-A402-11B0969976A0}" presName="sibTrans" presStyleLbl="sibTrans2D1" presStyleIdx="6" presStyleCnt="11"/>
      <dgm:spPr/>
      <dgm:t>
        <a:bodyPr/>
        <a:lstStyle/>
        <a:p>
          <a:endParaRPr lang="es-ES"/>
        </a:p>
      </dgm:t>
    </dgm:pt>
    <dgm:pt modelId="{BA8FBA08-6DEF-B04D-B135-27D5E85D3039}" type="pres">
      <dgm:prSet presAssocID="{BDDC351A-0F72-6146-A569-CA22A18BC047}" presName="node" presStyleLbl="node1" presStyleIdx="7" presStyleCnt="11" custRadScaleRad="103817" custRadScaleInc="390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3B8503-DD9A-EF49-A129-CA1CCE9B380A}" type="pres">
      <dgm:prSet presAssocID="{BDDC351A-0F72-6146-A569-CA22A18BC047}" presName="dummy" presStyleCnt="0"/>
      <dgm:spPr/>
    </dgm:pt>
    <dgm:pt modelId="{66048A6C-E4FC-084B-A812-EC360A82DE45}" type="pres">
      <dgm:prSet presAssocID="{C066C67A-3A3F-0341-B931-393770951F63}" presName="sibTrans" presStyleLbl="sibTrans2D1" presStyleIdx="7" presStyleCnt="11"/>
      <dgm:spPr/>
      <dgm:t>
        <a:bodyPr/>
        <a:lstStyle/>
        <a:p>
          <a:endParaRPr lang="es-ES"/>
        </a:p>
      </dgm:t>
    </dgm:pt>
    <dgm:pt modelId="{74B7D175-129A-1B44-996D-315ECA8724BE}" type="pres">
      <dgm:prSet presAssocID="{1383E26B-4DD0-2D44-8EA6-7F91A02D8652}" presName="node" presStyleLbl="node1" presStyleIdx="8" presStyleCnt="11" custRadScaleRad="101030" custRadScaleInc="411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AF7D5A-586B-424B-8A37-17031553A5BA}" type="pres">
      <dgm:prSet presAssocID="{1383E26B-4DD0-2D44-8EA6-7F91A02D8652}" presName="dummy" presStyleCnt="0"/>
      <dgm:spPr/>
    </dgm:pt>
    <dgm:pt modelId="{5A7CBEF0-598C-0946-88E1-A43494227AB8}" type="pres">
      <dgm:prSet presAssocID="{B670EBAE-9580-6C48-BD18-D6E710111608}" presName="sibTrans" presStyleLbl="sibTrans2D1" presStyleIdx="8" presStyleCnt="11"/>
      <dgm:spPr/>
      <dgm:t>
        <a:bodyPr/>
        <a:lstStyle/>
        <a:p>
          <a:endParaRPr lang="es-ES"/>
        </a:p>
      </dgm:t>
    </dgm:pt>
    <dgm:pt modelId="{08A2D1F4-A286-BC4A-B4EF-EA57DDEB3A2D}" type="pres">
      <dgm:prSet presAssocID="{8F528097-A693-8E49-850E-CB28F4512D8D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4AE762-CB1B-194B-8E34-5FC39F047151}" type="pres">
      <dgm:prSet presAssocID="{8F528097-A693-8E49-850E-CB28F4512D8D}" presName="dummy" presStyleCnt="0"/>
      <dgm:spPr/>
    </dgm:pt>
    <dgm:pt modelId="{C3147A08-F3FB-0D49-A3EF-5A1A1BD0070D}" type="pres">
      <dgm:prSet presAssocID="{E44FE131-1F9F-3644-9B3F-3D22373D8141}" presName="sibTrans" presStyleLbl="sibTrans2D1" presStyleIdx="9" presStyleCnt="11"/>
      <dgm:spPr/>
      <dgm:t>
        <a:bodyPr/>
        <a:lstStyle/>
        <a:p>
          <a:endParaRPr lang="es-ES"/>
        </a:p>
      </dgm:t>
    </dgm:pt>
    <dgm:pt modelId="{84517632-6AA7-4C42-8A75-CC9568C67E1D}" type="pres">
      <dgm:prSet presAssocID="{A04535EB-8FC6-F444-A5E4-A44C33231268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A6584C-14AF-CA46-BBBA-F5ABEC75E6B2}" type="pres">
      <dgm:prSet presAssocID="{A04535EB-8FC6-F444-A5E4-A44C33231268}" presName="dummy" presStyleCnt="0"/>
      <dgm:spPr/>
    </dgm:pt>
    <dgm:pt modelId="{23A7E278-6A3F-B943-99E6-46A881B23DE0}" type="pres">
      <dgm:prSet presAssocID="{244CE71C-D058-6D4A-A22F-71B08952980D}" presName="sibTrans" presStyleLbl="sibTrans2D1" presStyleIdx="10" presStyleCnt="11"/>
      <dgm:spPr/>
      <dgm:t>
        <a:bodyPr/>
        <a:lstStyle/>
        <a:p>
          <a:endParaRPr lang="es-ES"/>
        </a:p>
      </dgm:t>
    </dgm:pt>
  </dgm:ptLst>
  <dgm:cxnLst>
    <dgm:cxn modelId="{B2E2DD1A-568E-4965-A998-DFC6C139340B}" type="presOf" srcId="{25202EBC-16ED-9144-81DC-28C8D99F5A3F}" destId="{0BE2DFB0-9FC0-FD4F-B24C-DE81EA39073E}" srcOrd="0" destOrd="0" presId="urn:microsoft.com/office/officeart/2005/8/layout/radial6"/>
    <dgm:cxn modelId="{943D36FD-4915-4D46-AF48-51DCF59FBE83}" type="presOf" srcId="{FB0B98C0-7C59-9842-9EF1-4D55849EA974}" destId="{CC60EAAF-DEE4-6E4C-974C-D858F3A63118}" srcOrd="0" destOrd="0" presId="urn:microsoft.com/office/officeart/2005/8/layout/radial6"/>
    <dgm:cxn modelId="{DAAC3A0B-4738-814F-8E0F-269FD0D5FBD0}" srcId="{59DFAF24-9102-4886-A129-C4F21BBA5345}" destId="{364058C8-18D6-0D42-9E69-12A4F22D02CD}" srcOrd="3" destOrd="0" parTransId="{B01ADCAE-2054-AE42-9BA2-1BC96BE5B1BB}" sibTransId="{389D6053-CC2F-8342-9367-B50D5774E45E}"/>
    <dgm:cxn modelId="{1BAB4848-A46A-4409-83A3-B66733BAB8C5}" type="presOf" srcId="{15F05E56-2FB0-A34D-B357-78440467DD07}" destId="{402AEBD5-4AC6-EA49-9636-40829AE3F61E}" srcOrd="0" destOrd="0" presId="urn:microsoft.com/office/officeart/2005/8/layout/radial6"/>
    <dgm:cxn modelId="{BCEAB5E1-FC29-4FAE-BC43-E03B88B14CED}" srcId="{59DFAF24-9102-4886-A129-C4F21BBA5345}" destId="{13F27EEE-C47E-4172-B8F4-46CE5BF99763}" srcOrd="0" destOrd="0" parTransId="{F6DED6A7-7053-4335-8525-C6E0A1A344CF}" sibTransId="{B4D5F201-2410-4067-9D7E-699310851987}"/>
    <dgm:cxn modelId="{EAC53D21-F896-F346-A15D-123E1B55678C}" srcId="{59DFAF24-9102-4886-A129-C4F21BBA5345}" destId="{A04535EB-8FC6-F444-A5E4-A44C33231268}" srcOrd="10" destOrd="0" parTransId="{E8A6795E-683A-6E48-8737-8C6A37A47134}" sibTransId="{244CE71C-D058-6D4A-A22F-71B08952980D}"/>
    <dgm:cxn modelId="{6549283D-76D6-423E-84B8-84947D4028AF}" type="presOf" srcId="{24D91F6D-BA73-D640-8A40-77BA0CF4CC5B}" destId="{28E8964F-F15C-C04C-8A90-B1A4B4948536}" srcOrd="0" destOrd="0" presId="urn:microsoft.com/office/officeart/2005/8/layout/radial6"/>
    <dgm:cxn modelId="{384ED692-65D9-48D3-A2D6-F0307F4FE964}" type="presOf" srcId="{CA8EB7DF-B329-8541-99E0-ACFFFE036E49}" destId="{21D49D61-2742-1042-A78C-773399CC2EAB}" srcOrd="0" destOrd="0" presId="urn:microsoft.com/office/officeart/2005/8/layout/radial6"/>
    <dgm:cxn modelId="{464B68F1-DF26-CE4A-895C-3F04FEAF0D3A}" srcId="{59DFAF24-9102-4886-A129-C4F21BBA5345}" destId="{BDDC351A-0F72-6146-A569-CA22A18BC047}" srcOrd="7" destOrd="0" parTransId="{8D62817D-7446-2648-810C-FB97B4358524}" sibTransId="{C066C67A-3A3F-0341-B931-393770951F63}"/>
    <dgm:cxn modelId="{E49F0D82-28B4-9542-8104-B131542CBCFF}" srcId="{59DFAF24-9102-4886-A129-C4F21BBA5345}" destId="{8F528097-A693-8E49-850E-CB28F4512D8D}" srcOrd="9" destOrd="0" parTransId="{A25CE0F6-A676-B74E-9CB3-C413D4F8B9A0}" sibTransId="{E44FE131-1F9F-3644-9B3F-3D22373D8141}"/>
    <dgm:cxn modelId="{B1F83F21-4F72-432A-B30A-5E65891DB655}" type="presOf" srcId="{A04535EB-8FC6-F444-A5E4-A44C33231268}" destId="{84517632-6AA7-4C42-8A75-CC9568C67E1D}" srcOrd="0" destOrd="0" presId="urn:microsoft.com/office/officeart/2005/8/layout/radial6"/>
    <dgm:cxn modelId="{377629F7-B7AB-4370-AEA6-025E1AFC67AE}" srcId="{59DFAF24-9102-4886-A129-C4F21BBA5345}" destId="{E4623E2A-A10E-4049-90A0-4CB79B3DA3B4}" srcOrd="6" destOrd="0" parTransId="{6519FAA2-D99C-4E5D-9E37-70AAB2F05942}" sibTransId="{1CA90D09-4CBA-4545-A402-11B0969976A0}"/>
    <dgm:cxn modelId="{CEFF6CFC-DB4C-451D-9577-C75EEA9CCF73}" type="presOf" srcId="{364058C8-18D6-0D42-9E69-12A4F22D02CD}" destId="{00546C4B-8BBB-FA41-A512-34C7413146A5}" srcOrd="0" destOrd="0" presId="urn:microsoft.com/office/officeart/2005/8/layout/radial6"/>
    <dgm:cxn modelId="{74B65921-D36D-4B72-ABA1-F54544DE8FDF}" srcId="{B373ED3F-52DE-47EF-A1FD-DFC0C0AEEE33}" destId="{43857B8B-7F19-4219-8888-6577B4F74D47}" srcOrd="1" destOrd="0" parTransId="{C75EF284-5CB9-473A-AEDA-998F9CDF54BE}" sibTransId="{148847F1-63EC-4E69-A1AC-C58148381945}"/>
    <dgm:cxn modelId="{0A91CA3A-3FAA-D141-80A2-9A387778DCBB}" srcId="{59DFAF24-9102-4886-A129-C4F21BBA5345}" destId="{CA8EB7DF-B329-8541-99E0-ACFFFE036E49}" srcOrd="4" destOrd="0" parTransId="{B0DCC3B0-B583-C246-976B-CB695436661D}" sibTransId="{FB0B98C0-7C59-9842-9EF1-4D55849EA974}"/>
    <dgm:cxn modelId="{9D1E5851-3FD7-40B9-B784-9B1C9FAC5410}" type="presOf" srcId="{BDDC351A-0F72-6146-A569-CA22A18BC047}" destId="{BA8FBA08-6DEF-B04D-B135-27D5E85D3039}" srcOrd="0" destOrd="0" presId="urn:microsoft.com/office/officeart/2005/8/layout/radial6"/>
    <dgm:cxn modelId="{924BF482-9192-B840-8F18-2A8A672E148B}" srcId="{59DFAF24-9102-4886-A129-C4F21BBA5345}" destId="{AFFDCCE2-CFCF-6A4E-AAF7-3339F87EB444}" srcOrd="2" destOrd="0" parTransId="{EC417044-1A5C-E54E-B4A0-607FB4991DD5}" sibTransId="{24D91F6D-BA73-D640-8A40-77BA0CF4CC5B}"/>
    <dgm:cxn modelId="{2B5A06B6-BB1C-4C0A-8BF9-CE3400A08F60}" type="presOf" srcId="{B4D5F201-2410-4067-9D7E-699310851987}" destId="{6C735C24-563E-4E72-A64D-11882D9C186B}" srcOrd="0" destOrd="0" presId="urn:microsoft.com/office/officeart/2005/8/layout/radial6"/>
    <dgm:cxn modelId="{246E71C8-BAB1-4357-85EB-3DF762294261}" type="presOf" srcId="{AFFDCCE2-CFCF-6A4E-AAF7-3339F87EB444}" destId="{61F46AEF-C095-9D40-B995-54210DF6E12A}" srcOrd="0" destOrd="0" presId="urn:microsoft.com/office/officeart/2005/8/layout/radial6"/>
    <dgm:cxn modelId="{581D8A0D-7E1C-41DB-A223-B3D18D5346A5}" type="presOf" srcId="{13F27EEE-C47E-4172-B8F4-46CE5BF99763}" destId="{9D59EF56-9586-4431-BAA2-68FF75751BA1}" srcOrd="0" destOrd="0" presId="urn:microsoft.com/office/officeart/2005/8/layout/radial6"/>
    <dgm:cxn modelId="{2E88B2B8-37B7-4723-A53C-3D166EAA587B}" type="presOf" srcId="{389D6053-CC2F-8342-9367-B50D5774E45E}" destId="{E8C105F5-8F3F-6A44-8421-38B1D4D4614A}" srcOrd="0" destOrd="0" presId="urn:microsoft.com/office/officeart/2005/8/layout/radial6"/>
    <dgm:cxn modelId="{1CF07611-B98E-4131-9753-6CB9797852A9}" srcId="{B373ED3F-52DE-47EF-A1FD-DFC0C0AEEE33}" destId="{59DFAF24-9102-4886-A129-C4F21BBA5345}" srcOrd="0" destOrd="0" parTransId="{7D2EEB2B-E0FB-4D9A-B870-5D7FEEA030B7}" sibTransId="{EC80FFC5-9C06-4925-9CBA-CECBB10FB11A}"/>
    <dgm:cxn modelId="{DEF670CB-5383-46AC-9A89-B884A0AB3FA9}" type="presOf" srcId="{B373ED3F-52DE-47EF-A1FD-DFC0C0AEEE33}" destId="{8112633B-118A-476E-B960-64D5BCAE04A3}" srcOrd="0" destOrd="0" presId="urn:microsoft.com/office/officeart/2005/8/layout/radial6"/>
    <dgm:cxn modelId="{CC22AE6A-C881-4F87-AA0B-7EC7CE7BE84A}" type="presOf" srcId="{E44FE131-1F9F-3644-9B3F-3D22373D8141}" destId="{C3147A08-F3FB-0D49-A3EF-5A1A1BD0070D}" srcOrd="0" destOrd="0" presId="urn:microsoft.com/office/officeart/2005/8/layout/radial6"/>
    <dgm:cxn modelId="{63543318-FF5B-4E70-B2CF-ECD833D22523}" type="presOf" srcId="{B670EBAE-9580-6C48-BD18-D6E710111608}" destId="{5A7CBEF0-598C-0946-88E1-A43494227AB8}" srcOrd="0" destOrd="0" presId="urn:microsoft.com/office/officeart/2005/8/layout/radial6"/>
    <dgm:cxn modelId="{7970B2B8-B190-459A-BC9C-51D1F0E5B81C}" type="presOf" srcId="{244CE71C-D058-6D4A-A22F-71B08952980D}" destId="{23A7E278-6A3F-B943-99E6-46A881B23DE0}" srcOrd="0" destOrd="0" presId="urn:microsoft.com/office/officeart/2005/8/layout/radial6"/>
    <dgm:cxn modelId="{C76F1916-878A-4AFB-B293-8A9BE4210B2B}" type="presOf" srcId="{E4623E2A-A10E-4049-90A0-4CB79B3DA3B4}" destId="{2C2ACF7F-E9E8-4922-AF4D-9678E5E9C0A5}" srcOrd="0" destOrd="0" presId="urn:microsoft.com/office/officeart/2005/8/layout/radial6"/>
    <dgm:cxn modelId="{92A93D4A-145F-40C6-89E8-E82458B4E2DE}" type="presOf" srcId="{C066C67A-3A3F-0341-B931-393770951F63}" destId="{66048A6C-E4FC-084B-A812-EC360A82DE45}" srcOrd="0" destOrd="0" presId="urn:microsoft.com/office/officeart/2005/8/layout/radial6"/>
    <dgm:cxn modelId="{9363ABE5-BE85-4F93-8292-AAC21772EF26}" type="presOf" srcId="{5B8F5229-766A-A748-93A4-2F8B10DC3341}" destId="{FFBF2768-9BE1-D048-9556-99E19C9883FD}" srcOrd="0" destOrd="0" presId="urn:microsoft.com/office/officeart/2005/8/layout/radial6"/>
    <dgm:cxn modelId="{11626A40-F411-4E79-99FC-FB556346D214}" type="presOf" srcId="{1383E26B-4DD0-2D44-8EA6-7F91A02D8652}" destId="{74B7D175-129A-1B44-996D-315ECA8724BE}" srcOrd="0" destOrd="0" presId="urn:microsoft.com/office/officeart/2005/8/layout/radial6"/>
    <dgm:cxn modelId="{603F9081-4419-A24B-858F-F070819BA423}" srcId="{59DFAF24-9102-4886-A129-C4F21BBA5345}" destId="{1383E26B-4DD0-2D44-8EA6-7F91A02D8652}" srcOrd="8" destOrd="0" parTransId="{BB94C1CB-FC60-4F49-BE35-0C77D376A18E}" sibTransId="{B670EBAE-9580-6C48-BD18-D6E710111608}"/>
    <dgm:cxn modelId="{26FFDE86-6286-DE4B-A2A7-BD8E4C1DED70}" srcId="{59DFAF24-9102-4886-A129-C4F21BBA5345}" destId="{25202EBC-16ED-9144-81DC-28C8D99F5A3F}" srcOrd="1" destOrd="0" parTransId="{0D7804BF-52C3-0D4C-8300-9E277A370FCA}" sibTransId="{5B8F5229-766A-A748-93A4-2F8B10DC3341}"/>
    <dgm:cxn modelId="{516CE874-BC0A-45C0-A9BF-953FFBB28B72}" type="presOf" srcId="{D538AC7A-30E1-8547-A0D9-94D157A73824}" destId="{3579C809-BE14-0948-8CCE-A0A08C59D965}" srcOrd="0" destOrd="0" presId="urn:microsoft.com/office/officeart/2005/8/layout/radial6"/>
    <dgm:cxn modelId="{778B8AF6-EA6B-49E7-A84C-BAA771BFF0AF}" type="presOf" srcId="{59DFAF24-9102-4886-A129-C4F21BBA5345}" destId="{77041569-0854-426A-B339-FDC244D3F6D1}" srcOrd="0" destOrd="0" presId="urn:microsoft.com/office/officeart/2005/8/layout/radial6"/>
    <dgm:cxn modelId="{0BE642BB-D6B2-4952-9B1A-7460ED64B4C9}" type="presOf" srcId="{1CA90D09-4CBA-4545-A402-11B0969976A0}" destId="{7CC5A1C7-0B7C-4607-B2D2-78CCB842EFDC}" srcOrd="0" destOrd="0" presId="urn:microsoft.com/office/officeart/2005/8/layout/radial6"/>
    <dgm:cxn modelId="{9A9A3066-63FC-4CC3-9EB8-B37420CEE57F}" type="presOf" srcId="{8F528097-A693-8E49-850E-CB28F4512D8D}" destId="{08A2D1F4-A286-BC4A-B4EF-EA57DDEB3A2D}" srcOrd="0" destOrd="0" presId="urn:microsoft.com/office/officeart/2005/8/layout/radial6"/>
    <dgm:cxn modelId="{58639C9C-3ACC-1849-980D-08DF7DD6DF3A}" srcId="{59DFAF24-9102-4886-A129-C4F21BBA5345}" destId="{D538AC7A-30E1-8547-A0D9-94D157A73824}" srcOrd="5" destOrd="0" parTransId="{2D52AD09-D3D5-5343-A6CB-097DEC9AF11E}" sibTransId="{15F05E56-2FB0-A34D-B357-78440467DD07}"/>
    <dgm:cxn modelId="{090D0F0C-55CF-44F0-B0FF-23EF51CC2FC6}" type="presParOf" srcId="{8112633B-118A-476E-B960-64D5BCAE04A3}" destId="{77041569-0854-426A-B339-FDC244D3F6D1}" srcOrd="0" destOrd="0" presId="urn:microsoft.com/office/officeart/2005/8/layout/radial6"/>
    <dgm:cxn modelId="{B3963BA7-E52F-449C-B608-84A8EDDD9E38}" type="presParOf" srcId="{8112633B-118A-476E-B960-64D5BCAE04A3}" destId="{9D59EF56-9586-4431-BAA2-68FF75751BA1}" srcOrd="1" destOrd="0" presId="urn:microsoft.com/office/officeart/2005/8/layout/radial6"/>
    <dgm:cxn modelId="{5A2C96D2-BD14-44DD-A5B8-5CF04D809CAA}" type="presParOf" srcId="{8112633B-118A-476E-B960-64D5BCAE04A3}" destId="{4FD23F55-2AE7-4C39-A006-38A25F5500CC}" srcOrd="2" destOrd="0" presId="urn:microsoft.com/office/officeart/2005/8/layout/radial6"/>
    <dgm:cxn modelId="{E1E4FD4B-A4D4-43B4-BAE4-F8C30FCA3CF3}" type="presParOf" srcId="{8112633B-118A-476E-B960-64D5BCAE04A3}" destId="{6C735C24-563E-4E72-A64D-11882D9C186B}" srcOrd="3" destOrd="0" presId="urn:microsoft.com/office/officeart/2005/8/layout/radial6"/>
    <dgm:cxn modelId="{CE346008-DBA8-4134-B993-C63E218DA81B}" type="presParOf" srcId="{8112633B-118A-476E-B960-64D5BCAE04A3}" destId="{0BE2DFB0-9FC0-FD4F-B24C-DE81EA39073E}" srcOrd="4" destOrd="0" presId="urn:microsoft.com/office/officeart/2005/8/layout/radial6"/>
    <dgm:cxn modelId="{497B2BEC-C53D-4B51-A0A3-B44A6411AAEB}" type="presParOf" srcId="{8112633B-118A-476E-B960-64D5BCAE04A3}" destId="{A7936ECF-2A5A-634C-91DC-4E20945CA57B}" srcOrd="5" destOrd="0" presId="urn:microsoft.com/office/officeart/2005/8/layout/radial6"/>
    <dgm:cxn modelId="{88BC5502-3A3A-4834-A72D-7B0C6ABD90E6}" type="presParOf" srcId="{8112633B-118A-476E-B960-64D5BCAE04A3}" destId="{FFBF2768-9BE1-D048-9556-99E19C9883FD}" srcOrd="6" destOrd="0" presId="urn:microsoft.com/office/officeart/2005/8/layout/radial6"/>
    <dgm:cxn modelId="{379A0022-F6F0-4EF2-8A4C-789489D27A38}" type="presParOf" srcId="{8112633B-118A-476E-B960-64D5BCAE04A3}" destId="{61F46AEF-C095-9D40-B995-54210DF6E12A}" srcOrd="7" destOrd="0" presId="urn:microsoft.com/office/officeart/2005/8/layout/radial6"/>
    <dgm:cxn modelId="{0F88AC79-86C4-4D20-B7F5-5300AE5D4561}" type="presParOf" srcId="{8112633B-118A-476E-B960-64D5BCAE04A3}" destId="{F44408BA-38F9-DC4A-A2A2-6CC60A64F290}" srcOrd="8" destOrd="0" presId="urn:microsoft.com/office/officeart/2005/8/layout/radial6"/>
    <dgm:cxn modelId="{9EEEE9D2-964A-46CC-94C5-69F604BE1F4C}" type="presParOf" srcId="{8112633B-118A-476E-B960-64D5BCAE04A3}" destId="{28E8964F-F15C-C04C-8A90-B1A4B4948536}" srcOrd="9" destOrd="0" presId="urn:microsoft.com/office/officeart/2005/8/layout/radial6"/>
    <dgm:cxn modelId="{D7C1513C-ED4B-419F-B253-904F18ABD102}" type="presParOf" srcId="{8112633B-118A-476E-B960-64D5BCAE04A3}" destId="{00546C4B-8BBB-FA41-A512-34C7413146A5}" srcOrd="10" destOrd="0" presId="urn:microsoft.com/office/officeart/2005/8/layout/radial6"/>
    <dgm:cxn modelId="{9CE79906-5BFD-4245-840C-B66B97DEA109}" type="presParOf" srcId="{8112633B-118A-476E-B960-64D5BCAE04A3}" destId="{EA066148-D8F4-BE45-BBA8-559A7E5C9083}" srcOrd="11" destOrd="0" presId="urn:microsoft.com/office/officeart/2005/8/layout/radial6"/>
    <dgm:cxn modelId="{B0698B26-DD99-4524-AAFB-98446713C5B8}" type="presParOf" srcId="{8112633B-118A-476E-B960-64D5BCAE04A3}" destId="{E8C105F5-8F3F-6A44-8421-38B1D4D4614A}" srcOrd="12" destOrd="0" presId="urn:microsoft.com/office/officeart/2005/8/layout/radial6"/>
    <dgm:cxn modelId="{BC122D82-852A-4E51-9CA5-AFBA212C1E06}" type="presParOf" srcId="{8112633B-118A-476E-B960-64D5BCAE04A3}" destId="{21D49D61-2742-1042-A78C-773399CC2EAB}" srcOrd="13" destOrd="0" presId="urn:microsoft.com/office/officeart/2005/8/layout/radial6"/>
    <dgm:cxn modelId="{620725FA-5EB6-4BAC-9373-68881CBA2C77}" type="presParOf" srcId="{8112633B-118A-476E-B960-64D5BCAE04A3}" destId="{7D04D85A-F755-B14C-B639-FAA1C953537E}" srcOrd="14" destOrd="0" presId="urn:microsoft.com/office/officeart/2005/8/layout/radial6"/>
    <dgm:cxn modelId="{EFB651D6-1E39-4927-A1D7-27C31ADC256B}" type="presParOf" srcId="{8112633B-118A-476E-B960-64D5BCAE04A3}" destId="{CC60EAAF-DEE4-6E4C-974C-D858F3A63118}" srcOrd="15" destOrd="0" presId="urn:microsoft.com/office/officeart/2005/8/layout/radial6"/>
    <dgm:cxn modelId="{C557E3FC-626E-4AF8-A406-53B945DA8912}" type="presParOf" srcId="{8112633B-118A-476E-B960-64D5BCAE04A3}" destId="{3579C809-BE14-0948-8CCE-A0A08C59D965}" srcOrd="16" destOrd="0" presId="urn:microsoft.com/office/officeart/2005/8/layout/radial6"/>
    <dgm:cxn modelId="{89DD355F-B4C6-46F8-AEE0-E22CE50A736C}" type="presParOf" srcId="{8112633B-118A-476E-B960-64D5BCAE04A3}" destId="{1650597E-3322-8348-A2EE-1F16B41CCBCE}" srcOrd="17" destOrd="0" presId="urn:microsoft.com/office/officeart/2005/8/layout/radial6"/>
    <dgm:cxn modelId="{5D05206B-CF77-4591-B03A-BFF8B3C9F02C}" type="presParOf" srcId="{8112633B-118A-476E-B960-64D5BCAE04A3}" destId="{402AEBD5-4AC6-EA49-9636-40829AE3F61E}" srcOrd="18" destOrd="0" presId="urn:microsoft.com/office/officeart/2005/8/layout/radial6"/>
    <dgm:cxn modelId="{19FF4E96-1B51-4DDF-893D-1220EE527723}" type="presParOf" srcId="{8112633B-118A-476E-B960-64D5BCAE04A3}" destId="{2C2ACF7F-E9E8-4922-AF4D-9678E5E9C0A5}" srcOrd="19" destOrd="0" presId="urn:microsoft.com/office/officeart/2005/8/layout/radial6"/>
    <dgm:cxn modelId="{B9BA212D-9565-4019-B65D-3E1CB3DA7774}" type="presParOf" srcId="{8112633B-118A-476E-B960-64D5BCAE04A3}" destId="{28B8AF51-F74A-4E40-AF29-2ECB02D98F4F}" srcOrd="20" destOrd="0" presId="urn:microsoft.com/office/officeart/2005/8/layout/radial6"/>
    <dgm:cxn modelId="{0187DA37-D22A-4A67-96D6-B26B83AFCDA1}" type="presParOf" srcId="{8112633B-118A-476E-B960-64D5BCAE04A3}" destId="{7CC5A1C7-0B7C-4607-B2D2-78CCB842EFDC}" srcOrd="21" destOrd="0" presId="urn:microsoft.com/office/officeart/2005/8/layout/radial6"/>
    <dgm:cxn modelId="{C628D015-01CA-4592-907A-453E28036CF4}" type="presParOf" srcId="{8112633B-118A-476E-B960-64D5BCAE04A3}" destId="{BA8FBA08-6DEF-B04D-B135-27D5E85D3039}" srcOrd="22" destOrd="0" presId="urn:microsoft.com/office/officeart/2005/8/layout/radial6"/>
    <dgm:cxn modelId="{1D3CED10-2A48-4E99-AFA8-13AA5315CC6A}" type="presParOf" srcId="{8112633B-118A-476E-B960-64D5BCAE04A3}" destId="{423B8503-DD9A-EF49-A129-CA1CCE9B380A}" srcOrd="23" destOrd="0" presId="urn:microsoft.com/office/officeart/2005/8/layout/radial6"/>
    <dgm:cxn modelId="{92C8672E-69CE-46ED-947F-38950CC96869}" type="presParOf" srcId="{8112633B-118A-476E-B960-64D5BCAE04A3}" destId="{66048A6C-E4FC-084B-A812-EC360A82DE45}" srcOrd="24" destOrd="0" presId="urn:microsoft.com/office/officeart/2005/8/layout/radial6"/>
    <dgm:cxn modelId="{E1447B56-C8B7-4570-91F8-093F3A84E4D7}" type="presParOf" srcId="{8112633B-118A-476E-B960-64D5BCAE04A3}" destId="{74B7D175-129A-1B44-996D-315ECA8724BE}" srcOrd="25" destOrd="0" presId="urn:microsoft.com/office/officeart/2005/8/layout/radial6"/>
    <dgm:cxn modelId="{AE353843-54C1-4B18-B32E-004AFE30CEB9}" type="presParOf" srcId="{8112633B-118A-476E-B960-64D5BCAE04A3}" destId="{EEAF7D5A-586B-424B-8A37-17031553A5BA}" srcOrd="26" destOrd="0" presId="urn:microsoft.com/office/officeart/2005/8/layout/radial6"/>
    <dgm:cxn modelId="{34DB0B4D-A33D-47DC-B240-2358630202A6}" type="presParOf" srcId="{8112633B-118A-476E-B960-64D5BCAE04A3}" destId="{5A7CBEF0-598C-0946-88E1-A43494227AB8}" srcOrd="27" destOrd="0" presId="urn:microsoft.com/office/officeart/2005/8/layout/radial6"/>
    <dgm:cxn modelId="{0112C51C-9D0B-4406-BA9C-BD1AF7F716B0}" type="presParOf" srcId="{8112633B-118A-476E-B960-64D5BCAE04A3}" destId="{08A2D1F4-A286-BC4A-B4EF-EA57DDEB3A2D}" srcOrd="28" destOrd="0" presId="urn:microsoft.com/office/officeart/2005/8/layout/radial6"/>
    <dgm:cxn modelId="{08BD595C-5EA2-47D5-99D7-01CE73DC7186}" type="presParOf" srcId="{8112633B-118A-476E-B960-64D5BCAE04A3}" destId="{334AE762-CB1B-194B-8E34-5FC39F047151}" srcOrd="29" destOrd="0" presId="urn:microsoft.com/office/officeart/2005/8/layout/radial6"/>
    <dgm:cxn modelId="{ED97B2E1-3ACA-4E66-AC83-8371E4AF1C87}" type="presParOf" srcId="{8112633B-118A-476E-B960-64D5BCAE04A3}" destId="{C3147A08-F3FB-0D49-A3EF-5A1A1BD0070D}" srcOrd="30" destOrd="0" presId="urn:microsoft.com/office/officeart/2005/8/layout/radial6"/>
    <dgm:cxn modelId="{259EB085-58CF-41BA-A3D3-1A1F69BA7041}" type="presParOf" srcId="{8112633B-118A-476E-B960-64D5BCAE04A3}" destId="{84517632-6AA7-4C42-8A75-CC9568C67E1D}" srcOrd="31" destOrd="0" presId="urn:microsoft.com/office/officeart/2005/8/layout/radial6"/>
    <dgm:cxn modelId="{F75980B5-13CE-45B8-8E9E-EE544981B171}" type="presParOf" srcId="{8112633B-118A-476E-B960-64D5BCAE04A3}" destId="{95A6584C-14AF-CA46-BBBA-F5ABEC75E6B2}" srcOrd="32" destOrd="0" presId="urn:microsoft.com/office/officeart/2005/8/layout/radial6"/>
    <dgm:cxn modelId="{E55B4700-D154-4D22-BA47-BB0852D57DD0}" type="presParOf" srcId="{8112633B-118A-476E-B960-64D5BCAE04A3}" destId="{23A7E278-6A3F-B943-99E6-46A881B23DE0}" srcOrd="33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556B22-2E6B-4FA4-AA42-DCAD11C441E1}" type="datetimeFigureOut">
              <a:rPr lang="es-CL" smtClean="0"/>
              <a:t>17-11-2016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A55A96-0206-4CDC-B81B-B720A3FDF6E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09789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55A96-0206-4CDC-B81B-B720A3FDF6E9}" type="slidenum">
              <a:rPr lang="es-CL" smtClean="0"/>
              <a:t>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4185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Tx/>
              <a:buChar char="-"/>
            </a:pPr>
            <a:r>
              <a:rPr lang="es-MX" altLang="es-CL" sz="1200" dirty="0" smtClean="0"/>
              <a:t>Un 41% declara que</a:t>
            </a:r>
            <a:r>
              <a:rPr lang="es-MX" altLang="es-CL" sz="1200" baseline="0" dirty="0" smtClean="0"/>
              <a:t> </a:t>
            </a:r>
            <a:r>
              <a:rPr lang="es-MX" altLang="es-CL" sz="1200" dirty="0" smtClean="0"/>
              <a:t>es un medio de alto impacto. Las personas argumentan que los contenidos inadecuados son lo suficientemente graves como para que se generen denuncias al CNTV.  </a:t>
            </a:r>
          </a:p>
          <a:p>
            <a:pPr marL="285750" indent="-285750" algn="just">
              <a:buFontTx/>
              <a:buChar char="-"/>
            </a:pPr>
            <a:endParaRPr lang="es-MX" altLang="es-CL" sz="1200" dirty="0" smtClean="0"/>
          </a:p>
          <a:p>
            <a:pPr marL="285750" indent="-285750" algn="just">
              <a:buFontTx/>
              <a:buChar char="-"/>
            </a:pPr>
            <a:r>
              <a:rPr lang="es-MX" altLang="es-CL" sz="1200" dirty="0" smtClean="0"/>
              <a:t>Esto ocurre de manera más intensa cuando se perciben que los derechos o la dignidad de los niños y niñas han sido pasadas a llevar. </a:t>
            </a:r>
            <a:endParaRPr lang="es-CL" altLang="es-CL" sz="1200" dirty="0" smtClean="0"/>
          </a:p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55A96-0206-4CDC-B81B-B720A3FDF6E9}" type="slidenum">
              <a:rPr lang="es-CL" smtClean="0"/>
              <a:t>10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78965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MX" sz="1200" dirty="0" smtClean="0">
                <a:solidFill>
                  <a:srgbClr val="6D1F7D"/>
                </a:solidFill>
                <a:ea typeface="ＭＳ Ｐゴシック" charset="0"/>
              </a:rPr>
              <a:t>El análisis de pantalla de la cobertura del terremoto en la Zona Norte del país (abril 2014), consideró:</a:t>
            </a:r>
          </a:p>
          <a:p>
            <a:pPr algn="just">
              <a:spcAft>
                <a:spcPts val="600"/>
              </a:spcAft>
              <a:defRPr/>
            </a:pPr>
            <a:endParaRPr lang="es-MX" sz="1200" dirty="0" smtClean="0">
              <a:solidFill>
                <a:srgbClr val="6D1F7D"/>
              </a:solidFill>
              <a:ea typeface="ＭＳ Ｐゴシック" charset="0"/>
            </a:endParaRPr>
          </a:p>
          <a:p>
            <a:pPr algn="just">
              <a:spcAft>
                <a:spcPts val="600"/>
              </a:spcAft>
              <a:defRPr/>
            </a:pPr>
            <a:r>
              <a:rPr lang="es-MX" sz="1200" dirty="0" smtClean="0">
                <a:solidFill>
                  <a:srgbClr val="6D1F7D"/>
                </a:solidFill>
                <a:ea typeface="ＭＳ Ｐゴシック" charset="0"/>
              </a:rPr>
              <a:t>- La observación del tratamiento otorgado a niños y niñas en noticiarios de televisión.     </a:t>
            </a:r>
          </a:p>
          <a:p>
            <a:pPr algn="just">
              <a:spcAft>
                <a:spcPts val="600"/>
              </a:spcAft>
              <a:defRPr/>
            </a:pPr>
            <a:endParaRPr lang="es-MX" sz="1200" dirty="0" smtClean="0">
              <a:solidFill>
                <a:srgbClr val="6D1F7D"/>
              </a:solidFill>
              <a:ea typeface="ＭＳ Ｐゴシック" charset="0"/>
            </a:endParaRPr>
          </a:p>
          <a:p>
            <a:pPr algn="just">
              <a:spcAft>
                <a:spcPts val="600"/>
              </a:spcAft>
              <a:defRPr/>
            </a:pPr>
            <a:r>
              <a:rPr lang="es-MX" sz="1200" dirty="0" smtClean="0">
                <a:solidFill>
                  <a:srgbClr val="6D1F7D"/>
                </a:solidFill>
                <a:ea typeface="ＭＳ Ｐゴシック" charset="0"/>
              </a:rPr>
              <a:t>- Se prestó atención al uso de niños o niñas como recurso dramático en las notas de prensa. </a:t>
            </a:r>
          </a:p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55A96-0206-4CDC-B81B-B720A3FDF6E9}" type="slidenum">
              <a:rPr lang="es-CL" smtClean="0"/>
              <a:t>11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70382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s-MX" altLang="es-MX" sz="1200" dirty="0" smtClean="0">
                <a:ea typeface="ＭＳ Ｐゴシック" pitchFamily="34" charset="-128"/>
              </a:rPr>
              <a:t>Lo medular de la narración radica en el dolor de las niñas afectadas (Niñas y sus familiares).  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s-MX" altLang="es-MX" sz="1200" dirty="0" smtClean="0">
                <a:ea typeface="ＭＳ Ｐゴシック" pitchFamily="34" charset="-128"/>
              </a:rPr>
              <a:t>Al ser entrevistadas, las niñas reviven la experiencia traumática. </a:t>
            </a:r>
            <a:r>
              <a:rPr lang="es-CL" altLang="es-MX" sz="1200" dirty="0" smtClean="0">
                <a:ea typeface="ＭＳ Ｐゴシック" pitchFamily="34" charset="-128"/>
              </a:rPr>
              <a:t>Se observa, por parte del periodista, inducción</a:t>
            </a:r>
            <a:r>
              <a:rPr lang="es-CL" altLang="es-MX" sz="1200" baseline="0" dirty="0" smtClean="0">
                <a:ea typeface="ＭＳ Ｐゴシック" pitchFamily="34" charset="-128"/>
              </a:rPr>
              <a:t> </a:t>
            </a:r>
            <a:r>
              <a:rPr lang="es-CL" altLang="es-MX" sz="1200" dirty="0" smtClean="0">
                <a:ea typeface="ＭＳ Ｐゴシック" pitchFamily="34" charset="-128"/>
              </a:rPr>
              <a:t>del pensamiento</a:t>
            </a:r>
            <a:r>
              <a:rPr lang="es-CL" altLang="es-MX" sz="1200" baseline="0" dirty="0" smtClean="0">
                <a:ea typeface="ＭＳ Ｐゴシック" pitchFamily="34" charset="-128"/>
              </a:rPr>
              <a:t> de las niñas y niños entrevistadas/os hacia la experiencia traumática.</a:t>
            </a:r>
            <a:r>
              <a:rPr lang="es-CL" altLang="es-MX" sz="1200" dirty="0" smtClean="0">
                <a:ea typeface="ＭＳ Ｐゴシック" pitchFamily="34" charset="-128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s-CL" altLang="es-MX" sz="1200" dirty="0" smtClean="0">
                <a:ea typeface="ＭＳ Ｐゴシック" pitchFamily="34" charset="-128"/>
              </a:rPr>
              <a:t>Niños y niñas son entrevistados/as en medio de los escombros o en los albergues. No disponen del apoyo emocional de sus padres o psicólogos. 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s-CL" altLang="es-MX" sz="1200" dirty="0" smtClean="0">
                <a:ea typeface="ＭＳ Ｐゴシック" pitchFamily="34" charset="-128"/>
              </a:rPr>
              <a:t>En este reportaje, un ejemplo específico que ilustra el propósito de apelar emocionalmente a la audiencia sería la incorporación de imágenes que muestran a las niñas jugando entre los escombros.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55A96-0206-4CDC-B81B-B720A3FDF6E9}" type="slidenum">
              <a:rPr lang="es-CL" smtClean="0"/>
              <a:t>12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58561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CL" altLang="es-MX" sz="1200" dirty="0" smtClean="0"/>
              <a:t>Con el fin de impactar emotivamente a la audiencia, los relatos privilegian la exacerbación de ciertos recursos dramáticos por sobre el desarrollo de antecedentes de contexto</a:t>
            </a:r>
            <a:r>
              <a:rPr lang="es-CL" altLang="es-MX" sz="1600" dirty="0" smtClean="0"/>
              <a:t>.</a:t>
            </a:r>
          </a:p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55A96-0206-4CDC-B81B-B720A3FDF6E9}" type="slidenum">
              <a:rPr lang="es-CL" smtClean="0"/>
              <a:t>13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5719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55A96-0206-4CDC-B81B-B720A3FDF6E9}" type="slidenum">
              <a:rPr lang="es-CL" smtClean="0"/>
              <a:t>14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46550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C3083-25B3-49FC-80D6-F1E7F6B1EC7C}" type="slidenum">
              <a:rPr lang="es-CL" smtClean="0">
                <a:solidFill>
                  <a:prstClr val="black"/>
                </a:solidFill>
              </a:rPr>
              <a:pPr/>
              <a:t>15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612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55A96-0206-4CDC-B81B-B720A3FDF6E9}" type="slidenum">
              <a:rPr lang="es-CL" smtClean="0"/>
              <a:t>16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19309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55A96-0206-4CDC-B81B-B720A3FDF6E9}" type="slidenum">
              <a:rPr lang="es-CL" smtClean="0"/>
              <a:t>17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193099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Tomando en cuenta diversos estudios efectuados por el CNTV, en 2015 se establece un plan de trabajo entre la Red de Asistencia a Víctimas y el Consejo Nacional de Televisión.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 smtClean="0"/>
              <a:t>Las instituciones que forman parte de la RAV participaron en diversas acciones llevadas a cabo en Regiones, como por ejemplo seminarios sobre Victimización Secundaria en general y en medios. En estas instancias intervinieron activamente representantes, entre otros organismos, del Instituto Médico Legal, Carabineros, Fiscalía y del propio Consejo Nacional de Televisión. </a:t>
            </a:r>
          </a:p>
          <a:p>
            <a:endParaRPr lang="es-MX" dirty="0" smtClean="0"/>
          </a:p>
          <a:p>
            <a:r>
              <a:rPr lang="es-MX" dirty="0" smtClean="0"/>
              <a:t>Asimismo</a:t>
            </a:r>
            <a:r>
              <a:rPr lang="es-MX" baseline="0" dirty="0" smtClean="0"/>
              <a:t>, el CNTV estableció diálogos con representantes de la industria de la televisión, a fin de sensibilizar sobre la relevancia de una cobertura con enfoque de derechos.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55A96-0206-4CDC-B81B-B720A3FDF6E9}" type="slidenum">
              <a:rPr lang="es-CL" smtClean="0">
                <a:solidFill>
                  <a:prstClr val="black"/>
                </a:solidFill>
              </a:rPr>
              <a:pPr/>
              <a:t>18</a:t>
            </a:fld>
            <a:endParaRPr 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022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ese contexto, se prioriza con la RAV el tópico victimización secundaria en medios de comunicación, considerando especialmente a: niños y niñas víctimas en situaciones de delitos y desastre; mujeres víctimas de violencia;  y personas víctimas de delitos. 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Ambas instituciones concuerdan en la definición conjunta de recomendaciones para la cobertura periodística de situaciones de desastres, catástrofes, delitos y violencia contra la mujer.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55A96-0206-4CDC-B81B-B720A3FDF6E9}" type="slidenum">
              <a:rPr lang="es-CL" smtClean="0"/>
              <a:t>19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19309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55A96-0206-4CDC-B81B-B720A3FDF6E9}" type="slidenum">
              <a:rPr lang="es-CL" smtClean="0"/>
              <a:t>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88584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55A96-0206-4CDC-B81B-B720A3FDF6E9}" type="slidenum">
              <a:rPr lang="es-CL" smtClean="0"/>
              <a:t>20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521179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 smtClean="0"/>
              <a:t>Los medios permanentemente deben moverse entre el derecho a informar y el derecho a la privacidad de la víctima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55A96-0206-4CDC-B81B-B720A3FDF6E9}" type="slidenum">
              <a:rPr lang="es-CL" smtClean="0"/>
              <a:t>21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927722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55A96-0206-4CDC-B81B-B720A3FDF6E9}" type="slidenum">
              <a:rPr lang="es-CL" smtClean="0"/>
              <a:t>22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001234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55A96-0206-4CDC-B81B-B720A3FDF6E9}" type="slidenum">
              <a:rPr lang="es-CL" smtClean="0"/>
              <a:t>23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970152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55A96-0206-4CDC-B81B-B720A3FDF6E9}" type="slidenum">
              <a:rPr lang="es-CL" smtClean="0"/>
              <a:t>24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595734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55A96-0206-4CDC-B81B-B720A3FDF6E9}" type="slidenum">
              <a:rPr lang="es-CL" smtClean="0"/>
              <a:t>25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913790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55A96-0206-4CDC-B81B-B720A3FDF6E9}" type="slidenum">
              <a:rPr lang="es-CL" smtClean="0"/>
              <a:t>26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199291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55A96-0206-4CDC-B81B-B720A3FDF6E9}" type="slidenum">
              <a:rPr lang="es-CL" smtClean="0"/>
              <a:t>27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003505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55A96-0206-4CDC-B81B-B720A3FDF6E9}" type="slidenum">
              <a:rPr lang="es-CL" smtClean="0"/>
              <a:t>28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713774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55A96-0206-4CDC-B81B-B720A3FDF6E9}" type="slidenum">
              <a:rPr lang="es-CL" smtClean="0"/>
              <a:t>29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74995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Tx/>
              <a:buChar char="-"/>
              <a:defRPr/>
            </a:pPr>
            <a:r>
              <a:rPr lang="es-MX" altLang="es-CL" sz="1800" u="sng" dirty="0" smtClean="0">
                <a:ea typeface="ＭＳ Ｐゴシック" pitchFamily="34" charset="-128"/>
              </a:rPr>
              <a:t>Regulación de Medios</a:t>
            </a:r>
            <a:r>
              <a:rPr lang="es-MX" altLang="es-CL" sz="1800" dirty="0" smtClean="0">
                <a:ea typeface="ＭＳ Ｐゴシック" pitchFamily="34" charset="-128"/>
              </a:rPr>
              <a:t>: el rol del Consejo Nacional de Televisión… Velar por el correcto funcionamiento de los servicios de televisión: </a:t>
            </a:r>
          </a:p>
          <a:p>
            <a:pPr marL="0" indent="0" algn="just">
              <a:buFontTx/>
              <a:buNone/>
              <a:defRPr/>
            </a:pPr>
            <a:r>
              <a:rPr lang="es-MX" altLang="es-CL" sz="1800" dirty="0" smtClean="0">
                <a:ea typeface="ＭＳ Ｐゴシック" pitchFamily="34" charset="-128"/>
              </a:rPr>
              <a:t>Respeto, entre otros aspectos, a la formación espiritual de la niñez y la juventud. Así como a todos los derechos fundamentales reconocidos en la constitución y en los tratados internacionales ratificados por Chile y que se encuentren vigentes. Art. 1. Ley 18.838 y sus modificaciones contenidas en la ley 20.750.</a:t>
            </a:r>
          </a:p>
          <a:p>
            <a:pPr marL="0" indent="0" algn="just">
              <a:buFontTx/>
              <a:buNone/>
              <a:defRPr/>
            </a:pPr>
            <a:r>
              <a:rPr lang="es-MX" altLang="es-CL" sz="1800" dirty="0" smtClean="0">
                <a:ea typeface="ＭＳ Ｐゴシック" pitchFamily="34" charset="-128"/>
              </a:rPr>
              <a:t>En ese marco, como CNTV nos preocupa: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s-MX" altLang="es-CL" sz="1800" dirty="0" smtClean="0">
                <a:ea typeface="ＭＳ Ｐゴシック" pitchFamily="34" charset="-128"/>
              </a:rPr>
              <a:t>Cómo se representa a las víctimas en noticias en contextos de vulnerabilidad (casos de delitos) y en situaciones de desastre. Esta interrogante la hemos formulado atendiendo el enfoque de derechos de la Convención de la Infancia</a:t>
            </a:r>
            <a:r>
              <a:rPr lang="es-MX" altLang="es-CL" sz="1800" baseline="0" dirty="0" smtClean="0">
                <a:ea typeface="ＭＳ Ｐゴシック" pitchFamily="34" charset="-128"/>
              </a:rPr>
              <a:t> </a:t>
            </a:r>
            <a:r>
              <a:rPr lang="es-MX" altLang="es-CL" sz="1800" dirty="0" smtClean="0">
                <a:ea typeface="ＭＳ Ｐゴシック" pitchFamily="34" charset="-128"/>
              </a:rPr>
              <a:t>en el caso de niñas y niños víctimas. </a:t>
            </a:r>
          </a:p>
          <a:p>
            <a:pPr marL="914400" lvl="1" indent="-457200" algn="just">
              <a:lnSpc>
                <a:spcPct val="115000"/>
              </a:lnSpc>
              <a:spcAft>
                <a:spcPts val="1000"/>
              </a:spcAft>
              <a:buFontTx/>
              <a:buChar char="-"/>
              <a:defRPr/>
            </a:pPr>
            <a:r>
              <a:rPr lang="es-MX" sz="1800" dirty="0" smtClean="0">
                <a:solidFill>
                  <a:srgbClr val="6D1F7D"/>
                </a:solidFill>
                <a:ea typeface="Calibri"/>
                <a:cs typeface="Times New Roman"/>
              </a:rPr>
              <a:t>Sancionar programas que contengan participación de niñas, niños y adolescentes en actos reñidos con la moral y las buenas costumbres. </a:t>
            </a:r>
          </a:p>
          <a:p>
            <a:pPr marL="914400" lvl="1" indent="-457200" algn="just">
              <a:lnSpc>
                <a:spcPct val="115000"/>
              </a:lnSpc>
              <a:spcAft>
                <a:spcPts val="1000"/>
              </a:spcAft>
              <a:buFontTx/>
              <a:buChar char="-"/>
              <a:defRPr/>
            </a:pPr>
            <a:endParaRPr lang="es-MX" sz="1800" dirty="0" smtClean="0">
              <a:solidFill>
                <a:srgbClr val="6D1F7D"/>
              </a:solidFill>
              <a:ea typeface="Calibri"/>
              <a:cs typeface="Times New Roman"/>
            </a:endParaRPr>
          </a:p>
          <a:p>
            <a:pPr marL="914400" lvl="1" indent="-457200" algn="just">
              <a:lnSpc>
                <a:spcPct val="115000"/>
              </a:lnSpc>
              <a:spcAft>
                <a:spcPts val="1000"/>
              </a:spcAft>
              <a:buFontTx/>
              <a:buChar char="-"/>
              <a:defRPr/>
            </a:pPr>
            <a:r>
              <a:rPr lang="es-MX" sz="1800" dirty="0" smtClean="0">
                <a:solidFill>
                  <a:srgbClr val="6D1F7D"/>
                </a:solidFill>
                <a:ea typeface="Calibri"/>
                <a:cs typeface="Times New Roman"/>
              </a:rPr>
              <a:t>Impedir que niñas</a:t>
            </a:r>
            <a:r>
              <a:rPr lang="es-MX" sz="1800" baseline="0" dirty="0" smtClean="0">
                <a:solidFill>
                  <a:srgbClr val="6D1F7D"/>
                </a:solidFill>
                <a:ea typeface="Calibri"/>
                <a:cs typeface="Times New Roman"/>
              </a:rPr>
              <a:t> y niños se vean expuestos a programación y publicidad que dañe su salud, desarrollo físico y mental </a:t>
            </a:r>
            <a:endParaRPr lang="es-CL" sz="1800" dirty="0" smtClean="0">
              <a:solidFill>
                <a:srgbClr val="6D1F7D"/>
              </a:solidFill>
              <a:ea typeface="Calibri"/>
              <a:cs typeface="Times New Roman"/>
            </a:endParaRPr>
          </a:p>
          <a:p>
            <a:pPr marL="285750" indent="-285750" algn="just">
              <a:buFontTx/>
              <a:buChar char="-"/>
              <a:defRPr/>
            </a:pPr>
            <a:endParaRPr lang="es-MX" altLang="es-CL" sz="1800" dirty="0" smtClean="0">
              <a:ea typeface="ＭＳ Ｐゴシック" pitchFamily="34" charset="-128"/>
            </a:endParaRPr>
          </a:p>
          <a:p>
            <a:pPr algn="just">
              <a:defRPr/>
            </a:pPr>
            <a:endParaRPr lang="es-CL" altLang="es-CL" sz="1800" dirty="0" smtClean="0">
              <a:ea typeface="ＭＳ Ｐゴシック" pitchFamily="34" charset="-128"/>
            </a:endParaRPr>
          </a:p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55A96-0206-4CDC-B81B-B720A3FDF6E9}" type="slidenum">
              <a:rPr lang="es-CL" smtClean="0"/>
              <a:t>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794168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55A96-0206-4CDC-B81B-B720A3FDF6E9}" type="slidenum">
              <a:rPr lang="es-CL" smtClean="0"/>
              <a:t>30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15874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s-MX" altLang="es-CL" sz="1200" dirty="0" smtClean="0">
                <a:ea typeface="ＭＳ Ｐゴシック" pitchFamily="34" charset="-128"/>
              </a:rPr>
              <a:t>- Este modelo sostiene que la selección y jerarquización de temas que efectúan los medios de comunicación, se convierten en tópicos relevantes para las audiencias.</a:t>
            </a:r>
          </a:p>
          <a:p>
            <a:pPr marL="171450" indent="-171450">
              <a:buFontTx/>
              <a:buChar char="•"/>
              <a:defRPr/>
            </a:pPr>
            <a:endParaRPr lang="es-MX" altLang="es-CL" sz="1200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es-MX" altLang="es-CL" sz="1200" dirty="0" smtClean="0">
                <a:ea typeface="ＭＳ Ｐゴシック" pitchFamily="34" charset="-128"/>
              </a:rPr>
              <a:t>- En tal sentido, el proceso de producción de noticias, que opera desde las decisiones editoriales (rol del </a:t>
            </a:r>
            <a:r>
              <a:rPr lang="es-MX" altLang="es-CL" sz="1200" i="1" dirty="0" smtClean="0">
                <a:ea typeface="ＭＳ Ｐゴシック" pitchFamily="34" charset="-128"/>
              </a:rPr>
              <a:t>gatekeeper)</a:t>
            </a:r>
            <a:r>
              <a:rPr lang="es-MX" altLang="es-CL" sz="1200" dirty="0" smtClean="0">
                <a:ea typeface="ＭＳ Ｐゴシック" pitchFamily="34" charset="-128"/>
              </a:rPr>
              <a:t>, influye en las representaciones que los públicos elaboran acerca del acontecer, tanto</a:t>
            </a:r>
            <a:r>
              <a:rPr lang="es-MX" altLang="es-CL" sz="1200" baseline="0" dirty="0" smtClean="0">
                <a:ea typeface="ＭＳ Ｐゴシック" pitchFamily="34" charset="-128"/>
              </a:rPr>
              <a:t> nacional como internacional</a:t>
            </a:r>
            <a:r>
              <a:rPr lang="es-MX" altLang="es-CL" sz="1200" dirty="0" smtClean="0">
                <a:ea typeface="ＭＳ Ｐゴシック" pitchFamily="34" charset="-128"/>
              </a:rPr>
              <a:t>.</a:t>
            </a:r>
          </a:p>
          <a:p>
            <a:pPr marL="171450" indent="-171450">
              <a:buFontTx/>
              <a:buChar char="•"/>
              <a:defRPr/>
            </a:pPr>
            <a:endParaRPr lang="es-MX" altLang="es-CL" sz="1200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es-MX" altLang="es-CL" sz="1200" dirty="0" smtClean="0">
                <a:ea typeface="ＭＳ Ｐゴシック" pitchFamily="34" charset="-128"/>
              </a:rPr>
              <a:t>- En suma, la agenda que definen los medios de comunicación –por ejemplo, los noticieros de TV- nos indica aquello que es importante o interesante de un mundo que, en buena medida, está fuera de nuestra experiencia cotidiana. Sin embargo, también</a:t>
            </a:r>
            <a:r>
              <a:rPr lang="es-MX" altLang="es-CL" sz="1200" baseline="0" dirty="0" smtClean="0">
                <a:ea typeface="ＭＳ Ｐゴシック" pitchFamily="34" charset="-128"/>
              </a:rPr>
              <a:t> construyen estereotipos y naturalizan, en ocasiones, ciertas formas de discriminación o incurren en prácticas que impactan en la representación adecuada de la realidad.  </a:t>
            </a:r>
            <a:endParaRPr lang="es-CL" altLang="es-CL" sz="1200" i="1" dirty="0" smtClean="0">
              <a:ea typeface="ＭＳ Ｐゴシック" pitchFamily="34" charset="-128"/>
            </a:endParaRPr>
          </a:p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55A96-0206-4CDC-B81B-B720A3FDF6E9}" type="slidenum">
              <a:rPr lang="es-CL" smtClean="0"/>
              <a:t>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5555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es-MX" altLang="es-CL" sz="1200" dirty="0" smtClean="0">
                <a:ea typeface="ＭＳ Ｐゴシック" charset="0"/>
              </a:rPr>
              <a:t>La literatura identifica a los medios como un importante agente de victimización secundaria, debido a:</a:t>
            </a:r>
          </a:p>
          <a:p>
            <a:pPr marL="342900" indent="-342900" algn="just">
              <a:buFontTx/>
              <a:buChar char="-"/>
              <a:defRPr/>
            </a:pPr>
            <a:r>
              <a:rPr lang="es-MX" altLang="es-CL" sz="1200" dirty="0" smtClean="0">
                <a:ea typeface="ＭＳ Ｐゴシック" charset="0"/>
              </a:rPr>
              <a:t>La falta de sensibilidad con que los periodistas recogen la información.</a:t>
            </a:r>
          </a:p>
          <a:p>
            <a:pPr marL="342900" indent="-342900" algn="just">
              <a:buFontTx/>
              <a:buChar char="-"/>
              <a:defRPr/>
            </a:pPr>
            <a:r>
              <a:rPr lang="es-MX" altLang="es-CL" sz="1200" dirty="0" smtClean="0">
                <a:ea typeface="ＭＳ Ｐゴシック" charset="0"/>
              </a:rPr>
              <a:t>El tratamiento sensacionalista con que se exhibe posteriormente.</a:t>
            </a:r>
          </a:p>
          <a:p>
            <a:pPr algn="just">
              <a:defRPr/>
            </a:pPr>
            <a:r>
              <a:rPr lang="es-MX" sz="1200" dirty="0" smtClean="0">
                <a:solidFill>
                  <a:srgbClr val="6D1F7D"/>
                </a:solidFill>
                <a:ea typeface="ＭＳ Ｐゴシック" charset="0"/>
              </a:rPr>
              <a:t>(**) </a:t>
            </a:r>
            <a:r>
              <a:rPr lang="de-DE" sz="1200" dirty="0" smtClean="0">
                <a:solidFill>
                  <a:srgbClr val="6D1F7D"/>
                </a:solidFill>
                <a:ea typeface="ＭＳ Ｐゴシック" charset="0"/>
              </a:rPr>
              <a:t>Kühne HH. Kriminologie: Victimologie der Notzucht. Juristische Schulung 1986;5:388-94. </a:t>
            </a:r>
          </a:p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55A96-0206-4CDC-B81B-B720A3FDF6E9}" type="slidenum">
              <a:rPr lang="es-CL" smtClean="0"/>
              <a:t>5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17032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cuanto al tratamiento que hace la TV abierta sobre las noticias de delitos contra las personas, la actitud de los televidentes es más bien crítica. Las audiencias consideran que se </a:t>
            </a:r>
          </a:p>
          <a:p>
            <a:pPr algn="just"/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muestra el dolor de las víctimas, exigiéndoles detalles de los hechos; y que a los acusados se los asume culpables, mostrándolos en tribunales, delatando su identidad.      </a:t>
            </a:r>
            <a:endParaRPr lang="es-C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s-MX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s-MX" dirty="0" smtClean="0"/>
              <a:t>Pero además,</a:t>
            </a:r>
            <a:r>
              <a:rPr lang="es-MX" baseline="0" dirty="0" smtClean="0"/>
              <a:t> los televidentes opinan que existe discriminación en el tratamiento de los noticiarios, respecto a las víctimas y los acusados, acentuándose las diferencias según grupo socioeconómico. </a:t>
            </a:r>
          </a:p>
          <a:p>
            <a:pPr algn="just"/>
            <a:r>
              <a:rPr lang="es-MX" baseline="0" dirty="0" smtClean="0"/>
              <a:t>En ambos casos (víctimas y victimarios), frente al mismo tipo de delito, la pertenencia a un estrato alto garantiza un mejor trato en comparación con una persona de menores ingresos. 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55A96-0206-4CDC-B81B-B720A3FDF6E9}" type="slidenum">
              <a:rPr lang="es-CL" smtClean="0"/>
              <a:t>6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26439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55A96-0206-4CDC-B81B-B720A3FDF6E9}" type="slidenum">
              <a:rPr lang="es-CL" smtClean="0"/>
              <a:t>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35390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es-MX" altLang="es-CL" sz="1200" dirty="0" smtClean="0">
                <a:ea typeface="ＭＳ Ｐゴシック" charset="0"/>
              </a:rPr>
              <a:t>La Convención sobre los Derechos del Niño es un marco jurídico completo para la niñez, que no sólo homologa sus derechos a los de los adultos, sino que además establece medidas y </a:t>
            </a:r>
            <a:r>
              <a:rPr lang="es-CL" altLang="es-CL" sz="1200" dirty="0" smtClean="0">
                <a:ea typeface="ＭＳ Ｐゴシック" charset="0"/>
              </a:rPr>
              <a:t>protecciones especiales para niñas y niños.</a:t>
            </a:r>
            <a:r>
              <a:rPr lang="es-CL" altLang="es-CL" sz="1200" baseline="0" dirty="0" smtClean="0">
                <a:ea typeface="ＭＳ Ｐゴシック" charset="0"/>
              </a:rPr>
              <a:t> </a:t>
            </a:r>
            <a:r>
              <a:rPr lang="es-CL" altLang="es-CL" sz="1200" dirty="0" smtClean="0">
                <a:ea typeface="ＭＳ Ｐゴシック" charset="0"/>
              </a:rPr>
              <a:t>Esto último se sustenta en la noción de que aún no han alcanzado un pleno desarrollo físico y mental. Garantiza que ellas y ellos deben ser tratadas/os y representadas/os por la televisión como sujetos de derecho.</a:t>
            </a:r>
          </a:p>
          <a:p>
            <a:pPr algn="just">
              <a:defRPr/>
            </a:pPr>
            <a:endParaRPr lang="es-MX" altLang="es-CL" sz="1200" dirty="0" smtClean="0">
              <a:ea typeface="ＭＳ Ｐゴシック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CL" altLang="es-CL" sz="1200" dirty="0" smtClean="0">
                <a:solidFill>
                  <a:srgbClr val="6D1F7D"/>
                </a:solidFill>
                <a:ea typeface="ＭＳ Ｐゴシック" charset="0"/>
              </a:rPr>
              <a:t>Rol activo del Estado para crear un entorno favorable para que los derechos de niñas</a:t>
            </a:r>
            <a:r>
              <a:rPr lang="es-CL" altLang="es-CL" sz="1200" baseline="0" dirty="0" smtClean="0">
                <a:solidFill>
                  <a:srgbClr val="6D1F7D"/>
                </a:solidFill>
                <a:ea typeface="ＭＳ Ｐゴシック" charset="0"/>
              </a:rPr>
              <a:t> y niños </a:t>
            </a:r>
            <a:r>
              <a:rPr lang="es-CL" altLang="es-CL" sz="1200" dirty="0" smtClean="0">
                <a:solidFill>
                  <a:srgbClr val="6D1F7D"/>
                </a:solidFill>
                <a:ea typeface="ＭＳ Ｐゴシック" charset="0"/>
              </a:rPr>
              <a:t>sean respetados por los medios de comunicación.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CL" altLang="es-CL" sz="1200" dirty="0" smtClean="0">
                <a:ea typeface="ＭＳ Ｐゴシック" pitchFamily="34" charset="-128"/>
              </a:rPr>
              <a:t>Para ello, es necesario un trabajo de sensibilización general sobre los derechos de la infancia y sobre el rol que los medios de comunicación pueden y deben desempeñar para asegurar su respeto.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CL" altLang="es-CL" sz="1200" dirty="0" smtClean="0">
                <a:ea typeface="ＭＳ Ｐゴシック" pitchFamily="34" charset="-128"/>
              </a:rPr>
              <a:t>En general, son los adultos quienes hablan de la infancia en los medios y quienes hacen circular sus propias ideas acerca de la niñez y la adolescencia. Esta</a:t>
            </a:r>
            <a:r>
              <a:rPr lang="es-CL" altLang="es-CL" sz="1200" baseline="0" dirty="0" smtClean="0">
                <a:ea typeface="ＭＳ Ｐゴシック" pitchFamily="34" charset="-128"/>
              </a:rPr>
              <a:t> práctica finamente contribuye a reproducir un discurso adultocentrista en temas que atañen a niñas, niños y adolescentes. </a:t>
            </a:r>
            <a:endParaRPr lang="es-CL" altLang="es-CL" sz="1200" dirty="0" smtClean="0">
              <a:ea typeface="ＭＳ Ｐゴシック" pitchFamily="34" charset="-128"/>
            </a:endParaRPr>
          </a:p>
          <a:p>
            <a:pPr algn="just">
              <a:defRPr/>
            </a:pPr>
            <a:endParaRPr lang="es-CL" altLang="es-CL" sz="1200" dirty="0" smtClean="0">
              <a:ea typeface="ＭＳ Ｐゴシック" charset="0"/>
            </a:endParaRPr>
          </a:p>
          <a:p>
            <a:pPr algn="just">
              <a:defRPr/>
            </a:pPr>
            <a:r>
              <a:rPr lang="es-MX" altLang="es-CL" sz="1200" dirty="0" smtClean="0">
                <a:ea typeface="ＭＳ Ｐゴシック" charset="0"/>
              </a:rPr>
              <a:t>La Convención contempla cinco principios fundamentales:  </a:t>
            </a:r>
          </a:p>
          <a:p>
            <a:pPr algn="just">
              <a:defRPr/>
            </a:pPr>
            <a:r>
              <a:rPr lang="es-MX" altLang="es-CL" sz="1200" dirty="0" smtClean="0">
                <a:ea typeface="ＭＳ Ｐゴシック" charset="0"/>
              </a:rPr>
              <a:t>1.- La no discriminación.</a:t>
            </a:r>
          </a:p>
          <a:p>
            <a:pPr algn="just">
              <a:defRPr/>
            </a:pPr>
            <a:r>
              <a:rPr lang="es-MX" altLang="es-CL" sz="1200" dirty="0" smtClean="0">
                <a:ea typeface="ＭＳ Ｐゴシック" charset="0"/>
              </a:rPr>
              <a:t>2.- La dedicación al interés superior del niño y su bienestar.</a:t>
            </a:r>
          </a:p>
          <a:p>
            <a:pPr algn="just">
              <a:defRPr/>
            </a:pPr>
            <a:r>
              <a:rPr lang="es-MX" altLang="es-CL" sz="1200" dirty="0" smtClean="0">
                <a:ea typeface="ＭＳ Ｐゴシック" charset="0"/>
              </a:rPr>
              <a:t>3.- El derecho a la vida, la supervivencia y el desarrollo.</a:t>
            </a:r>
          </a:p>
          <a:p>
            <a:pPr algn="just">
              <a:defRPr/>
            </a:pPr>
            <a:r>
              <a:rPr lang="es-MX" altLang="es-CL" sz="1200" dirty="0" smtClean="0">
                <a:ea typeface="ＭＳ Ｐゴシック" charset="0"/>
              </a:rPr>
              <a:t>4.- El respeto por los puntos de vista del niño.</a:t>
            </a:r>
          </a:p>
          <a:p>
            <a:pPr algn="just">
              <a:defRPr/>
            </a:pPr>
            <a:r>
              <a:rPr lang="es-MX" altLang="es-CL" sz="1200" dirty="0" smtClean="0">
                <a:ea typeface="ＭＳ Ｐゴシック" charset="0"/>
              </a:rPr>
              <a:t>5.- Derecho a que los Estados elaboren reglas para protegerlos de información que vulnere su bienestar.</a:t>
            </a:r>
            <a:endParaRPr lang="es-CL" altLang="es-CL" sz="1200" dirty="0" smtClean="0">
              <a:ea typeface="ＭＳ Ｐゴシック" charset="0"/>
            </a:endParaRPr>
          </a:p>
          <a:p>
            <a:pPr>
              <a:defRPr/>
            </a:pPr>
            <a:endParaRPr lang="es-CL" altLang="es-CL" sz="800" dirty="0" smtClean="0">
              <a:ea typeface="ＭＳ Ｐゴシック" charset="0"/>
            </a:endParaRPr>
          </a:p>
          <a:p>
            <a:pPr algn="just">
              <a:defRPr/>
            </a:pPr>
            <a:endParaRPr lang="es-MX" altLang="es-CL" sz="2000" dirty="0" smtClean="0">
              <a:ea typeface="ＭＳ Ｐゴシック" charset="0"/>
            </a:endParaRPr>
          </a:p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55A96-0206-4CDC-B81B-B720A3FDF6E9}" type="slidenum">
              <a:rPr lang="es-CL" smtClean="0"/>
              <a:t>8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4585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Tx/>
              <a:buChar char="-"/>
              <a:defRPr/>
            </a:pPr>
            <a:r>
              <a:rPr lang="es-MX" altLang="es-CL" sz="1200" dirty="0" smtClean="0">
                <a:ea typeface="ＭＳ Ｐゴシック" pitchFamily="34" charset="-128"/>
              </a:rPr>
              <a:t>Se entenderá por correcto funcionamiento de los servicios de televisión “el permanente respeto, a través de su programación, de la democracia, la paz, el pluralismo, el desarrollo regional, el medio ambiente, la familia, </a:t>
            </a:r>
            <a:r>
              <a:rPr lang="es-MX" altLang="es-CL" sz="2000" dirty="0" smtClean="0">
                <a:solidFill>
                  <a:srgbClr val="FF0000"/>
                </a:solidFill>
                <a:ea typeface="ＭＳ Ｐゴシック" pitchFamily="34" charset="-128"/>
              </a:rPr>
              <a:t>la formación espiritual e intelectual de la niñez y la juventud</a:t>
            </a:r>
            <a:r>
              <a:rPr lang="es-MX" altLang="es-CL" sz="1200" dirty="0" smtClean="0">
                <a:ea typeface="ＭＳ Ｐゴシック" pitchFamily="34" charset="-128"/>
              </a:rPr>
              <a:t>, los pueblos originarios, la dignidad humana y su expresión en la igualdad de derechos y trato entre hombres y mujeres, así como el de todos los derechos fundamentales reconocidos en la Constitución y en los tratados internacionales ratificados por Chile y que se encuentren vigentes”.    </a:t>
            </a:r>
          </a:p>
          <a:p>
            <a:pPr marL="285750" indent="-285750" algn="just">
              <a:buFontTx/>
              <a:buChar char="-"/>
              <a:defRPr/>
            </a:pPr>
            <a:endParaRPr lang="es-MX" altLang="es-CL" sz="1200" dirty="0" smtClean="0">
              <a:ea typeface="ＭＳ Ｐゴシック" pitchFamily="34" charset="-128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es-MX" altLang="es-CL" sz="1200" dirty="0" smtClean="0">
                <a:ea typeface="ＭＳ Ｐゴシック" pitchFamily="34" charset="-128"/>
              </a:rPr>
              <a:t>¿Se respeta el enfoque de derechos en la representación televisiva de la infancia?  Pregunta que emana también desde lo que mandata la Ley.</a:t>
            </a:r>
          </a:p>
          <a:p>
            <a:pPr marL="285750" indent="-285750" algn="just">
              <a:buFontTx/>
              <a:buChar char="-"/>
              <a:defRPr/>
            </a:pPr>
            <a:endParaRPr lang="es-MX" altLang="es-CL" sz="1200" dirty="0" smtClean="0">
              <a:ea typeface="ＭＳ Ｐゴシック" pitchFamily="34" charset="-128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es-MX" altLang="es-CL" sz="1200" dirty="0" smtClean="0">
                <a:ea typeface="ＭＳ Ｐゴシック" pitchFamily="34" charset="-128"/>
              </a:rPr>
              <a:t>El impacto emocional de estos eventos: consecuencias post traumáticas en la infancia y población adulta. </a:t>
            </a:r>
          </a:p>
          <a:p>
            <a:pPr>
              <a:defRPr/>
            </a:pPr>
            <a:endParaRPr lang="es-MX" altLang="es-CL" sz="1200" dirty="0" smtClean="0">
              <a:ea typeface="ＭＳ Ｐゴシック" pitchFamily="34" charset="-128"/>
            </a:endParaRPr>
          </a:p>
          <a:p>
            <a:pPr>
              <a:defRPr/>
            </a:pPr>
            <a:endParaRPr lang="es-MX" altLang="es-CL" sz="1200" dirty="0" smtClean="0">
              <a:ea typeface="ＭＳ Ｐゴシック" pitchFamily="34" charset="-128"/>
            </a:endParaRPr>
          </a:p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55A96-0206-4CDC-B81B-B720A3FDF6E9}" type="slidenum">
              <a:rPr lang="es-CL" smtClean="0"/>
              <a:t>9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65542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98E6-E8E9-47B0-8120-240FDFFE440C}" type="datetime1">
              <a:rPr lang="es-CL" smtClean="0"/>
              <a:t>17-11-2016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6C54-E75E-4B56-9424-287716C586B5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7074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7C4E-A426-4DD4-93E8-864846314FFD}" type="datetime1">
              <a:rPr lang="es-CL" smtClean="0"/>
              <a:t>17-11-2016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6C54-E75E-4B56-9424-287716C586B5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6025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5FA7-8B5B-48C2-8109-19980A1210D7}" type="datetime1">
              <a:rPr lang="es-CL" smtClean="0"/>
              <a:t>17-11-2016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6C54-E75E-4B56-9424-287716C586B5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09599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CDF5-4EEA-4494-80AC-E60EFF6404A7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17-11-2016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1C1D-4EAD-4BB2-95B7-B379307C6D6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29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CDF5-4EEA-4494-80AC-E60EFF6404A7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17-11-2016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1C1D-4EAD-4BB2-95B7-B379307C6D6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69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CDF5-4EEA-4494-80AC-E60EFF6404A7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17-11-2016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1C1D-4EAD-4BB2-95B7-B379307C6D6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04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CDF5-4EEA-4494-80AC-E60EFF6404A7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17-11-2016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1C1D-4EAD-4BB2-95B7-B379307C6D6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132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CDF5-4EEA-4494-80AC-E60EFF6404A7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17-11-2016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1C1D-4EAD-4BB2-95B7-B379307C6D6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501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CDF5-4EEA-4494-80AC-E60EFF6404A7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17-11-2016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1C1D-4EAD-4BB2-95B7-B379307C6D6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40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CDF5-4EEA-4494-80AC-E60EFF6404A7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17-11-2016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1C1D-4EAD-4BB2-95B7-B379307C6D6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506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CDF5-4EEA-4494-80AC-E60EFF6404A7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17-11-2016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1C1D-4EAD-4BB2-95B7-B379307C6D6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29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8708-B1D5-45C9-848B-86D8268FD3A2}" type="datetime1">
              <a:rPr lang="es-CL" smtClean="0"/>
              <a:t>17-11-2016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6C54-E75E-4B56-9424-287716C586B5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14722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CDF5-4EEA-4494-80AC-E60EFF6404A7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17-11-2016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1C1D-4EAD-4BB2-95B7-B379307C6D6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115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CDF5-4EEA-4494-80AC-E60EFF6404A7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17-11-2016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1C1D-4EAD-4BB2-95B7-B379307C6D6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18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CDF5-4EEA-4494-80AC-E60EFF6404A7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17-11-2016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1C1D-4EAD-4BB2-95B7-B379307C6D6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35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B9A3-A0FF-4636-A6BA-D4623E3C9287}" type="datetime1">
              <a:rPr lang="es-CL" smtClean="0"/>
              <a:t>17-11-2016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6C54-E75E-4B56-9424-287716C586B5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3375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60E8-B92F-4FC1-BFEC-727EC609DC23}" type="datetime1">
              <a:rPr lang="es-CL" smtClean="0"/>
              <a:t>17-11-2016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6C54-E75E-4B56-9424-287716C586B5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77503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8D2A-3212-4ECD-B809-777B243F1BB1}" type="datetime1">
              <a:rPr lang="es-CL" smtClean="0"/>
              <a:t>17-11-2016</a:t>
            </a:fld>
            <a:endParaRPr lang="es-C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6C54-E75E-4B56-9424-287716C586B5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19676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D583-7DB1-455F-B9CB-B46E1BCAD0DF}" type="datetime1">
              <a:rPr lang="es-CL" smtClean="0"/>
              <a:t>17-11-2016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6C54-E75E-4B56-9424-287716C586B5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383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5D41-B944-4A40-8B76-AA345C550935}" type="datetime1">
              <a:rPr lang="es-CL" smtClean="0"/>
              <a:t>17-11-2016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6C54-E75E-4B56-9424-287716C586B5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58990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D0A4-CA22-438C-B693-9B771E17DEEF}" type="datetime1">
              <a:rPr lang="es-CL" smtClean="0"/>
              <a:t>17-11-2016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6C54-E75E-4B56-9424-287716C586B5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72614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B2BD1-B9CC-4D4C-B4F8-80A9A57DEC6D}" type="datetime1">
              <a:rPr lang="es-CL" smtClean="0"/>
              <a:t>17-11-2016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6C54-E75E-4B56-9424-287716C586B5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1495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8CCB5-B4B2-4508-AAC4-496EE28F4A26}" type="datetime1">
              <a:rPr lang="es-CL" smtClean="0"/>
              <a:t>17-11-2016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66C54-E75E-4B56-9424-287716C586B5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8831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BCDF5-4EEA-4494-80AC-E60EFF6404A7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17-11-2016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B1C1D-4EAD-4BB2-95B7-B379307C6D6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79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1.JP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4.jpe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3.jpe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.JP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9.png"/><Relationship Id="rId5" Type="http://schemas.openxmlformats.org/officeDocument/2006/relationships/image" Target="../media/image4.jpeg"/><Relationship Id="rId10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17.png"/><Relationship Id="rId1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4.jpeg"/><Relationship Id="rId10" Type="http://schemas.openxmlformats.org/officeDocument/2006/relationships/image" Target="../media/image30.png"/><Relationship Id="rId4" Type="http://schemas.openxmlformats.org/officeDocument/2006/relationships/image" Target="../media/image3.jpeg"/><Relationship Id="rId9" Type="http://schemas.openxmlformats.org/officeDocument/2006/relationships/image" Target="../media/image2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8391"/>
            <a:ext cx="9144000" cy="199609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51520" y="6289059"/>
            <a:ext cx="3585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>
                <a:latin typeface="+mj-lt"/>
              </a:rPr>
              <a:t>Consejo Nacional de Televisión 2016</a:t>
            </a:r>
            <a:endParaRPr lang="es-CL" sz="1600" dirty="0">
              <a:latin typeface="+mj-lt"/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6C54-E75E-4B56-9424-287716C586B5}" type="slidenum">
              <a:rPr lang="es-CL" smtClean="0"/>
              <a:t>1</a:t>
            </a:fld>
            <a:endParaRPr lang="es-CL" dirty="0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827584" y="1916832"/>
            <a:ext cx="7632700" cy="3662541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s-CL" altLang="es-MX" sz="4000" b="1" dirty="0" smtClean="0">
              <a:solidFill>
                <a:srgbClr val="6D1F7D"/>
              </a:solidFill>
              <a:cs typeface="Arial" charset="0"/>
            </a:endParaRPr>
          </a:p>
          <a:p>
            <a:pPr algn="ctr">
              <a:defRPr/>
            </a:pPr>
            <a:r>
              <a:rPr lang="es-CL" altLang="es-MX" sz="4000" b="1" dirty="0">
                <a:solidFill>
                  <a:srgbClr val="6D1F7D"/>
                </a:solidFill>
                <a:latin typeface="+mj-lt"/>
                <a:cs typeface="Arial" charset="0"/>
              </a:rPr>
              <a:t>V</a:t>
            </a:r>
            <a:r>
              <a:rPr lang="es-CL" altLang="es-MX" sz="4000" b="1" dirty="0" smtClean="0">
                <a:solidFill>
                  <a:srgbClr val="6D1F7D"/>
                </a:solidFill>
                <a:latin typeface="+mj-lt"/>
                <a:cs typeface="Arial" charset="0"/>
              </a:rPr>
              <a:t>ictimización </a:t>
            </a:r>
            <a:r>
              <a:rPr lang="es-CL" altLang="es-MX" sz="4000" b="1" dirty="0">
                <a:solidFill>
                  <a:srgbClr val="6D1F7D"/>
                </a:solidFill>
                <a:latin typeface="+mj-lt"/>
                <a:cs typeface="Arial" charset="0"/>
              </a:rPr>
              <a:t>secundaria </a:t>
            </a:r>
            <a:r>
              <a:rPr lang="es-CL" altLang="es-MX" sz="4000" b="1" dirty="0" smtClean="0">
                <a:solidFill>
                  <a:srgbClr val="6D1F7D"/>
                </a:solidFill>
                <a:latin typeface="+mj-lt"/>
                <a:cs typeface="Arial" charset="0"/>
              </a:rPr>
              <a:t>e infancia en </a:t>
            </a:r>
            <a:r>
              <a:rPr lang="es-CL" altLang="es-MX" sz="4000" b="1" dirty="0">
                <a:solidFill>
                  <a:srgbClr val="6D1F7D"/>
                </a:solidFill>
                <a:latin typeface="+mj-lt"/>
                <a:cs typeface="Arial" charset="0"/>
              </a:rPr>
              <a:t>noticias de </a:t>
            </a:r>
            <a:r>
              <a:rPr lang="es-CL" altLang="es-MX" sz="4000" b="1" dirty="0" smtClean="0">
                <a:solidFill>
                  <a:srgbClr val="6D1F7D"/>
                </a:solidFill>
                <a:latin typeface="+mj-lt"/>
                <a:cs typeface="Arial" charset="0"/>
              </a:rPr>
              <a:t>TV </a:t>
            </a:r>
          </a:p>
          <a:p>
            <a:pPr algn="ctr">
              <a:defRPr/>
            </a:pPr>
            <a:endParaRPr lang="es-MX" altLang="es-MX" sz="3200" dirty="0" smtClean="0">
              <a:solidFill>
                <a:srgbClr val="6D1F7D"/>
              </a:solidFill>
              <a:latin typeface="+mj-lt"/>
              <a:cs typeface="Arial" charset="0"/>
            </a:endParaRPr>
          </a:p>
          <a:p>
            <a:pPr algn="ctr">
              <a:defRPr/>
            </a:pPr>
            <a:endParaRPr lang="es-MX" altLang="es-MX" sz="3200" dirty="0">
              <a:solidFill>
                <a:srgbClr val="6D1F7D"/>
              </a:solidFill>
              <a:latin typeface="+mj-lt"/>
              <a:cs typeface="Arial" charset="0"/>
            </a:endParaRPr>
          </a:p>
          <a:p>
            <a:pPr algn="ctr">
              <a:defRPr/>
            </a:pPr>
            <a:r>
              <a:rPr lang="es-CL" altLang="es-MX" sz="2000" dirty="0" smtClean="0">
                <a:solidFill>
                  <a:srgbClr val="6D1F7D"/>
                </a:solidFill>
                <a:latin typeface="+mj-lt"/>
                <a:cs typeface="Arial" charset="0"/>
              </a:rPr>
              <a:t>Departamento </a:t>
            </a:r>
            <a:r>
              <a:rPr lang="es-CL" altLang="es-MX" sz="2000" dirty="0">
                <a:solidFill>
                  <a:srgbClr val="6D1F7D"/>
                </a:solidFill>
                <a:latin typeface="+mj-lt"/>
                <a:cs typeface="Arial" charset="0"/>
              </a:rPr>
              <a:t>de Estudios</a:t>
            </a:r>
          </a:p>
          <a:p>
            <a:pPr algn="ctr">
              <a:defRPr/>
            </a:pPr>
            <a:endParaRPr lang="es-CL" altLang="es-MX" sz="2800" dirty="0" smtClean="0">
              <a:solidFill>
                <a:srgbClr val="6D1F7D"/>
              </a:solidFill>
              <a:latin typeface="+mj-lt"/>
              <a:cs typeface="Arial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384" y="253889"/>
            <a:ext cx="6731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70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8391"/>
            <a:ext cx="9144000" cy="19960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896911" cy="751408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475" y="6104643"/>
            <a:ext cx="684684" cy="532532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6C54-E75E-4B56-9424-287716C586B5}" type="slidenum">
              <a:rPr lang="es-CL" smtClean="0"/>
              <a:t>10</a:t>
            </a:fld>
            <a:endParaRPr lang="es-CL" dirty="0"/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2267744" y="342376"/>
            <a:ext cx="6696744" cy="63835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small">
                <a:solidFill>
                  <a:srgbClr val="622A7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s-CL" sz="900" dirty="0">
              <a:latin typeface="+mn-lt"/>
            </a:endParaRPr>
          </a:p>
        </p:txBody>
      </p:sp>
      <p:sp>
        <p:nvSpPr>
          <p:cNvPr id="9" name="1 Marcador de contenido"/>
          <p:cNvSpPr>
            <a:spLocks noGrp="1"/>
          </p:cNvSpPr>
          <p:nvPr>
            <p:ph sz="quarter" idx="11"/>
          </p:nvPr>
        </p:nvSpPr>
        <p:spPr>
          <a:xfrm>
            <a:off x="2411759" y="166159"/>
            <a:ext cx="6480721" cy="719137"/>
          </a:xfrm>
        </p:spPr>
        <p:txBody>
          <a:bodyPr/>
          <a:lstStyle/>
          <a:p>
            <a:pPr algn="ctr">
              <a:defRPr/>
            </a:pPr>
            <a:r>
              <a:rPr lang="es-MX" altLang="es-MX" sz="3600" dirty="0" smtClean="0">
                <a:solidFill>
                  <a:srgbClr val="C00000"/>
                </a:solidFill>
                <a:latin typeface="+mj-lt"/>
                <a:ea typeface="ＭＳ Ｐゴシック" charset="0"/>
              </a:rPr>
              <a:t>Opinión de las audiencias</a:t>
            </a:r>
            <a:endParaRPr lang="es-ES" altLang="es-MX" sz="3600" dirty="0" smtClean="0">
              <a:solidFill>
                <a:srgbClr val="C00000"/>
              </a:solidFill>
              <a:latin typeface="+mj-lt"/>
              <a:ea typeface="ＭＳ Ｐゴシック" charset="0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250825" y="1628775"/>
            <a:ext cx="3398838" cy="2006600"/>
          </a:xfrm>
          <a:prstGeom prst="ellipse">
            <a:avLst/>
          </a:prstGeom>
          <a:solidFill>
            <a:srgbClr val="6D1F7D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 dirty="0"/>
              <a:t>Encuesta CNTV sobre cobertura del terremoto en Iquique e incendio en Valparaíso, 2014.  </a:t>
            </a:r>
            <a:endParaRPr lang="es-CL" sz="2000" dirty="0"/>
          </a:p>
        </p:txBody>
      </p:sp>
      <p:sp>
        <p:nvSpPr>
          <p:cNvPr id="11" name="10 Flecha derecha"/>
          <p:cNvSpPr/>
          <p:nvPr/>
        </p:nvSpPr>
        <p:spPr>
          <a:xfrm>
            <a:off x="3779838" y="2398713"/>
            <a:ext cx="588962" cy="485775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12" name="5 CuadroTexto"/>
          <p:cNvSpPr txBox="1">
            <a:spLocks noChangeArrowheads="1"/>
          </p:cNvSpPr>
          <p:nvPr/>
        </p:nvSpPr>
        <p:spPr bwMode="auto">
          <a:xfrm>
            <a:off x="3347938" y="862806"/>
            <a:ext cx="38163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CL" sz="1000" dirty="0">
                <a:solidFill>
                  <a:srgbClr val="C00000"/>
                </a:solidFill>
                <a:latin typeface="+mn-lt"/>
              </a:rPr>
              <a:t>N°personas encuestadas: 400  (CNTV, 2014)</a:t>
            </a:r>
            <a:endParaRPr lang="es-CL" altLang="es-CL" sz="1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95288" y="4849813"/>
            <a:ext cx="7993136" cy="1603375"/>
          </a:xfrm>
          <a:prstGeom prst="roundRect">
            <a:avLst/>
          </a:prstGeom>
          <a:solidFill>
            <a:srgbClr val="6D1F7D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000" b="1" dirty="0"/>
              <a:t>Los contenidos  ‘inapropiados’ se asocian con 3 principales reclamos:</a:t>
            </a:r>
          </a:p>
          <a:p>
            <a:pPr algn="ctr">
              <a:defRPr/>
            </a:pPr>
            <a:endParaRPr lang="es-CL" sz="700" b="1" dirty="0"/>
          </a:p>
          <a:p>
            <a:pPr marL="457200" indent="-457200" algn="ctr">
              <a:buFontTx/>
              <a:buChar char="-"/>
              <a:defRPr/>
            </a:pPr>
            <a:r>
              <a:rPr lang="es-MX" sz="2000" dirty="0"/>
              <a:t>Sensacionalismo.</a:t>
            </a:r>
          </a:p>
          <a:p>
            <a:pPr marL="457200" indent="-457200" algn="ctr">
              <a:buFontTx/>
              <a:buChar char="-"/>
              <a:defRPr/>
            </a:pPr>
            <a:r>
              <a:rPr lang="es-MX" sz="2000" dirty="0"/>
              <a:t>Preguntas sin relevancia. </a:t>
            </a:r>
          </a:p>
          <a:p>
            <a:pPr marL="457200" indent="-457200" algn="ctr">
              <a:buFontTx/>
              <a:buChar char="-"/>
              <a:defRPr/>
            </a:pPr>
            <a:r>
              <a:rPr lang="es-MX" sz="2000" dirty="0"/>
              <a:t>Exhibición de niños y niñas llorando. </a:t>
            </a:r>
            <a:endParaRPr lang="es-CL" sz="2000" dirty="0"/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1277938"/>
            <a:ext cx="429101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4572000" y="4293096"/>
            <a:ext cx="43799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sz="1000" dirty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Fuente: La cobertura televisiva del terremoto del Norte y el incendio </a:t>
            </a:r>
          </a:p>
          <a:p>
            <a:pPr algn="just">
              <a:defRPr/>
            </a:pPr>
            <a:r>
              <a:rPr lang="es-MX" sz="1000" dirty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de Valparaíso (CNTV, 2014).</a:t>
            </a:r>
            <a:endParaRPr lang="es-CL" sz="1000" dirty="0">
              <a:solidFill>
                <a:srgbClr val="FF0000"/>
              </a:solidFill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524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8391"/>
            <a:ext cx="9144000" cy="19960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896911" cy="751408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475" y="6104643"/>
            <a:ext cx="684684" cy="532532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6C54-E75E-4B56-9424-287716C586B5}" type="slidenum">
              <a:rPr lang="es-CL" smtClean="0"/>
              <a:t>11</a:t>
            </a:fld>
            <a:endParaRPr lang="es-CL" dirty="0"/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2267744" y="342376"/>
            <a:ext cx="6696744" cy="63835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small">
                <a:solidFill>
                  <a:srgbClr val="622A7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s-CL" sz="900" dirty="0">
              <a:latin typeface="+mn-lt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605972"/>
              </p:ext>
            </p:extLst>
          </p:nvPr>
        </p:nvGraphicFramePr>
        <p:xfrm>
          <a:off x="1763689" y="1700807"/>
          <a:ext cx="4896544" cy="4531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Gráfico" r:id="rId7" imgW="3895725" imgH="4010025" progId="Excel.Chart.8">
                  <p:embed/>
                </p:oleObj>
              </mc:Choice>
              <mc:Fallback>
                <p:oleObj name="Gráfico" r:id="rId7" imgW="3895725" imgH="401002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9" y="1700807"/>
                        <a:ext cx="4896544" cy="45311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11560" y="882958"/>
            <a:ext cx="7416824" cy="68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s-ES_tradnl" altLang="es-MX" sz="1800" dirty="0">
                <a:solidFill>
                  <a:srgbClr val="622A72"/>
                </a:solidFill>
                <a:latin typeface="Trebuchet MS" pitchFamily="34" charset="0"/>
              </a:rPr>
              <a:t>USO DE IMÁGENES DE NIÑOS Y NIÑAS COMO RECURSO DRAMÁTICO</a:t>
            </a:r>
            <a:endParaRPr lang="es-ES_tradnl" altLang="es-MX" sz="2400" b="1" dirty="0">
              <a:solidFill>
                <a:srgbClr val="622A72"/>
              </a:solidFill>
              <a:latin typeface="Trebuchet MS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ES_tradnl" altLang="es-MX" sz="1000" b="1" dirty="0">
                <a:solidFill>
                  <a:srgbClr val="000066"/>
                </a:solidFill>
                <a:latin typeface="Trebuchet MS" pitchFamily="34" charset="0"/>
              </a:rPr>
              <a:t>% de unidades de análisis según su trato a niños y niñas  (excluyendo casos en los que no hayan niños y niñas en la nota). </a:t>
            </a:r>
            <a:endParaRPr lang="es-ES_tradnl" altLang="es-MX" sz="1000" b="1" dirty="0" smtClean="0">
              <a:solidFill>
                <a:srgbClr val="000066"/>
              </a:solidFill>
              <a:latin typeface="Trebuchet MS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ES_tradnl" altLang="es-MX" sz="1000" b="1" dirty="0" smtClean="0">
                <a:solidFill>
                  <a:srgbClr val="000066"/>
                </a:solidFill>
                <a:latin typeface="Trebuchet MS" pitchFamily="34" charset="0"/>
              </a:rPr>
              <a:t>Total </a:t>
            </a:r>
            <a:r>
              <a:rPr lang="es-ES_tradnl" altLang="es-MX" sz="1000" b="1" dirty="0">
                <a:solidFill>
                  <a:srgbClr val="000066"/>
                </a:solidFill>
                <a:latin typeface="Trebuchet MS" pitchFamily="34" charset="0"/>
              </a:rPr>
              <a:t>Base: 328 minutos de programación.</a:t>
            </a:r>
          </a:p>
        </p:txBody>
      </p:sp>
      <p:sp>
        <p:nvSpPr>
          <p:cNvPr id="11" name="1 CuadroTexto"/>
          <p:cNvSpPr txBox="1">
            <a:spLocks noChangeArrowheads="1"/>
          </p:cNvSpPr>
          <p:nvPr/>
        </p:nvSpPr>
        <p:spPr bwMode="auto">
          <a:xfrm>
            <a:off x="2508471" y="144555"/>
            <a:ext cx="6167985" cy="5238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s-MX" altLang="es-CL" sz="2800" dirty="0" smtClean="0">
                <a:solidFill>
                  <a:srgbClr val="C00000"/>
                </a:solidFill>
                <a:latin typeface="+mn-lt"/>
                <a:ea typeface="ＭＳ Ｐゴシック" charset="0"/>
                <a:cs typeface="ＭＳ Ｐゴシック" charset="0"/>
              </a:rPr>
              <a:t>Cobertura </a:t>
            </a:r>
            <a:r>
              <a:rPr lang="es-MX" altLang="es-CL" sz="2800" dirty="0">
                <a:solidFill>
                  <a:srgbClr val="C00000"/>
                </a:solidFill>
                <a:latin typeface="+mn-lt"/>
                <a:ea typeface="ＭＳ Ｐゴシック" charset="0"/>
                <a:cs typeface="ＭＳ Ｐゴシック" charset="0"/>
              </a:rPr>
              <a:t>televisiva del terremoto </a:t>
            </a:r>
            <a:r>
              <a:rPr lang="es-MX" altLang="es-CL" sz="2800" dirty="0" smtClean="0">
                <a:solidFill>
                  <a:srgbClr val="C00000"/>
                </a:solidFill>
                <a:latin typeface="+mn-lt"/>
                <a:ea typeface="ＭＳ Ｐゴシック" charset="0"/>
                <a:cs typeface="ＭＳ Ｐゴシック" charset="0"/>
              </a:rPr>
              <a:t>2014</a:t>
            </a:r>
            <a:endParaRPr lang="es-MX" altLang="es-CL" sz="2800" dirty="0">
              <a:solidFill>
                <a:srgbClr val="C0000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403649" y="6093097"/>
            <a:ext cx="576063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000" b="1" dirty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Fuente: La cobertura televisiva del terremoto del Norte y el incendio de Valparaíso (CNTV, 2014)</a:t>
            </a:r>
            <a:endParaRPr lang="es-CL" sz="1000" b="1" dirty="0">
              <a:solidFill>
                <a:srgbClr val="FF0000"/>
              </a:solidFill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524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8391"/>
            <a:ext cx="9144000" cy="19960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896911" cy="751408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475" y="6104643"/>
            <a:ext cx="684684" cy="532532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6C54-E75E-4B56-9424-287716C586B5}" type="slidenum">
              <a:rPr lang="es-CL" smtClean="0"/>
              <a:t>12</a:t>
            </a:fld>
            <a:endParaRPr lang="es-CL" dirty="0"/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2267744" y="342376"/>
            <a:ext cx="6696744" cy="63835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small">
                <a:solidFill>
                  <a:srgbClr val="622A7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s-CL" sz="900" dirty="0">
              <a:latin typeface="+mn-lt"/>
            </a:endParaRPr>
          </a:p>
        </p:txBody>
      </p:sp>
      <p:sp>
        <p:nvSpPr>
          <p:cNvPr id="9" name="1 CuadroTexto"/>
          <p:cNvSpPr txBox="1">
            <a:spLocks noChangeArrowheads="1"/>
          </p:cNvSpPr>
          <p:nvPr/>
        </p:nvSpPr>
        <p:spPr bwMode="auto">
          <a:xfrm>
            <a:off x="-252413" y="283840"/>
            <a:ext cx="9396413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MX" altLang="es-CL" sz="3200" dirty="0" smtClean="0">
                <a:solidFill>
                  <a:srgbClr val="C00000"/>
                </a:solidFill>
                <a:latin typeface="+mj-lt"/>
              </a:rPr>
              <a:t>Audiencia crítica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5500688" y="1268413"/>
            <a:ext cx="3097212" cy="2894012"/>
          </a:xfrm>
          <a:prstGeom prst="roundRect">
            <a:avLst/>
          </a:prstGeom>
          <a:solidFill>
            <a:srgbClr val="6D1F7D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 b="1" dirty="0"/>
              <a:t>CNTV recibió 79 denuncias por “la utilización de niños y niñas en la cobertura del incendio de Valparaíso” (Abril 2014).</a:t>
            </a:r>
            <a:endParaRPr lang="es-CL" sz="2000" b="1" dirty="0"/>
          </a:p>
        </p:txBody>
      </p:sp>
      <p:sp>
        <p:nvSpPr>
          <p:cNvPr id="11" name="10 Flecha derecha"/>
          <p:cNvSpPr/>
          <p:nvPr/>
        </p:nvSpPr>
        <p:spPr>
          <a:xfrm>
            <a:off x="4284663" y="2439988"/>
            <a:ext cx="977900" cy="484187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12" name="11 Rectángulo"/>
          <p:cNvSpPr/>
          <p:nvPr/>
        </p:nvSpPr>
        <p:spPr>
          <a:xfrm>
            <a:off x="749300" y="4183063"/>
            <a:ext cx="7848600" cy="2108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  <a:defRPr/>
            </a:pPr>
            <a:endParaRPr lang="es-MX" altLang="es-MX" b="1" u="sng" dirty="0">
              <a:solidFill>
                <a:srgbClr val="6D1F7D"/>
              </a:solidFill>
              <a:latin typeface="+mn-lt"/>
              <a:ea typeface="ＭＳ Ｐゴシック" pitchFamily="34" charset="-128"/>
              <a:cs typeface="Times New Roman" pitchFamily="18" charset="0"/>
            </a:endParaRPr>
          </a:p>
          <a:p>
            <a:pPr algn="just">
              <a:spcAft>
                <a:spcPts val="600"/>
              </a:spcAft>
              <a:defRPr/>
            </a:pPr>
            <a:r>
              <a:rPr lang="es-MX" altLang="es-MX" b="1" u="sng" dirty="0">
                <a:solidFill>
                  <a:srgbClr val="6D1F7D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Ejemplo del reportaje “Los niños de la tragedia porteña”</a:t>
            </a:r>
          </a:p>
          <a:p>
            <a:pPr algn="ctr">
              <a:spcAft>
                <a:spcPts val="600"/>
              </a:spcAft>
              <a:defRPr/>
            </a:pPr>
            <a:r>
              <a:rPr lang="es-CL" altLang="es-MX" sz="1600" b="1" i="1" dirty="0">
                <a:solidFill>
                  <a:srgbClr val="6D1F7D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“¿Tenían animales?” </a:t>
            </a:r>
            <a:r>
              <a:rPr lang="es-CL" altLang="es-MX" sz="1600" b="1" dirty="0">
                <a:solidFill>
                  <a:srgbClr val="6D1F7D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(Periodista) </a:t>
            </a:r>
            <a:r>
              <a:rPr lang="es-CL" altLang="es-MX" sz="1600" b="1" i="1" dirty="0">
                <a:solidFill>
                  <a:srgbClr val="6D1F7D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/ “Sí, teníamos animales, se nos murió un perrito, dos perritos y un gato” </a:t>
            </a:r>
            <a:r>
              <a:rPr lang="es-CL" altLang="es-MX" sz="1600" b="1" dirty="0">
                <a:solidFill>
                  <a:srgbClr val="6D1F7D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(Niña) </a:t>
            </a:r>
            <a:r>
              <a:rPr lang="es-CL" altLang="es-MX" sz="1600" b="1" i="1" dirty="0">
                <a:solidFill>
                  <a:srgbClr val="6D1F7D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/ “¿Te gustaría tener otra mascota de nuevo?” </a:t>
            </a:r>
            <a:r>
              <a:rPr lang="es-CL" altLang="es-MX" sz="1600" b="1" dirty="0">
                <a:solidFill>
                  <a:srgbClr val="6D1F7D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(Periodista</a:t>
            </a:r>
            <a:r>
              <a:rPr lang="es-CL" altLang="es-MX" sz="1600" b="1" dirty="0" smtClean="0">
                <a:solidFill>
                  <a:srgbClr val="6D1F7D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). </a:t>
            </a:r>
            <a:endParaRPr lang="es-CL" altLang="es-MX" sz="1600" b="1" i="1" dirty="0">
              <a:solidFill>
                <a:srgbClr val="6D1F7D"/>
              </a:solidFill>
              <a:latin typeface="+mn-lt"/>
              <a:ea typeface="ＭＳ Ｐゴシック" pitchFamily="34" charset="-128"/>
              <a:cs typeface="Times New Roman" pitchFamily="18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es-CL" altLang="es-MX" sz="1600" b="1" i="1" dirty="0">
                <a:solidFill>
                  <a:srgbClr val="6D1F7D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“No, porque mi mamá dijo que ya no porque…” </a:t>
            </a:r>
            <a:r>
              <a:rPr lang="es-CL" altLang="es-MX" sz="1600" b="1" dirty="0">
                <a:solidFill>
                  <a:srgbClr val="6D1F7D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(Niña)  </a:t>
            </a:r>
            <a:r>
              <a:rPr lang="es-CL" altLang="es-MX" sz="1600" b="1" i="1" dirty="0">
                <a:solidFill>
                  <a:srgbClr val="6D1F7D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/ “Porque se encariña uno después y sufre mucho, eso es, ¿verdad?” </a:t>
            </a:r>
            <a:r>
              <a:rPr lang="es-CL" altLang="es-MX" sz="1600" b="1" dirty="0">
                <a:solidFill>
                  <a:srgbClr val="6D1F7D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(Periodista) </a:t>
            </a:r>
            <a:r>
              <a:rPr lang="es-CL" altLang="es-MX" sz="1600" b="1" i="1" dirty="0">
                <a:solidFill>
                  <a:srgbClr val="6D1F7D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/ “Sí, después se van a morirse de nuevo y mi mamá se va a poner a llorar de nuevo” </a:t>
            </a:r>
            <a:r>
              <a:rPr lang="es-CL" altLang="es-MX" sz="1600" b="1" dirty="0">
                <a:solidFill>
                  <a:srgbClr val="6D1F7D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(Niña)</a:t>
            </a:r>
            <a:r>
              <a:rPr lang="es-CL" altLang="es-MX" sz="1600" b="1" i="1" dirty="0">
                <a:solidFill>
                  <a:srgbClr val="6D1F7D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.</a:t>
            </a:r>
            <a:endParaRPr lang="es-MX" altLang="es-MX" sz="1600" b="1" i="1" dirty="0">
              <a:solidFill>
                <a:srgbClr val="6D1F7D"/>
              </a:solidFill>
              <a:latin typeface="+mn-lt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13" name="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3468687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24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8391"/>
            <a:ext cx="9144000" cy="19960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896911" cy="751408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475" y="6104643"/>
            <a:ext cx="684684" cy="532532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6C54-E75E-4B56-9424-287716C586B5}" type="slidenum">
              <a:rPr lang="es-CL" smtClean="0"/>
              <a:t>13</a:t>
            </a:fld>
            <a:endParaRPr lang="es-CL" dirty="0"/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2267744" y="342376"/>
            <a:ext cx="6696744" cy="63835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small">
                <a:solidFill>
                  <a:srgbClr val="622A7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s-CL" sz="900" dirty="0">
              <a:latin typeface="+mn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31838" y="1120775"/>
            <a:ext cx="8205787" cy="361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es-MX" altLang="es-MX" sz="2800" dirty="0">
                <a:solidFill>
                  <a:srgbClr val="6D1F7D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Predominio del uso de recursos dramáticos por sobre antecedentes de contexto.</a:t>
            </a:r>
          </a:p>
          <a:p>
            <a:pPr marL="342900" indent="-342900" algn="just">
              <a:spcAft>
                <a:spcPts val="600"/>
              </a:spcAft>
              <a:defRPr/>
            </a:pPr>
            <a:endParaRPr lang="es-MX" altLang="es-MX" sz="2800" dirty="0">
              <a:solidFill>
                <a:srgbClr val="6D1F7D"/>
              </a:solidFill>
              <a:latin typeface="+mn-lt"/>
              <a:ea typeface="ＭＳ Ｐゴシック" pitchFamily="34" charset="-128"/>
              <a:cs typeface="Times New Roman" pitchFamily="18" charset="0"/>
            </a:endParaRPr>
          </a:p>
          <a:p>
            <a:pPr marL="342900" indent="-342900" algn="just">
              <a:spcAft>
                <a:spcPts val="600"/>
              </a:spcAft>
              <a:defRPr/>
            </a:pPr>
            <a:r>
              <a:rPr lang="es-MX" altLang="es-MX" sz="2000" b="1" u="sng" dirty="0">
                <a:solidFill>
                  <a:srgbClr val="6D1F7D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Ejemplo del reportaje “Las niñas de Vespucio”</a:t>
            </a:r>
            <a:endParaRPr lang="es-MX" altLang="es-MX" sz="2000" dirty="0">
              <a:solidFill>
                <a:srgbClr val="6D1F7D"/>
              </a:solidFill>
              <a:latin typeface="+mn-lt"/>
              <a:ea typeface="ＭＳ Ｐゴシック" pitchFamily="34" charset="-128"/>
              <a:cs typeface="Times New Roman" pitchFamily="18" charset="0"/>
            </a:endParaRPr>
          </a:p>
          <a:p>
            <a:pPr algn="just">
              <a:spcAft>
                <a:spcPts val="600"/>
              </a:spcAft>
              <a:defRPr/>
            </a:pPr>
            <a:r>
              <a:rPr lang="es-MX" altLang="es-MX" dirty="0" smtClean="0">
                <a:solidFill>
                  <a:srgbClr val="6D1F7D"/>
                </a:solidFill>
                <a:latin typeface="+mj-lt"/>
                <a:ea typeface="ＭＳ Ｐゴシック" pitchFamily="34" charset="-128"/>
                <a:cs typeface="Times New Roman" pitchFamily="18" charset="0"/>
              </a:rPr>
              <a:t>El </a:t>
            </a:r>
            <a:r>
              <a:rPr lang="es-MX" altLang="es-MX" dirty="0">
                <a:solidFill>
                  <a:srgbClr val="6D1F7D"/>
                </a:solidFill>
                <a:latin typeface="+mj-lt"/>
                <a:ea typeface="ＭＳ Ｐゴシック" pitchFamily="34" charset="-128"/>
                <a:cs typeface="Times New Roman" pitchFamily="18" charset="0"/>
              </a:rPr>
              <a:t>tipo de musicalización incidental, la reiteración de primeros planos que muestran a niños/as vivenciando la situación de vulnerabilidad y un tratamiento audiovisual en el que prevalece un tono lúgubre son ejemplos de estos recursos. </a:t>
            </a:r>
          </a:p>
          <a:p>
            <a:pPr algn="just">
              <a:spcAft>
                <a:spcPts val="600"/>
              </a:spcAft>
              <a:defRPr/>
            </a:pPr>
            <a:r>
              <a:rPr lang="es-MX" altLang="es-MX" b="1" dirty="0">
                <a:solidFill>
                  <a:srgbClr val="6D1F7D"/>
                </a:solidFill>
                <a:latin typeface="+mj-lt"/>
                <a:ea typeface="ＭＳ Ｐゴシック" pitchFamily="34" charset="-128"/>
                <a:cs typeface="Times New Roman" pitchFamily="18" charset="0"/>
              </a:rPr>
              <a:t>	</a:t>
            </a:r>
            <a:endParaRPr lang="es-MX" altLang="es-MX" b="1" u="sng" dirty="0">
              <a:solidFill>
                <a:srgbClr val="6D1F7D"/>
              </a:solidFill>
              <a:latin typeface="+mj-lt"/>
              <a:ea typeface="ＭＳ Ｐゴシック" pitchFamily="34" charset="-128"/>
              <a:cs typeface="Times New Roman" pitchFamily="18" charset="0"/>
            </a:endParaRPr>
          </a:p>
          <a:p>
            <a:pPr algn="just">
              <a:spcAft>
                <a:spcPts val="600"/>
              </a:spcAft>
              <a:defRPr/>
            </a:pPr>
            <a:endParaRPr lang="es-MX" altLang="es-MX" sz="2800" dirty="0">
              <a:solidFill>
                <a:srgbClr val="6D1F7D"/>
              </a:solidFill>
              <a:latin typeface="+mj-lt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0" name="7 CuadroTexto"/>
          <p:cNvSpPr txBox="1">
            <a:spLocks noChangeArrowheads="1"/>
          </p:cNvSpPr>
          <p:nvPr/>
        </p:nvSpPr>
        <p:spPr bwMode="auto">
          <a:xfrm>
            <a:off x="4067175" y="6248400"/>
            <a:ext cx="4968875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MX" altLang="es-MX" sz="1200" b="1" dirty="0" smtClean="0">
                <a:solidFill>
                  <a:srgbClr val="622A72"/>
                </a:solidFill>
                <a:latin typeface="+mn-lt"/>
              </a:rPr>
              <a:t>Fuente: Reportaje “Las niñas de Vespucio”, MEGA. </a:t>
            </a:r>
            <a:endParaRPr lang="es-CL" altLang="es-MX" sz="1200" b="1" dirty="0" smtClean="0">
              <a:solidFill>
                <a:srgbClr val="622A72"/>
              </a:solidFill>
              <a:latin typeface="+mn-lt"/>
            </a:endParaRPr>
          </a:p>
        </p:txBody>
      </p:sp>
      <p:pic>
        <p:nvPicPr>
          <p:cNvPr id="11" name="6 Imag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4149725"/>
            <a:ext cx="3722688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24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8391"/>
            <a:ext cx="9144000" cy="19960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896911" cy="751408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475" y="6104643"/>
            <a:ext cx="684684" cy="532532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6C54-E75E-4B56-9424-287716C586B5}" type="slidenum">
              <a:rPr lang="es-CL" smtClean="0"/>
              <a:t>14</a:t>
            </a:fld>
            <a:endParaRPr lang="es-CL" dirty="0"/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2267744" y="342376"/>
            <a:ext cx="6696744" cy="63835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small">
                <a:solidFill>
                  <a:srgbClr val="622A7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s-CL" sz="900" dirty="0">
              <a:latin typeface="+mn-lt"/>
            </a:endParaRPr>
          </a:p>
        </p:txBody>
      </p:sp>
      <p:sp>
        <p:nvSpPr>
          <p:cNvPr id="11" name="1 Marcador de contenido"/>
          <p:cNvSpPr>
            <a:spLocks noGrp="1"/>
          </p:cNvSpPr>
          <p:nvPr>
            <p:ph sz="quarter" idx="4294967295"/>
          </p:nvPr>
        </p:nvSpPr>
        <p:spPr>
          <a:xfrm>
            <a:off x="395288" y="2565400"/>
            <a:ext cx="8640762" cy="2016125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s-MX" sz="3600" b="1" dirty="0" smtClean="0">
                <a:solidFill>
                  <a:srgbClr val="6D1F7D"/>
                </a:solidFill>
                <a:latin typeface="+mj-lt"/>
                <a:ea typeface="ＭＳ Ｐゴシック" charset="0"/>
              </a:rPr>
              <a:t>Alianza estratégica CNTV - RAV</a:t>
            </a:r>
            <a:endParaRPr lang="es-CL" sz="3600" b="1" dirty="0" smtClean="0">
              <a:solidFill>
                <a:srgbClr val="6D1F7D"/>
              </a:solidFill>
              <a:latin typeface="+mj-lt"/>
              <a:ea typeface="ＭＳ Ｐゴシック" charset="0"/>
            </a:endParaRPr>
          </a:p>
        </p:txBody>
      </p:sp>
      <p:pic>
        <p:nvPicPr>
          <p:cNvPr id="9" name="3 Imagen" descr="C:\Users\rcabre\Desktop\Logos RAV\logo_ra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161"/>
            <a:ext cx="2703082" cy="129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4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 descr="fondo siluetas PPT-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848892"/>
          </a:xfrm>
          <a:prstGeom prst="rect">
            <a:avLst/>
          </a:prstGeom>
        </p:spPr>
      </p:pic>
      <p:sp>
        <p:nvSpPr>
          <p:cNvPr id="5" name="CuadroTexto 1"/>
          <p:cNvSpPr txBox="1"/>
          <p:nvPr/>
        </p:nvSpPr>
        <p:spPr>
          <a:xfrm>
            <a:off x="1098012" y="1916832"/>
            <a:ext cx="698270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altLang="es-CL" sz="2800" b="1" dirty="0" smtClean="0">
                <a:solidFill>
                  <a:srgbClr val="4F81BD">
                    <a:lumMod val="75000"/>
                  </a:srgbClr>
                </a:solidFill>
                <a:latin typeface="gobCL"/>
                <a:cs typeface="gobCL"/>
                <a:sym typeface="Verdana Bold" pitchFamily="1" charset="0"/>
              </a:rPr>
              <a:t>RED DE ASISTENCIA A VÍCTIMAS</a:t>
            </a:r>
          </a:p>
          <a:p>
            <a:pPr algn="ctr"/>
            <a:endParaRPr lang="es-ES_tradnl" sz="2800" b="1" dirty="0" smtClean="0">
              <a:solidFill>
                <a:srgbClr val="4F81BD">
                  <a:lumMod val="75000"/>
                </a:srgbClr>
              </a:solidFill>
              <a:latin typeface="gobCL"/>
              <a:cs typeface="gobCL"/>
              <a:sym typeface="Verdana Bold" pitchFamily="1" charset="0"/>
            </a:endParaRPr>
          </a:p>
          <a:p>
            <a:pPr algn="ctr"/>
            <a:endParaRPr lang="es-ES_tradnl" sz="2800" b="1" dirty="0" smtClean="0">
              <a:solidFill>
                <a:srgbClr val="4F81BD">
                  <a:lumMod val="75000"/>
                </a:srgbClr>
              </a:solidFill>
              <a:latin typeface="gobCL"/>
              <a:cs typeface="gobCL"/>
              <a:sym typeface="Verdana Bold" pitchFamily="1" charset="0"/>
            </a:endParaRPr>
          </a:p>
          <a:p>
            <a:pPr algn="ctr"/>
            <a:endParaRPr lang="es-ES_tradnl" sz="2800" b="1" dirty="0">
              <a:solidFill>
                <a:srgbClr val="4F81BD">
                  <a:lumMod val="75000"/>
                </a:srgbClr>
              </a:solidFill>
              <a:latin typeface="gobCL"/>
              <a:cs typeface="gobCL"/>
              <a:sym typeface="Verdana Bold" pitchFamily="1" charset="0"/>
            </a:endParaRPr>
          </a:p>
          <a:p>
            <a:pPr algn="ctr"/>
            <a:endParaRPr lang="es-ES_tradnl" sz="2400" b="1" dirty="0" smtClean="0">
              <a:solidFill>
                <a:srgbClr val="4F81BD">
                  <a:lumMod val="75000"/>
                </a:srgbClr>
              </a:solidFill>
              <a:latin typeface="gobCL"/>
              <a:cs typeface="gobCL"/>
              <a:sym typeface="Verdana Bold" pitchFamily="1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49E4-305D-E646-92FD-47547DD9D9E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995936" y="667333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solidFill>
                  <a:srgbClr val="1F497D"/>
                </a:solidFill>
              </a:rPr>
              <a:t>2016</a:t>
            </a:r>
            <a:endParaRPr lang="es-CL" dirty="0">
              <a:solidFill>
                <a:srgbClr val="1F497D"/>
              </a:solidFill>
            </a:endParaRPr>
          </a:p>
        </p:txBody>
      </p:sp>
      <p:pic>
        <p:nvPicPr>
          <p:cNvPr id="8" name="7 Imagen" descr="C:\Users\rmiranda\AppData\Local\Microsoft\Windows\Temporary Internet Files\Content.Outlook\2X5Y193F\logo_rav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t="32484" r="13065" b="31847"/>
          <a:stretch/>
        </p:blipFill>
        <p:spPr bwMode="auto">
          <a:xfrm>
            <a:off x="2771800" y="2708920"/>
            <a:ext cx="3024335" cy="12313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950913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26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8391"/>
            <a:ext cx="9144000" cy="19960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6" y="342376"/>
            <a:ext cx="1896911" cy="751408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475" y="6104643"/>
            <a:ext cx="684684" cy="532532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6C54-E75E-4B56-9424-287716C586B5}" type="slidenum">
              <a:rPr lang="es-CL" smtClean="0"/>
              <a:t>16</a:t>
            </a:fld>
            <a:endParaRPr lang="es-CL" dirty="0"/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2267744" y="342376"/>
            <a:ext cx="6696744" cy="63835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small">
                <a:solidFill>
                  <a:srgbClr val="622A7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s-CL" sz="900" dirty="0">
              <a:latin typeface="+mn-lt"/>
            </a:endParaRPr>
          </a:p>
        </p:txBody>
      </p:sp>
      <p:sp>
        <p:nvSpPr>
          <p:cNvPr id="13" name="4 Título"/>
          <p:cNvSpPr txBox="1">
            <a:spLocks/>
          </p:cNvSpPr>
          <p:nvPr/>
        </p:nvSpPr>
        <p:spPr>
          <a:xfrm>
            <a:off x="227099" y="1001944"/>
            <a:ext cx="8449357" cy="914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  <a:defRPr/>
            </a:pPr>
            <a:r>
              <a:rPr lang="es-MX" sz="4000" b="1" dirty="0" smtClean="0">
                <a:solidFill>
                  <a:srgbClr val="7030A0"/>
                </a:solidFill>
                <a:ea typeface="ＭＳ Ｐゴシック" charset="0"/>
              </a:rPr>
              <a:t/>
            </a:r>
            <a:br>
              <a:rPr lang="es-MX" sz="4000" b="1" dirty="0" smtClean="0">
                <a:solidFill>
                  <a:srgbClr val="7030A0"/>
                </a:solidFill>
                <a:ea typeface="ＭＳ Ｐゴシック" charset="0"/>
              </a:rPr>
            </a:br>
            <a:endParaRPr lang="es-MX" sz="4000" b="1" dirty="0" smtClean="0">
              <a:solidFill>
                <a:srgbClr val="7030A0"/>
              </a:solidFill>
              <a:ea typeface="ＭＳ Ｐゴシック" charset="0"/>
            </a:endParaRPr>
          </a:p>
          <a:p>
            <a:pPr algn="l">
              <a:defRPr/>
            </a:pPr>
            <a:r>
              <a:rPr lang="es-MX" sz="9600" dirty="0" smtClean="0">
                <a:solidFill>
                  <a:srgbClr val="7030A0"/>
                </a:solidFill>
                <a:latin typeface="+mn-lt"/>
                <a:ea typeface="ＭＳ Ｐゴシック" charset="0"/>
              </a:rPr>
              <a:t/>
            </a:r>
            <a:br>
              <a:rPr lang="es-MX" sz="9600" dirty="0" smtClean="0">
                <a:solidFill>
                  <a:srgbClr val="7030A0"/>
                </a:solidFill>
                <a:latin typeface="+mn-lt"/>
                <a:ea typeface="ＭＳ Ｐゴシック" charset="0"/>
              </a:rPr>
            </a:br>
            <a:r>
              <a:rPr lang="es-MX" sz="9600" dirty="0" smtClean="0">
                <a:solidFill>
                  <a:srgbClr val="7030A0"/>
                </a:solidFill>
                <a:latin typeface="+mn-lt"/>
                <a:ea typeface="ＭＳ Ｐゴシック" charset="0"/>
              </a:rPr>
              <a:t/>
            </a:r>
            <a:br>
              <a:rPr lang="es-MX" sz="9600" dirty="0" smtClean="0">
                <a:solidFill>
                  <a:srgbClr val="7030A0"/>
                </a:solidFill>
                <a:latin typeface="+mn-lt"/>
                <a:ea typeface="ＭＳ Ｐゴシック" charset="0"/>
              </a:rPr>
            </a:br>
            <a:endParaRPr lang="es-CL" sz="3600" dirty="0">
              <a:solidFill>
                <a:srgbClr val="7030A0"/>
              </a:solidFill>
              <a:latin typeface="+mn-lt"/>
              <a:ea typeface="ＭＳ Ｐゴシック" charset="0"/>
            </a:endParaRPr>
          </a:p>
        </p:txBody>
      </p:sp>
      <p:sp>
        <p:nvSpPr>
          <p:cNvPr id="12" name="4 Título"/>
          <p:cNvSpPr txBox="1">
            <a:spLocks/>
          </p:cNvSpPr>
          <p:nvPr/>
        </p:nvSpPr>
        <p:spPr>
          <a:xfrm>
            <a:off x="355340" y="1093783"/>
            <a:ext cx="8433320" cy="4874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0" indent="-1143000" algn="l">
              <a:lnSpc>
                <a:spcPct val="170000"/>
              </a:lnSpc>
              <a:buFontTx/>
              <a:buChar char="-"/>
              <a:defRPr/>
            </a:pPr>
            <a:endParaRPr lang="es-CL" sz="9600" dirty="0" smtClean="0">
              <a:solidFill>
                <a:srgbClr val="7030A0"/>
              </a:solidFill>
              <a:latin typeface="+mn-lt"/>
              <a:ea typeface="ＭＳ Ｐゴシック" charset="0"/>
            </a:endParaRPr>
          </a:p>
          <a:p>
            <a:pPr algn="l">
              <a:lnSpc>
                <a:spcPct val="170000"/>
              </a:lnSpc>
              <a:defRPr/>
            </a:pPr>
            <a:endParaRPr lang="es-MX" sz="1800" dirty="0" smtClean="0">
              <a:solidFill>
                <a:srgbClr val="7030A0"/>
              </a:solidFill>
              <a:latin typeface="+mn-lt"/>
              <a:ea typeface="ＭＳ Ｐゴシック" charset="0"/>
            </a:endParaRPr>
          </a:p>
          <a:p>
            <a:pPr algn="l">
              <a:defRPr/>
            </a:pPr>
            <a:r>
              <a:rPr lang="es-MX" sz="9600" dirty="0" smtClean="0">
                <a:solidFill>
                  <a:srgbClr val="7030A0"/>
                </a:solidFill>
                <a:latin typeface="+mn-lt"/>
                <a:ea typeface="ＭＳ Ｐゴシック" charset="0"/>
              </a:rPr>
              <a:t/>
            </a:r>
            <a:br>
              <a:rPr lang="es-MX" sz="9600" dirty="0" smtClean="0">
                <a:solidFill>
                  <a:srgbClr val="7030A0"/>
                </a:solidFill>
                <a:latin typeface="+mn-lt"/>
                <a:ea typeface="ＭＳ Ｐゴシック" charset="0"/>
              </a:rPr>
            </a:br>
            <a:r>
              <a:rPr lang="es-MX" sz="9600" dirty="0" smtClean="0">
                <a:solidFill>
                  <a:srgbClr val="7030A0"/>
                </a:solidFill>
                <a:latin typeface="+mn-lt"/>
                <a:ea typeface="ＭＳ Ｐゴシック" charset="0"/>
              </a:rPr>
              <a:t/>
            </a:r>
            <a:br>
              <a:rPr lang="es-MX" sz="9600" dirty="0" smtClean="0">
                <a:solidFill>
                  <a:srgbClr val="7030A0"/>
                </a:solidFill>
                <a:latin typeface="+mn-lt"/>
                <a:ea typeface="ＭＳ Ｐゴシック" charset="0"/>
              </a:rPr>
            </a:br>
            <a:endParaRPr lang="es-CL" sz="3600" dirty="0">
              <a:solidFill>
                <a:srgbClr val="7030A0"/>
              </a:solidFill>
              <a:latin typeface="+mn-lt"/>
              <a:ea typeface="ＭＳ Ｐゴシック" charset="0"/>
            </a:endParaRPr>
          </a:p>
        </p:txBody>
      </p:sp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3172380799"/>
              </p:ext>
            </p:extLst>
          </p:nvPr>
        </p:nvGraphicFramePr>
        <p:xfrm>
          <a:off x="2627784" y="342376"/>
          <a:ext cx="5688632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8" name="2 Diagrama"/>
          <p:cNvGraphicFramePr/>
          <p:nvPr>
            <p:extLst>
              <p:ext uri="{D42A27DB-BD31-4B8C-83A1-F6EECF244321}">
                <p14:modId xmlns:p14="http://schemas.microsoft.com/office/powerpoint/2010/main" val="3263145122"/>
              </p:ext>
            </p:extLst>
          </p:nvPr>
        </p:nvGraphicFramePr>
        <p:xfrm>
          <a:off x="683568" y="1459388"/>
          <a:ext cx="7420297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05" y="5352166"/>
            <a:ext cx="950913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66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8391"/>
            <a:ext cx="9144000" cy="19960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6" y="342376"/>
            <a:ext cx="1896911" cy="751408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475" y="6104643"/>
            <a:ext cx="684684" cy="532532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6C54-E75E-4B56-9424-287716C586B5}" type="slidenum">
              <a:rPr lang="es-CL" smtClean="0"/>
              <a:t>17</a:t>
            </a:fld>
            <a:endParaRPr lang="es-CL" dirty="0"/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2267744" y="342376"/>
            <a:ext cx="6696744" cy="63835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small">
                <a:solidFill>
                  <a:srgbClr val="622A7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s-CL" sz="900" dirty="0">
              <a:latin typeface="+mn-lt"/>
            </a:endParaRPr>
          </a:p>
        </p:txBody>
      </p:sp>
      <p:sp>
        <p:nvSpPr>
          <p:cNvPr id="13" name="4 Título"/>
          <p:cNvSpPr txBox="1">
            <a:spLocks/>
          </p:cNvSpPr>
          <p:nvPr/>
        </p:nvSpPr>
        <p:spPr>
          <a:xfrm>
            <a:off x="227099" y="1001944"/>
            <a:ext cx="8449357" cy="2201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  <a:defRPr/>
            </a:pPr>
            <a:r>
              <a:rPr lang="es-MX" sz="4000" b="1" dirty="0" smtClean="0">
                <a:solidFill>
                  <a:srgbClr val="7030A0"/>
                </a:solidFill>
                <a:ea typeface="ＭＳ Ｐゴシック" charset="0"/>
              </a:rPr>
              <a:t/>
            </a:r>
            <a:br>
              <a:rPr lang="es-MX" sz="4000" b="1" dirty="0" smtClean="0">
                <a:solidFill>
                  <a:srgbClr val="7030A0"/>
                </a:solidFill>
                <a:ea typeface="ＭＳ Ｐゴシック" charset="0"/>
              </a:rPr>
            </a:br>
            <a:endParaRPr lang="es-MX" sz="4000" b="1" dirty="0" smtClean="0">
              <a:solidFill>
                <a:srgbClr val="7030A0"/>
              </a:solidFill>
              <a:ea typeface="ＭＳ Ｐゴシック" charset="0"/>
            </a:endParaRPr>
          </a:p>
          <a:p>
            <a:pPr algn="l">
              <a:defRPr/>
            </a:pPr>
            <a:r>
              <a:rPr lang="es-MX" sz="9600" dirty="0" smtClean="0">
                <a:solidFill>
                  <a:srgbClr val="7030A0"/>
                </a:solidFill>
                <a:latin typeface="+mn-lt"/>
                <a:ea typeface="ＭＳ Ｐゴシック" charset="0"/>
              </a:rPr>
              <a:t/>
            </a:r>
            <a:br>
              <a:rPr lang="es-MX" sz="9600" dirty="0" smtClean="0">
                <a:solidFill>
                  <a:srgbClr val="7030A0"/>
                </a:solidFill>
                <a:latin typeface="+mn-lt"/>
                <a:ea typeface="ＭＳ Ｐゴシック" charset="0"/>
              </a:rPr>
            </a:br>
            <a:r>
              <a:rPr lang="es-MX" sz="9600" dirty="0" smtClean="0">
                <a:solidFill>
                  <a:srgbClr val="7030A0"/>
                </a:solidFill>
                <a:latin typeface="+mn-lt"/>
                <a:ea typeface="ＭＳ Ｐゴシック" charset="0"/>
              </a:rPr>
              <a:t/>
            </a:r>
            <a:br>
              <a:rPr lang="es-MX" sz="9600" dirty="0" smtClean="0">
                <a:solidFill>
                  <a:srgbClr val="7030A0"/>
                </a:solidFill>
                <a:latin typeface="+mn-lt"/>
                <a:ea typeface="ＭＳ Ｐゴシック" charset="0"/>
              </a:rPr>
            </a:br>
            <a:endParaRPr lang="es-CL" sz="3600" dirty="0">
              <a:solidFill>
                <a:srgbClr val="7030A0"/>
              </a:solidFill>
              <a:latin typeface="+mn-lt"/>
              <a:ea typeface="ＭＳ Ｐゴシック" charset="0"/>
            </a:endParaRPr>
          </a:p>
        </p:txBody>
      </p:sp>
      <p:sp>
        <p:nvSpPr>
          <p:cNvPr id="12" name="4 Título"/>
          <p:cNvSpPr txBox="1">
            <a:spLocks/>
          </p:cNvSpPr>
          <p:nvPr/>
        </p:nvSpPr>
        <p:spPr>
          <a:xfrm>
            <a:off x="395536" y="1541287"/>
            <a:ext cx="8433320" cy="442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  <a:defRPr/>
            </a:pPr>
            <a:endParaRPr lang="es-CL" sz="1800" dirty="0" smtClean="0">
              <a:solidFill>
                <a:srgbClr val="7030A0"/>
              </a:solidFill>
              <a:latin typeface="+mn-lt"/>
              <a:ea typeface="ＭＳ Ｐゴシック" charset="0"/>
            </a:endParaRPr>
          </a:p>
          <a:p>
            <a:pPr marL="1143000" indent="-1143000" algn="l">
              <a:lnSpc>
                <a:spcPct val="170000"/>
              </a:lnSpc>
              <a:buFontTx/>
              <a:buChar char="-"/>
              <a:defRPr/>
            </a:pPr>
            <a:endParaRPr lang="es-MX" sz="9600" dirty="0" smtClean="0">
              <a:solidFill>
                <a:srgbClr val="7030A0"/>
              </a:solidFill>
              <a:latin typeface="+mn-lt"/>
              <a:ea typeface="ＭＳ Ｐゴシック" charset="0"/>
            </a:endParaRPr>
          </a:p>
          <a:p>
            <a:pPr algn="l">
              <a:defRPr/>
            </a:pPr>
            <a:r>
              <a:rPr lang="es-MX" sz="9600" dirty="0" smtClean="0">
                <a:solidFill>
                  <a:srgbClr val="7030A0"/>
                </a:solidFill>
                <a:latin typeface="+mn-lt"/>
                <a:ea typeface="ＭＳ Ｐゴシック" charset="0"/>
              </a:rPr>
              <a:t/>
            </a:r>
            <a:br>
              <a:rPr lang="es-MX" sz="9600" dirty="0" smtClean="0">
                <a:solidFill>
                  <a:srgbClr val="7030A0"/>
                </a:solidFill>
                <a:latin typeface="+mn-lt"/>
                <a:ea typeface="ＭＳ Ｐゴシック" charset="0"/>
              </a:rPr>
            </a:br>
            <a:r>
              <a:rPr lang="es-MX" sz="9600" dirty="0" smtClean="0">
                <a:solidFill>
                  <a:srgbClr val="7030A0"/>
                </a:solidFill>
                <a:latin typeface="+mn-lt"/>
                <a:ea typeface="ＭＳ Ｐゴシック" charset="0"/>
              </a:rPr>
              <a:t/>
            </a:r>
            <a:br>
              <a:rPr lang="es-MX" sz="9600" dirty="0" smtClean="0">
                <a:solidFill>
                  <a:srgbClr val="7030A0"/>
                </a:solidFill>
                <a:latin typeface="+mn-lt"/>
                <a:ea typeface="ＭＳ Ｐゴシック" charset="0"/>
              </a:rPr>
            </a:br>
            <a:endParaRPr lang="es-CL" sz="3600" dirty="0">
              <a:solidFill>
                <a:srgbClr val="7030A0"/>
              </a:solidFill>
              <a:latin typeface="+mn-lt"/>
              <a:ea typeface="ＭＳ Ｐゴシック" charset="0"/>
            </a:endParaRPr>
          </a:p>
        </p:txBody>
      </p:sp>
      <p:pic>
        <p:nvPicPr>
          <p:cNvPr id="14" name="3 Imagen" descr="C:\Users\rcabre\Desktop\Logos RAV\logo_ra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161"/>
            <a:ext cx="2703082" cy="129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53" y="873626"/>
            <a:ext cx="6740739" cy="125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656" y="1779530"/>
            <a:ext cx="11826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50" y="2102896"/>
            <a:ext cx="10239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58" y="2852936"/>
            <a:ext cx="3243263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20" y="2852936"/>
            <a:ext cx="3005137" cy="1187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315" y="2201340"/>
            <a:ext cx="6096000" cy="409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16084"/>
            <a:ext cx="13176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4" y="5426491"/>
            <a:ext cx="950913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4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8391"/>
            <a:ext cx="9144000" cy="199609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475" y="6104643"/>
            <a:ext cx="684684" cy="532532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6C54-E75E-4B56-9424-287716C586B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2267744" y="342376"/>
            <a:ext cx="6696744" cy="63835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small">
                <a:solidFill>
                  <a:srgbClr val="622A7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s-CL" sz="900" dirty="0"/>
          </a:p>
        </p:txBody>
      </p:sp>
      <p:sp>
        <p:nvSpPr>
          <p:cNvPr id="9" name="4 Título"/>
          <p:cNvSpPr>
            <a:spLocks noGrp="1"/>
          </p:cNvSpPr>
          <p:nvPr>
            <p:ph type="title"/>
          </p:nvPr>
        </p:nvSpPr>
        <p:spPr>
          <a:xfrm>
            <a:off x="227098" y="116632"/>
            <a:ext cx="8809397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MX" sz="3600" dirty="0" smtClean="0">
                <a:solidFill>
                  <a:srgbClr val="C00000"/>
                </a:solidFill>
                <a:ea typeface="ＭＳ Ｐゴシック" charset="0"/>
              </a:rPr>
              <a:t/>
            </a:r>
            <a:br>
              <a:rPr lang="es-MX" sz="3600" dirty="0" smtClean="0">
                <a:solidFill>
                  <a:srgbClr val="C00000"/>
                </a:solidFill>
                <a:ea typeface="ＭＳ Ｐゴシック" charset="0"/>
              </a:rPr>
            </a:br>
            <a:r>
              <a:rPr lang="es-MX" sz="3600" dirty="0" smtClean="0">
                <a:solidFill>
                  <a:srgbClr val="C00000"/>
                </a:solidFill>
                <a:ea typeface="ＭＳ Ｐゴシック" charset="0"/>
              </a:rPr>
              <a:t>Plan de trabajo</a:t>
            </a:r>
            <a:r>
              <a:rPr lang="es-MX" sz="4000" b="1" dirty="0" smtClean="0">
                <a:solidFill>
                  <a:srgbClr val="7030A0"/>
                </a:solidFill>
                <a:ea typeface="ＭＳ Ｐゴシック" charset="0"/>
              </a:rPr>
              <a:t/>
            </a:r>
            <a:br>
              <a:rPr lang="es-MX" sz="4000" b="1" dirty="0" smtClean="0">
                <a:solidFill>
                  <a:srgbClr val="7030A0"/>
                </a:solidFill>
                <a:ea typeface="ＭＳ Ｐゴシック" charset="0"/>
              </a:rPr>
            </a:br>
            <a:endParaRPr lang="es-CL" sz="3600" dirty="0">
              <a:solidFill>
                <a:srgbClr val="7030A0"/>
              </a:solidFill>
              <a:ea typeface="ＭＳ Ｐゴシック" charset="0"/>
            </a:endParaRPr>
          </a:p>
        </p:txBody>
      </p:sp>
      <p:sp>
        <p:nvSpPr>
          <p:cNvPr id="13" name="4 Título"/>
          <p:cNvSpPr txBox="1">
            <a:spLocks/>
          </p:cNvSpPr>
          <p:nvPr/>
        </p:nvSpPr>
        <p:spPr>
          <a:xfrm>
            <a:off x="179512" y="1421788"/>
            <a:ext cx="8784975" cy="3303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  <a:defRPr/>
            </a:pPr>
            <a:r>
              <a:rPr lang="es-MX" sz="4000" b="1" dirty="0" smtClean="0">
                <a:solidFill>
                  <a:srgbClr val="7030A0"/>
                </a:solidFill>
                <a:ea typeface="ＭＳ Ｐゴシック" charset="0"/>
              </a:rPr>
              <a:t/>
            </a:r>
            <a:br>
              <a:rPr lang="es-MX" sz="4000" b="1" dirty="0" smtClean="0">
                <a:solidFill>
                  <a:srgbClr val="7030A0"/>
                </a:solidFill>
                <a:ea typeface="ＭＳ Ｐゴシック" charset="0"/>
              </a:rPr>
            </a:br>
            <a:endParaRPr lang="es-MX" sz="4000" b="1" dirty="0" smtClean="0">
              <a:solidFill>
                <a:srgbClr val="7030A0"/>
              </a:solidFill>
              <a:ea typeface="ＭＳ Ｐゴシック" charset="0"/>
            </a:endParaRPr>
          </a:p>
          <a:p>
            <a:pPr marL="1143000" indent="-1143000" algn="just">
              <a:lnSpc>
                <a:spcPct val="170000"/>
              </a:lnSpc>
              <a:buFontTx/>
              <a:buChar char="-"/>
              <a:defRPr/>
            </a:pPr>
            <a:endParaRPr lang="es-MX" sz="9600" dirty="0" smtClean="0">
              <a:solidFill>
                <a:srgbClr val="7030A0"/>
              </a:solidFill>
              <a:ea typeface="ＭＳ Ｐゴシック" charset="0"/>
            </a:endParaRPr>
          </a:p>
          <a:p>
            <a:pPr marL="1143000" indent="-1143000" algn="just">
              <a:lnSpc>
                <a:spcPct val="170000"/>
              </a:lnSpc>
              <a:buFontTx/>
              <a:buChar char="-"/>
              <a:defRPr/>
            </a:pPr>
            <a:r>
              <a:rPr lang="es-MX" sz="9600" dirty="0" smtClean="0">
                <a:solidFill>
                  <a:srgbClr val="7030A0"/>
                </a:solidFill>
                <a:ea typeface="ＭＳ Ｐゴシック" charset="0"/>
              </a:rPr>
              <a:t>Acciones conjuntas a nivel nacional y mesas regionales: ej. Seminarios sobre Victimización secundaria en general y en medios.</a:t>
            </a:r>
          </a:p>
          <a:p>
            <a:pPr marL="1143000" indent="-1143000" algn="just">
              <a:lnSpc>
                <a:spcPct val="170000"/>
              </a:lnSpc>
              <a:buFontTx/>
              <a:buChar char="-"/>
              <a:defRPr/>
            </a:pPr>
            <a:r>
              <a:rPr lang="es-CL" sz="9600" dirty="0">
                <a:solidFill>
                  <a:srgbClr val="7030A0"/>
                </a:solidFill>
                <a:ea typeface="ＭＳ Ｐゴシック" charset="0"/>
              </a:rPr>
              <a:t>Sensibilizar a los medios de comunicación respecto de un enfoque de derechos en la cobertura noticiosa de situaciones de desastre, catástrofes y </a:t>
            </a:r>
            <a:r>
              <a:rPr lang="es-CL" sz="9600" dirty="0" smtClean="0">
                <a:solidFill>
                  <a:srgbClr val="7030A0"/>
                </a:solidFill>
                <a:ea typeface="ＭＳ Ｐゴシック" charset="0"/>
              </a:rPr>
              <a:t>especialmente de víctimas de delito. </a:t>
            </a:r>
            <a:endParaRPr lang="es-CL" sz="9600" dirty="0">
              <a:solidFill>
                <a:srgbClr val="7030A0"/>
              </a:solidFill>
              <a:ea typeface="ＭＳ Ｐゴシック" charset="0"/>
            </a:endParaRPr>
          </a:p>
          <a:p>
            <a:pPr algn="l">
              <a:lnSpc>
                <a:spcPct val="170000"/>
              </a:lnSpc>
              <a:defRPr/>
            </a:pPr>
            <a:r>
              <a:rPr lang="es-MX" sz="9600" dirty="0" smtClean="0">
                <a:solidFill>
                  <a:srgbClr val="7030A0"/>
                </a:solidFill>
                <a:ea typeface="ＭＳ Ｐゴシック" charset="0"/>
              </a:rPr>
              <a:t> </a:t>
            </a:r>
          </a:p>
          <a:p>
            <a:pPr algn="l">
              <a:defRPr/>
            </a:pPr>
            <a:r>
              <a:rPr lang="es-MX" sz="9600" dirty="0" smtClean="0">
                <a:solidFill>
                  <a:srgbClr val="7030A0"/>
                </a:solidFill>
                <a:ea typeface="ＭＳ Ｐゴシック" charset="0"/>
              </a:rPr>
              <a:t/>
            </a:r>
            <a:br>
              <a:rPr lang="es-MX" sz="9600" dirty="0" smtClean="0">
                <a:solidFill>
                  <a:srgbClr val="7030A0"/>
                </a:solidFill>
                <a:ea typeface="ＭＳ Ｐゴシック" charset="0"/>
              </a:rPr>
            </a:br>
            <a:r>
              <a:rPr lang="es-MX" sz="9600" dirty="0" smtClean="0">
                <a:solidFill>
                  <a:srgbClr val="7030A0"/>
                </a:solidFill>
                <a:ea typeface="ＭＳ Ｐゴシック" charset="0"/>
              </a:rPr>
              <a:t/>
            </a:r>
            <a:br>
              <a:rPr lang="es-MX" sz="9600" dirty="0" smtClean="0">
                <a:solidFill>
                  <a:srgbClr val="7030A0"/>
                </a:solidFill>
                <a:ea typeface="ＭＳ Ｐゴシック" charset="0"/>
              </a:rPr>
            </a:br>
            <a:endParaRPr lang="es-CL" sz="3600" dirty="0">
              <a:solidFill>
                <a:srgbClr val="7030A0"/>
              </a:solidFill>
              <a:ea typeface="ＭＳ Ｐゴシック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792" y="5012626"/>
            <a:ext cx="6731000" cy="135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11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8391"/>
            <a:ext cx="9144000" cy="19960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6" y="342376"/>
            <a:ext cx="1896911" cy="751408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475" y="6104643"/>
            <a:ext cx="684684" cy="532532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6C54-E75E-4B56-9424-287716C586B5}" type="slidenum">
              <a:rPr lang="es-CL" smtClean="0"/>
              <a:t>19</a:t>
            </a:fld>
            <a:endParaRPr lang="es-CL" dirty="0"/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2267744" y="342376"/>
            <a:ext cx="6696744" cy="63835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small">
                <a:solidFill>
                  <a:srgbClr val="622A7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s-CL" sz="900" dirty="0">
              <a:latin typeface="+mn-lt"/>
            </a:endParaRPr>
          </a:p>
        </p:txBody>
      </p:sp>
      <p:sp>
        <p:nvSpPr>
          <p:cNvPr id="9" name="4 Título"/>
          <p:cNvSpPr>
            <a:spLocks noGrp="1"/>
          </p:cNvSpPr>
          <p:nvPr>
            <p:ph type="title"/>
          </p:nvPr>
        </p:nvSpPr>
        <p:spPr>
          <a:xfrm>
            <a:off x="246152" y="146580"/>
            <a:ext cx="8582704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s-MX" sz="3600" dirty="0" smtClean="0">
                <a:solidFill>
                  <a:srgbClr val="C00000"/>
                </a:solidFill>
                <a:ea typeface="ＭＳ Ｐゴシック" charset="0"/>
              </a:rPr>
              <a:t>Plan de trabajo</a:t>
            </a:r>
            <a:endParaRPr lang="es-CL" sz="3600" dirty="0">
              <a:solidFill>
                <a:srgbClr val="7030A0"/>
              </a:solidFill>
              <a:ea typeface="ＭＳ Ｐゴシック" charset="0"/>
            </a:endParaRPr>
          </a:p>
        </p:txBody>
      </p:sp>
      <p:sp>
        <p:nvSpPr>
          <p:cNvPr id="13" name="4 Título"/>
          <p:cNvSpPr txBox="1">
            <a:spLocks/>
          </p:cNvSpPr>
          <p:nvPr/>
        </p:nvSpPr>
        <p:spPr>
          <a:xfrm>
            <a:off x="227099" y="1001944"/>
            <a:ext cx="8449357" cy="2201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  <a:defRPr/>
            </a:pPr>
            <a:r>
              <a:rPr lang="es-MX" sz="4000" b="1" dirty="0" smtClean="0">
                <a:solidFill>
                  <a:srgbClr val="7030A0"/>
                </a:solidFill>
                <a:ea typeface="ＭＳ Ｐゴシック" charset="0"/>
              </a:rPr>
              <a:t/>
            </a:r>
            <a:br>
              <a:rPr lang="es-MX" sz="4000" b="1" dirty="0" smtClean="0">
                <a:solidFill>
                  <a:srgbClr val="7030A0"/>
                </a:solidFill>
                <a:ea typeface="ＭＳ Ｐゴシック" charset="0"/>
              </a:rPr>
            </a:br>
            <a:endParaRPr lang="es-MX" sz="4000" b="1" dirty="0" smtClean="0">
              <a:solidFill>
                <a:srgbClr val="7030A0"/>
              </a:solidFill>
              <a:ea typeface="ＭＳ Ｐゴシック" charset="0"/>
            </a:endParaRPr>
          </a:p>
          <a:p>
            <a:pPr algn="l">
              <a:defRPr/>
            </a:pPr>
            <a:r>
              <a:rPr lang="es-MX" sz="9600" dirty="0" smtClean="0">
                <a:solidFill>
                  <a:srgbClr val="7030A0"/>
                </a:solidFill>
                <a:latin typeface="+mn-lt"/>
                <a:ea typeface="ＭＳ Ｐゴシック" charset="0"/>
              </a:rPr>
              <a:t/>
            </a:r>
            <a:br>
              <a:rPr lang="es-MX" sz="9600" dirty="0" smtClean="0">
                <a:solidFill>
                  <a:srgbClr val="7030A0"/>
                </a:solidFill>
                <a:latin typeface="+mn-lt"/>
                <a:ea typeface="ＭＳ Ｐゴシック" charset="0"/>
              </a:rPr>
            </a:br>
            <a:r>
              <a:rPr lang="es-MX" sz="9600" dirty="0" smtClean="0">
                <a:solidFill>
                  <a:srgbClr val="7030A0"/>
                </a:solidFill>
                <a:latin typeface="+mn-lt"/>
                <a:ea typeface="ＭＳ Ｐゴシック" charset="0"/>
              </a:rPr>
              <a:t/>
            </a:r>
            <a:br>
              <a:rPr lang="es-MX" sz="9600" dirty="0" smtClean="0">
                <a:solidFill>
                  <a:srgbClr val="7030A0"/>
                </a:solidFill>
                <a:latin typeface="+mn-lt"/>
                <a:ea typeface="ＭＳ Ｐゴシック" charset="0"/>
              </a:rPr>
            </a:br>
            <a:endParaRPr lang="es-CL" sz="3600" dirty="0">
              <a:solidFill>
                <a:srgbClr val="7030A0"/>
              </a:solidFill>
              <a:latin typeface="+mn-lt"/>
              <a:ea typeface="ＭＳ Ｐゴシック" charset="0"/>
            </a:endParaRPr>
          </a:p>
        </p:txBody>
      </p:sp>
      <p:sp>
        <p:nvSpPr>
          <p:cNvPr id="12" name="4 Título"/>
          <p:cNvSpPr txBox="1">
            <a:spLocks/>
          </p:cNvSpPr>
          <p:nvPr/>
        </p:nvSpPr>
        <p:spPr>
          <a:xfrm>
            <a:off x="395536" y="1541287"/>
            <a:ext cx="8433320" cy="442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0" indent="-1143000" algn="l">
              <a:lnSpc>
                <a:spcPct val="170000"/>
              </a:lnSpc>
              <a:buFontTx/>
              <a:buChar char="-"/>
              <a:defRPr/>
            </a:pPr>
            <a:endParaRPr lang="es-CL" sz="9600" dirty="0" smtClean="0">
              <a:solidFill>
                <a:srgbClr val="7030A0"/>
              </a:solidFill>
              <a:latin typeface="+mn-lt"/>
              <a:ea typeface="ＭＳ Ｐゴシック" charset="0"/>
            </a:endParaRPr>
          </a:p>
          <a:p>
            <a:pPr marL="1143000" indent="-1143000" algn="l">
              <a:lnSpc>
                <a:spcPct val="170000"/>
              </a:lnSpc>
              <a:buFontTx/>
              <a:buChar char="-"/>
              <a:defRPr/>
            </a:pPr>
            <a:r>
              <a:rPr lang="es-CL" sz="9600" dirty="0" smtClean="0">
                <a:solidFill>
                  <a:srgbClr val="7030A0"/>
                </a:solidFill>
                <a:latin typeface="+mn-lt"/>
                <a:ea typeface="ＭＳ Ｐゴシック" charset="0"/>
              </a:rPr>
              <a:t>Se prioriza el tópico victimización secundaria. </a:t>
            </a:r>
          </a:p>
          <a:p>
            <a:pPr marL="1143000" indent="-1143000" algn="l">
              <a:lnSpc>
                <a:spcPct val="170000"/>
              </a:lnSpc>
              <a:buFontTx/>
              <a:buChar char="-"/>
              <a:defRPr/>
            </a:pPr>
            <a:r>
              <a:rPr lang="es-MX" sz="9600" dirty="0" smtClean="0">
                <a:solidFill>
                  <a:srgbClr val="7030A0"/>
                </a:solidFill>
                <a:latin typeface="+mn-lt"/>
                <a:ea typeface="ＭＳ Ｐゴシック" charset="0"/>
              </a:rPr>
              <a:t>Socialización de estándares </a:t>
            </a:r>
            <a:r>
              <a:rPr lang="es-MX" sz="9600" dirty="0">
                <a:solidFill>
                  <a:srgbClr val="7030A0"/>
                </a:solidFill>
                <a:latin typeface="+mn-lt"/>
                <a:ea typeface="ＭＳ Ｐゴシック" charset="0"/>
              </a:rPr>
              <a:t>de tratamiento de los contenidos informativos en torno a marcos éticos declarados</a:t>
            </a:r>
            <a:r>
              <a:rPr lang="es-MX" sz="9600" dirty="0" smtClean="0">
                <a:solidFill>
                  <a:srgbClr val="7030A0"/>
                </a:solidFill>
                <a:latin typeface="+mn-lt"/>
                <a:ea typeface="ＭＳ Ｐゴシック" charset="0"/>
              </a:rPr>
              <a:t>.</a:t>
            </a:r>
          </a:p>
          <a:p>
            <a:pPr marL="1143000" indent="-1143000" algn="l">
              <a:lnSpc>
                <a:spcPct val="170000"/>
              </a:lnSpc>
              <a:buFontTx/>
              <a:buChar char="-"/>
              <a:defRPr/>
            </a:pPr>
            <a:r>
              <a:rPr lang="es-MX" sz="9600" dirty="0">
                <a:solidFill>
                  <a:srgbClr val="7030A0"/>
                </a:solidFill>
                <a:ea typeface="ＭＳ Ｐゴシック" charset="0"/>
              </a:rPr>
              <a:t>Elaboración de recomendaciones periodísticas para el tratamiento mediático de niñas y niños víctimas de delitos o </a:t>
            </a:r>
            <a:r>
              <a:rPr lang="es-MX" sz="9600" dirty="0" smtClean="0">
                <a:solidFill>
                  <a:srgbClr val="7030A0"/>
                </a:solidFill>
                <a:ea typeface="ＭＳ Ｐゴシック" charset="0"/>
              </a:rPr>
              <a:t>desastres.</a:t>
            </a:r>
            <a:endParaRPr lang="es-MX" sz="9600" dirty="0">
              <a:solidFill>
                <a:srgbClr val="7030A0"/>
              </a:solidFill>
              <a:ea typeface="ＭＳ Ｐゴシック" charset="0"/>
            </a:endParaRPr>
          </a:p>
          <a:p>
            <a:pPr marL="1143000" indent="-1143000" algn="l">
              <a:lnSpc>
                <a:spcPct val="170000"/>
              </a:lnSpc>
              <a:buFontTx/>
              <a:buChar char="-"/>
              <a:defRPr/>
            </a:pPr>
            <a:endParaRPr lang="es-MX" sz="9600" dirty="0" smtClean="0">
              <a:solidFill>
                <a:srgbClr val="7030A0"/>
              </a:solidFill>
              <a:latin typeface="+mn-lt"/>
              <a:ea typeface="ＭＳ Ｐゴシック" charset="0"/>
            </a:endParaRPr>
          </a:p>
          <a:p>
            <a:pPr algn="l">
              <a:defRPr/>
            </a:pPr>
            <a:r>
              <a:rPr lang="es-MX" sz="9600" dirty="0" smtClean="0">
                <a:solidFill>
                  <a:srgbClr val="7030A0"/>
                </a:solidFill>
                <a:latin typeface="+mn-lt"/>
                <a:ea typeface="ＭＳ Ｐゴシック" charset="0"/>
              </a:rPr>
              <a:t/>
            </a:r>
            <a:br>
              <a:rPr lang="es-MX" sz="9600" dirty="0" smtClean="0">
                <a:solidFill>
                  <a:srgbClr val="7030A0"/>
                </a:solidFill>
                <a:latin typeface="+mn-lt"/>
                <a:ea typeface="ＭＳ Ｐゴシック" charset="0"/>
              </a:rPr>
            </a:br>
            <a:r>
              <a:rPr lang="es-MX" sz="9600" dirty="0" smtClean="0">
                <a:solidFill>
                  <a:srgbClr val="7030A0"/>
                </a:solidFill>
                <a:latin typeface="+mn-lt"/>
                <a:ea typeface="ＭＳ Ｐゴシック" charset="0"/>
              </a:rPr>
              <a:t/>
            </a:r>
            <a:br>
              <a:rPr lang="es-MX" sz="9600" dirty="0" smtClean="0">
                <a:solidFill>
                  <a:srgbClr val="7030A0"/>
                </a:solidFill>
                <a:latin typeface="+mn-lt"/>
                <a:ea typeface="ＭＳ Ｐゴシック" charset="0"/>
              </a:rPr>
            </a:br>
            <a:endParaRPr lang="es-CL" sz="3600" dirty="0">
              <a:solidFill>
                <a:srgbClr val="7030A0"/>
              </a:solidFill>
              <a:latin typeface="+mn-lt"/>
              <a:ea typeface="ＭＳ Ｐゴシック" charset="0"/>
            </a:endParaRPr>
          </a:p>
        </p:txBody>
      </p:sp>
      <p:pic>
        <p:nvPicPr>
          <p:cNvPr id="14" name="3 Imagen" descr="C:\Users\rcabre\Desktop\Logos RAV\logo_ra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161"/>
            <a:ext cx="2703082" cy="129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76" y="5405275"/>
            <a:ext cx="950913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8391"/>
            <a:ext cx="9144000" cy="19960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896911" cy="751408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475" y="6104643"/>
            <a:ext cx="684684" cy="532532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6C54-E75E-4B56-9424-287716C586B5}" type="slidenum">
              <a:rPr lang="es-CL" smtClean="0"/>
              <a:t>2</a:t>
            </a:fld>
            <a:endParaRPr lang="es-CL" dirty="0"/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2267744" y="342376"/>
            <a:ext cx="6696744" cy="63835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small">
                <a:solidFill>
                  <a:srgbClr val="622A7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s-CL" sz="900" dirty="0">
              <a:latin typeface="+mn-lt"/>
            </a:endParaRPr>
          </a:p>
        </p:txBody>
      </p:sp>
      <p:sp>
        <p:nvSpPr>
          <p:cNvPr id="11" name="1 Marcador de contenido"/>
          <p:cNvSpPr>
            <a:spLocks noGrp="1"/>
          </p:cNvSpPr>
          <p:nvPr>
            <p:ph sz="quarter" idx="4294967295"/>
          </p:nvPr>
        </p:nvSpPr>
        <p:spPr>
          <a:xfrm>
            <a:off x="395288" y="2565400"/>
            <a:ext cx="8640762" cy="2016125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s-MX" sz="3600" b="1" dirty="0" smtClean="0">
                <a:solidFill>
                  <a:srgbClr val="6D1F7D"/>
                </a:solidFill>
                <a:latin typeface="+mj-lt"/>
                <a:ea typeface="ＭＳ Ｐゴシック" charset="0"/>
              </a:rPr>
              <a:t>Victimización secundaria en TV: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s-MX" sz="3600" b="1" dirty="0" smtClean="0">
                <a:solidFill>
                  <a:srgbClr val="6D1F7D"/>
                </a:solidFill>
                <a:latin typeface="+mj-lt"/>
                <a:ea typeface="ＭＳ Ｐゴシック" charset="0"/>
              </a:rPr>
              <a:t>Antecedentes de contexto</a:t>
            </a:r>
            <a:endParaRPr lang="es-CL" sz="3600" b="1" dirty="0" smtClean="0">
              <a:solidFill>
                <a:srgbClr val="6D1F7D"/>
              </a:solidFill>
              <a:latin typeface="+mj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66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8391"/>
            <a:ext cx="9144000" cy="19960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6" y="342376"/>
            <a:ext cx="1896911" cy="751408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475" y="6104643"/>
            <a:ext cx="684684" cy="532532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6C54-E75E-4B56-9424-287716C586B5}" type="slidenum">
              <a:rPr lang="es-CL" smtClean="0"/>
              <a:t>20</a:t>
            </a:fld>
            <a:endParaRPr lang="es-CL" dirty="0"/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2267744" y="342376"/>
            <a:ext cx="6696744" cy="63835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small">
                <a:solidFill>
                  <a:srgbClr val="622A7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s-CL" sz="900" dirty="0">
              <a:latin typeface="+mn-lt"/>
            </a:endParaRPr>
          </a:p>
        </p:txBody>
      </p:sp>
      <p:sp>
        <p:nvSpPr>
          <p:cNvPr id="9" name="4 Título"/>
          <p:cNvSpPr>
            <a:spLocks noGrp="1"/>
          </p:cNvSpPr>
          <p:nvPr>
            <p:ph type="title"/>
          </p:nvPr>
        </p:nvSpPr>
        <p:spPr>
          <a:xfrm>
            <a:off x="246152" y="146580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s-MX" sz="3600" dirty="0" smtClean="0">
                <a:solidFill>
                  <a:srgbClr val="C00000"/>
                </a:solidFill>
                <a:ea typeface="ＭＳ Ｐゴシック" charset="0"/>
              </a:rPr>
              <a:t>Lineamientos</a:t>
            </a:r>
            <a:endParaRPr lang="es-CL" sz="3600" dirty="0">
              <a:solidFill>
                <a:srgbClr val="7030A0"/>
              </a:solidFill>
              <a:ea typeface="ＭＳ Ｐゴシック" charset="0"/>
            </a:endParaRPr>
          </a:p>
        </p:txBody>
      </p:sp>
      <p:sp>
        <p:nvSpPr>
          <p:cNvPr id="13" name="4 Título"/>
          <p:cNvSpPr txBox="1">
            <a:spLocks/>
          </p:cNvSpPr>
          <p:nvPr/>
        </p:nvSpPr>
        <p:spPr>
          <a:xfrm>
            <a:off x="227099" y="1001944"/>
            <a:ext cx="8449357" cy="2201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  <a:defRPr/>
            </a:pPr>
            <a:r>
              <a:rPr lang="es-MX" sz="4000" b="1" dirty="0" smtClean="0">
                <a:solidFill>
                  <a:srgbClr val="7030A0"/>
                </a:solidFill>
                <a:ea typeface="ＭＳ Ｐゴシック" charset="0"/>
              </a:rPr>
              <a:t/>
            </a:r>
            <a:br>
              <a:rPr lang="es-MX" sz="4000" b="1" dirty="0" smtClean="0">
                <a:solidFill>
                  <a:srgbClr val="7030A0"/>
                </a:solidFill>
                <a:ea typeface="ＭＳ Ｐゴシック" charset="0"/>
              </a:rPr>
            </a:br>
            <a:endParaRPr lang="es-MX" sz="4000" b="1" dirty="0" smtClean="0">
              <a:solidFill>
                <a:srgbClr val="7030A0"/>
              </a:solidFill>
              <a:ea typeface="ＭＳ Ｐゴシック" charset="0"/>
            </a:endParaRPr>
          </a:p>
          <a:p>
            <a:pPr algn="l">
              <a:defRPr/>
            </a:pPr>
            <a:r>
              <a:rPr lang="es-MX" sz="9600" dirty="0" smtClean="0">
                <a:solidFill>
                  <a:srgbClr val="7030A0"/>
                </a:solidFill>
                <a:latin typeface="+mn-lt"/>
                <a:ea typeface="ＭＳ Ｐゴシック" charset="0"/>
              </a:rPr>
              <a:t/>
            </a:r>
            <a:br>
              <a:rPr lang="es-MX" sz="9600" dirty="0" smtClean="0">
                <a:solidFill>
                  <a:srgbClr val="7030A0"/>
                </a:solidFill>
                <a:latin typeface="+mn-lt"/>
                <a:ea typeface="ＭＳ Ｐゴシック" charset="0"/>
              </a:rPr>
            </a:br>
            <a:r>
              <a:rPr lang="es-MX" sz="9600" dirty="0" smtClean="0">
                <a:solidFill>
                  <a:srgbClr val="7030A0"/>
                </a:solidFill>
                <a:latin typeface="+mn-lt"/>
                <a:ea typeface="ＭＳ Ｐゴシック" charset="0"/>
              </a:rPr>
              <a:t/>
            </a:r>
            <a:br>
              <a:rPr lang="es-MX" sz="9600" dirty="0" smtClean="0">
                <a:solidFill>
                  <a:srgbClr val="7030A0"/>
                </a:solidFill>
                <a:latin typeface="+mn-lt"/>
                <a:ea typeface="ＭＳ Ｐゴシック" charset="0"/>
              </a:rPr>
            </a:br>
            <a:endParaRPr lang="es-CL" sz="3600" dirty="0">
              <a:solidFill>
                <a:srgbClr val="7030A0"/>
              </a:solidFill>
              <a:latin typeface="+mn-lt"/>
              <a:ea typeface="ＭＳ Ｐゴシック" charset="0"/>
            </a:endParaRPr>
          </a:p>
        </p:txBody>
      </p:sp>
      <p:sp>
        <p:nvSpPr>
          <p:cNvPr id="12" name="4 Título"/>
          <p:cNvSpPr txBox="1">
            <a:spLocks/>
          </p:cNvSpPr>
          <p:nvPr/>
        </p:nvSpPr>
        <p:spPr>
          <a:xfrm>
            <a:off x="379499" y="1586392"/>
            <a:ext cx="8449357" cy="4381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0" indent="-1143000" algn="l">
              <a:lnSpc>
                <a:spcPct val="170000"/>
              </a:lnSpc>
              <a:buFontTx/>
              <a:buChar char="-"/>
              <a:defRPr/>
            </a:pPr>
            <a:r>
              <a:rPr lang="es-CL" sz="9600" dirty="0" smtClean="0">
                <a:solidFill>
                  <a:srgbClr val="7030A0"/>
                </a:solidFill>
                <a:latin typeface="+mn-lt"/>
                <a:ea typeface="ＭＳ Ｐゴシック" charset="0"/>
              </a:rPr>
              <a:t>Resguardo </a:t>
            </a:r>
            <a:r>
              <a:rPr lang="es-CL" sz="9600" dirty="0">
                <a:solidFill>
                  <a:srgbClr val="7030A0"/>
                </a:solidFill>
                <a:latin typeface="+mn-lt"/>
                <a:ea typeface="ＭＳ Ｐゴシック" charset="0"/>
              </a:rPr>
              <a:t>de la información sensible para evitar la victimización </a:t>
            </a:r>
            <a:r>
              <a:rPr lang="es-CL" sz="9600" dirty="0" smtClean="0">
                <a:solidFill>
                  <a:srgbClr val="7030A0"/>
                </a:solidFill>
                <a:latin typeface="+mn-lt"/>
                <a:ea typeface="ＭＳ Ｐゴシック" charset="0"/>
              </a:rPr>
              <a:t>secundaria</a:t>
            </a:r>
          </a:p>
          <a:p>
            <a:pPr marL="1143000" indent="-1143000" algn="l">
              <a:lnSpc>
                <a:spcPct val="170000"/>
              </a:lnSpc>
              <a:buFontTx/>
              <a:buChar char="-"/>
              <a:defRPr/>
            </a:pPr>
            <a:r>
              <a:rPr lang="es-CL" sz="9600" dirty="0">
                <a:solidFill>
                  <a:srgbClr val="7030A0"/>
                </a:solidFill>
                <a:latin typeface="+mn-lt"/>
                <a:ea typeface="ＭＳ Ｐゴシック" charset="0"/>
              </a:rPr>
              <a:t>Tender a un funcionamiento institucional dando cuenta de prácticas responsables</a:t>
            </a:r>
            <a:r>
              <a:rPr lang="es-CL" sz="9600" dirty="0" smtClean="0">
                <a:solidFill>
                  <a:srgbClr val="7030A0"/>
                </a:solidFill>
                <a:latin typeface="+mn-lt"/>
                <a:ea typeface="ＭＳ Ｐゴシック" charset="0"/>
              </a:rPr>
              <a:t>.</a:t>
            </a:r>
          </a:p>
          <a:p>
            <a:pPr algn="l">
              <a:defRPr/>
            </a:pPr>
            <a:r>
              <a:rPr lang="es-MX" sz="9600" dirty="0" smtClean="0">
                <a:solidFill>
                  <a:srgbClr val="7030A0"/>
                </a:solidFill>
                <a:latin typeface="+mn-lt"/>
                <a:ea typeface="ＭＳ Ｐゴシック" charset="0"/>
              </a:rPr>
              <a:t/>
            </a:r>
            <a:br>
              <a:rPr lang="es-MX" sz="9600" dirty="0" smtClean="0">
                <a:solidFill>
                  <a:srgbClr val="7030A0"/>
                </a:solidFill>
                <a:latin typeface="+mn-lt"/>
                <a:ea typeface="ＭＳ Ｐゴシック" charset="0"/>
              </a:rPr>
            </a:br>
            <a:r>
              <a:rPr lang="es-MX" sz="9600" dirty="0" smtClean="0">
                <a:solidFill>
                  <a:srgbClr val="7030A0"/>
                </a:solidFill>
                <a:latin typeface="+mn-lt"/>
                <a:ea typeface="ＭＳ Ｐゴシック" charset="0"/>
              </a:rPr>
              <a:t/>
            </a:r>
            <a:br>
              <a:rPr lang="es-MX" sz="9600" dirty="0" smtClean="0">
                <a:solidFill>
                  <a:srgbClr val="7030A0"/>
                </a:solidFill>
                <a:latin typeface="+mn-lt"/>
                <a:ea typeface="ＭＳ Ｐゴシック" charset="0"/>
              </a:rPr>
            </a:br>
            <a:endParaRPr lang="es-CL" sz="3600" dirty="0">
              <a:solidFill>
                <a:srgbClr val="7030A0"/>
              </a:solidFill>
              <a:latin typeface="+mn-lt"/>
              <a:ea typeface="ＭＳ Ｐゴシック" charset="0"/>
            </a:endParaRPr>
          </a:p>
        </p:txBody>
      </p:sp>
      <p:pic>
        <p:nvPicPr>
          <p:cNvPr id="14" name="3 Imagen" descr="C:\Users\rcabre\Desktop\Logos RAV\logo_ra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161"/>
            <a:ext cx="2703082" cy="129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00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8391"/>
            <a:ext cx="9144000" cy="19960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896911" cy="751408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475" y="6104643"/>
            <a:ext cx="684684" cy="532532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6C54-E75E-4B56-9424-287716C586B5}" type="slidenum">
              <a:rPr lang="es-CL" smtClean="0"/>
              <a:t>21</a:t>
            </a:fld>
            <a:endParaRPr lang="es-CL" dirty="0"/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2267744" y="342376"/>
            <a:ext cx="6696744" cy="63835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small">
                <a:solidFill>
                  <a:srgbClr val="622A7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s-CL" sz="900" dirty="0">
              <a:latin typeface="+mn-lt"/>
            </a:endParaRPr>
          </a:p>
        </p:txBody>
      </p:sp>
      <p:sp>
        <p:nvSpPr>
          <p:cNvPr id="9" name="1 Marcador de contenido"/>
          <p:cNvSpPr>
            <a:spLocks noGrp="1"/>
          </p:cNvSpPr>
          <p:nvPr>
            <p:ph sz="quarter" idx="11"/>
          </p:nvPr>
        </p:nvSpPr>
        <p:spPr>
          <a:xfrm>
            <a:off x="1547664" y="164368"/>
            <a:ext cx="5472112" cy="719138"/>
          </a:xfrm>
        </p:spPr>
        <p:txBody>
          <a:bodyPr/>
          <a:lstStyle/>
          <a:p>
            <a:pPr algn="ctr">
              <a:defRPr/>
            </a:pPr>
            <a:r>
              <a:rPr lang="es-CL" altLang="es-MX" sz="3600" dirty="0" smtClean="0">
                <a:solidFill>
                  <a:srgbClr val="C00000"/>
                </a:solidFill>
                <a:ea typeface="ＭＳ Ｐゴシック" charset="0"/>
              </a:rPr>
              <a:t>Objetivos</a:t>
            </a:r>
            <a:r>
              <a:rPr lang="es-CL" altLang="es-MX" sz="3600" dirty="0" smtClean="0">
                <a:solidFill>
                  <a:srgbClr val="E95433"/>
                </a:solidFill>
                <a:ea typeface="ＭＳ Ｐゴシック" charset="0"/>
              </a:rPr>
              <a:t> </a:t>
            </a:r>
            <a:endParaRPr lang="es-ES" altLang="es-MX" sz="3600" dirty="0" smtClean="0">
              <a:solidFill>
                <a:schemeClr val="accent6"/>
              </a:solidFill>
              <a:latin typeface="+mj-lt"/>
              <a:ea typeface="ＭＳ Ｐゴシック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95288" y="1052513"/>
            <a:ext cx="8640762" cy="49408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es-ES" sz="2400" dirty="0" smtClean="0"/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es-ES" sz="2400" dirty="0"/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es-ES" sz="2400" dirty="0" smtClean="0"/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es-ES" sz="2400" dirty="0"/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es-ES" sz="2400" dirty="0" smtClean="0"/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es-ES" sz="2400" dirty="0"/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es-ES" sz="2400" dirty="0" smtClean="0"/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es-ES" sz="2400" dirty="0"/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es-ES" sz="2400" dirty="0" smtClean="0"/>
              <a:t>. </a:t>
            </a:r>
            <a:endParaRPr lang="es-CL" sz="2800" dirty="0">
              <a:solidFill>
                <a:srgbClr val="6D1F7D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197423" y="1524257"/>
            <a:ext cx="4213225" cy="1800225"/>
          </a:xfrm>
          <a:prstGeom prst="roundRect">
            <a:avLst/>
          </a:prstGeom>
          <a:solidFill>
            <a:srgbClr val="6D1F7D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400" b="1" dirty="0"/>
              <a:t> </a:t>
            </a:r>
            <a:r>
              <a:rPr lang="es-CL" sz="2400" b="1" dirty="0">
                <a:solidFill>
                  <a:srgbClr val="6D1F7D"/>
                </a:solidFill>
              </a:rPr>
              <a:t>Promover coberturas periodísticas de TV que respeten a las personas como sujetos de derechos.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4787900" y="1479263"/>
            <a:ext cx="4032250" cy="1800225"/>
          </a:xfrm>
          <a:prstGeom prst="roundRect">
            <a:avLst/>
          </a:prstGeom>
          <a:solidFill>
            <a:srgbClr val="6D1F7D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400" b="1" dirty="0">
                <a:solidFill>
                  <a:srgbClr val="6D1F7D"/>
                </a:solidFill>
              </a:rPr>
              <a:t> Propiciar espacios adecuados </a:t>
            </a:r>
            <a:r>
              <a:rPr lang="es-ES" sz="2400" dirty="0" smtClean="0">
                <a:solidFill>
                  <a:srgbClr val="6D1F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</a:t>
            </a:r>
            <a:r>
              <a:rPr lang="es-ES" sz="2400" dirty="0">
                <a:solidFill>
                  <a:srgbClr val="6D1F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s-ES" sz="2400" dirty="0" smtClean="0">
                <a:solidFill>
                  <a:srgbClr val="6D1F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pongan  </a:t>
            </a:r>
            <a:r>
              <a:rPr lang="es-ES" sz="2400" dirty="0">
                <a:solidFill>
                  <a:srgbClr val="6D1F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riesgo la integridad o dignidad de las víctimas </a:t>
            </a:r>
            <a:r>
              <a:rPr lang="es-CL" sz="2400" dirty="0">
                <a:solidFill>
                  <a:srgbClr val="6D1F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TV. 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2232025" y="4046330"/>
            <a:ext cx="5111750" cy="2159000"/>
          </a:xfrm>
          <a:prstGeom prst="roundRect">
            <a:avLst/>
          </a:prstGeom>
          <a:solidFill>
            <a:srgbClr val="6D1F7D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400" b="1" dirty="0">
                <a:solidFill>
                  <a:srgbClr val="6D1F7D"/>
                </a:solidFill>
              </a:rPr>
              <a:t>Instar a una reflexión sobre la forma en que se utilizan las imágenes y las palabras en la cobertura televisiva. </a:t>
            </a:r>
          </a:p>
        </p:txBody>
      </p:sp>
      <p:pic>
        <p:nvPicPr>
          <p:cNvPr id="14" name="3 Imagen" descr="C:\Users\rcabre\Desktop\Logos RAV\logo_ra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947" y="116632"/>
            <a:ext cx="3123541" cy="121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3 Imagen" descr="C:\Users\rcabre\Desktop\Logos RAV\logo_ra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161"/>
            <a:ext cx="2703082" cy="129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24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6C54-E75E-4B56-9424-287716C586B5}" type="slidenum">
              <a:rPr lang="es-CL" smtClean="0"/>
              <a:t>22</a:t>
            </a:fld>
            <a:endParaRPr lang="es-CL" dirty="0"/>
          </a:p>
        </p:txBody>
      </p:sp>
      <p:sp>
        <p:nvSpPr>
          <p:cNvPr id="5" name="1 Subtítulo"/>
          <p:cNvSpPr txBox="1">
            <a:spLocks/>
          </p:cNvSpPr>
          <p:nvPr/>
        </p:nvSpPr>
        <p:spPr>
          <a:xfrm>
            <a:off x="1559372" y="1773213"/>
            <a:ext cx="6400800" cy="3455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altLang="es-CL" sz="4000" b="1" dirty="0" smtClean="0">
                <a:solidFill>
                  <a:srgbClr val="750D7D"/>
                </a:solidFill>
                <a:ea typeface="ＭＳ Ｐゴシック" pitchFamily="34" charset="-128"/>
              </a:rPr>
              <a:t>RECOMENDACIONES</a:t>
            </a:r>
          </a:p>
          <a:p>
            <a:pPr marL="0" indent="0" algn="ctr">
              <a:buNone/>
            </a:pPr>
            <a:r>
              <a:rPr lang="es-MX" altLang="es-MX" sz="4000" b="1" dirty="0" smtClean="0">
                <a:solidFill>
                  <a:srgbClr val="6D1F7D"/>
                </a:solidFill>
              </a:rPr>
              <a:t> </a:t>
            </a:r>
            <a:r>
              <a:rPr lang="es-MX" altLang="es-MX" sz="4000" b="1" dirty="0">
                <a:solidFill>
                  <a:srgbClr val="6D1F7D"/>
                </a:solidFill>
              </a:rPr>
              <a:t>Tratamiento mediático de </a:t>
            </a:r>
            <a:r>
              <a:rPr lang="es-MX" altLang="es-MX" sz="4000" b="1" dirty="0" smtClean="0">
                <a:solidFill>
                  <a:srgbClr val="6D1F7D"/>
                </a:solidFill>
              </a:rPr>
              <a:t>niños y niñas víctimas de delitos y/o desastres</a:t>
            </a:r>
            <a:endParaRPr lang="es-CL" altLang="es-MX" sz="4000" b="1" dirty="0">
              <a:solidFill>
                <a:srgbClr val="6D1F7D"/>
              </a:solidFill>
            </a:endParaRPr>
          </a:p>
          <a:p>
            <a:pPr marL="0" indent="0" algn="ctr">
              <a:buNone/>
            </a:pPr>
            <a:endParaRPr lang="es-CL" altLang="es-CL" sz="4000" b="1" dirty="0" smtClean="0">
              <a:solidFill>
                <a:srgbClr val="750D7D"/>
              </a:solidFill>
              <a:ea typeface="ＭＳ Ｐゴシック" pitchFamily="34" charset="-128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74821"/>
            <a:ext cx="3059832" cy="204387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384" y="253889"/>
            <a:ext cx="6731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7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8391"/>
            <a:ext cx="9144000" cy="19960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896911" cy="751408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475" y="6104643"/>
            <a:ext cx="684684" cy="532532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6C54-E75E-4B56-9424-287716C586B5}" type="slidenum">
              <a:rPr lang="es-CL" smtClean="0"/>
              <a:t>23</a:t>
            </a:fld>
            <a:endParaRPr lang="es-CL" dirty="0"/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2267744" y="342376"/>
            <a:ext cx="6696744" cy="63835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small">
                <a:solidFill>
                  <a:srgbClr val="622A7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s-CL" sz="900" dirty="0">
              <a:latin typeface="+mn-lt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 bwMode="auto">
          <a:xfrm>
            <a:off x="2267744" y="116632"/>
            <a:ext cx="5544616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s-ES" altLang="es-CL" sz="3600" cap="none" dirty="0" smtClean="0">
                <a:solidFill>
                  <a:srgbClr val="C00000"/>
                </a:solidFill>
              </a:rPr>
              <a:t>1. Consentimiento informado</a:t>
            </a:r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539750" y="836613"/>
            <a:ext cx="8015288" cy="5545137"/>
          </a:xfrm>
        </p:spPr>
        <p:txBody>
          <a:bodyPr>
            <a:normAutofit/>
          </a:bodyPr>
          <a:lstStyle/>
          <a:p>
            <a:pPr marL="0" lvl="1" indent="0" algn="just" eaLnBrk="1" hangingPunct="1">
              <a:buFont typeface="Arial" charset="0"/>
              <a:buNone/>
              <a:defRPr/>
            </a:pPr>
            <a:endParaRPr lang="es-ES" altLang="es-CL" sz="2800" u="sng" dirty="0">
              <a:solidFill>
                <a:srgbClr val="6D1F7D"/>
              </a:solidFill>
              <a:ea typeface="ＭＳ Ｐゴシック" charset="0"/>
            </a:endParaRPr>
          </a:p>
          <a:p>
            <a:pPr marL="342900" lvl="1" indent="-342900" algn="just" eaLnBrk="1" hangingPunct="1">
              <a:buFont typeface="Wingdings" panose="05000000000000000000" pitchFamily="2" charset="2"/>
              <a:buChar char="§"/>
              <a:defRPr/>
            </a:pPr>
            <a:r>
              <a:rPr lang="es-ES" altLang="es-CL" sz="2400" dirty="0" smtClean="0">
                <a:solidFill>
                  <a:srgbClr val="6D1F7D"/>
                </a:solidFill>
                <a:ea typeface="ＭＳ Ｐゴシック" charset="0"/>
              </a:rPr>
              <a:t>En caso de una entrevista, disponer de la autorización de niñas y niños, así como de personas adultas responsables.</a:t>
            </a:r>
          </a:p>
          <a:p>
            <a:pPr marL="0" lvl="1" indent="0" algn="just" eaLnBrk="1" hangingPunct="1">
              <a:buNone/>
              <a:defRPr/>
            </a:pPr>
            <a:endParaRPr lang="es-ES" altLang="es-CL" sz="2400" dirty="0" smtClean="0">
              <a:solidFill>
                <a:srgbClr val="6D1F7D"/>
              </a:solidFill>
              <a:ea typeface="ＭＳ Ｐゴシック" charset="0"/>
            </a:endParaRPr>
          </a:p>
          <a:p>
            <a:pPr marL="0" lvl="1" indent="0" algn="just" eaLnBrk="1" hangingPunct="1">
              <a:buNone/>
              <a:defRPr/>
            </a:pPr>
            <a:endParaRPr lang="es-ES" altLang="es-CL" sz="2400" dirty="0">
              <a:solidFill>
                <a:srgbClr val="6D1F7D"/>
              </a:solidFill>
              <a:ea typeface="ＭＳ Ｐゴシック" charset="0"/>
            </a:endParaRPr>
          </a:p>
          <a:p>
            <a:pPr marL="342900" lvl="1" indent="-342900" algn="just" eaLnBrk="1" hangingPunct="1">
              <a:buFont typeface="Wingdings" panose="05000000000000000000" pitchFamily="2" charset="2"/>
              <a:buChar char="§"/>
              <a:defRPr/>
            </a:pPr>
            <a:r>
              <a:rPr lang="es-ES" altLang="es-CL" sz="2400" dirty="0" smtClean="0">
                <a:solidFill>
                  <a:srgbClr val="6D1F7D"/>
                </a:solidFill>
                <a:ea typeface="ＭＳ Ｐゴシック" charset="0"/>
              </a:rPr>
              <a:t>Registrar y editar imágenes de la infancia, previo consentimiento informado de adultos/as responsables, como de niñas y niños. </a:t>
            </a:r>
          </a:p>
          <a:p>
            <a:pPr marL="538163" lvl="1" indent="-538163" algn="just" eaLnBrk="1" hangingPunct="1">
              <a:buFont typeface="Arial" charset="0"/>
              <a:buNone/>
              <a:defRPr/>
            </a:pPr>
            <a:endParaRPr lang="es-ES" altLang="es-CL" sz="2400" dirty="0" smtClean="0">
              <a:solidFill>
                <a:srgbClr val="6D1F7D"/>
              </a:solidFill>
              <a:ea typeface="ＭＳ Ｐゴシック" charset="0"/>
            </a:endParaRPr>
          </a:p>
          <a:p>
            <a:pPr marL="0" lvl="1" indent="0" algn="just" eaLnBrk="1" hangingPunct="1">
              <a:buFont typeface="Arial" charset="0"/>
              <a:buNone/>
              <a:defRPr/>
            </a:pPr>
            <a:r>
              <a:rPr lang="es-ES" altLang="es-CL" sz="2400" dirty="0" smtClean="0">
                <a:solidFill>
                  <a:srgbClr val="6D1F7D"/>
                </a:solidFill>
                <a:ea typeface="ＭＳ Ｐゴシック" charset="0"/>
              </a:rPr>
              <a:t>   </a:t>
            </a:r>
            <a:endParaRPr lang="es-ES" altLang="es-CL" sz="2400" dirty="0">
              <a:solidFill>
                <a:srgbClr val="6D1F7D"/>
              </a:solidFill>
              <a:ea typeface="ＭＳ Ｐゴシック" charset="0"/>
            </a:endParaRPr>
          </a:p>
          <a:p>
            <a:pPr marL="285750" lvl="1" algn="just" eaLnBrk="1" hangingPunct="1">
              <a:buFont typeface="Wingdings" pitchFamily="2" charset="2"/>
              <a:buChar char="ü"/>
              <a:defRPr/>
            </a:pPr>
            <a:endParaRPr lang="es-ES" altLang="es-CL" sz="1400" dirty="0">
              <a:solidFill>
                <a:srgbClr val="6D1F7D"/>
              </a:solidFill>
              <a:ea typeface="ＭＳ Ｐゴシック" charset="0"/>
            </a:endParaRPr>
          </a:p>
          <a:p>
            <a:pPr marL="0" lvl="1" indent="0" algn="just" eaLnBrk="1" hangingPunct="1">
              <a:buFont typeface="Arial" charset="0"/>
              <a:buNone/>
              <a:defRPr/>
            </a:pPr>
            <a:endParaRPr lang="es-ES" altLang="es-CL" sz="1400" dirty="0" smtClean="0">
              <a:solidFill>
                <a:srgbClr val="6D1F7D"/>
              </a:solidFill>
              <a:ea typeface="ＭＳ Ｐゴシック" charset="0"/>
            </a:endParaRPr>
          </a:p>
          <a:p>
            <a:pPr marL="0" lvl="1" indent="0" algn="just" eaLnBrk="1" hangingPunct="1">
              <a:buFont typeface="Arial" pitchFamily="34" charset="0"/>
              <a:buNone/>
              <a:defRPr/>
            </a:pPr>
            <a:endParaRPr lang="es-ES" altLang="es-CL" sz="1400" dirty="0" smtClean="0">
              <a:solidFill>
                <a:srgbClr val="6D1F7D"/>
              </a:solidFill>
              <a:ea typeface="ＭＳ Ｐゴシック" charset="0"/>
            </a:endParaRPr>
          </a:p>
          <a:p>
            <a:pPr marL="0" lvl="1" indent="0" algn="just" eaLnBrk="1" hangingPunct="1">
              <a:buFont typeface="Arial" pitchFamily="34" charset="0"/>
              <a:buNone/>
              <a:defRPr/>
            </a:pPr>
            <a:endParaRPr lang="es-ES" altLang="es-CL" sz="1400" dirty="0" smtClean="0">
              <a:solidFill>
                <a:srgbClr val="6D1F7D"/>
              </a:solidFill>
              <a:ea typeface="ＭＳ Ｐゴシック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s-ES" altLang="es-CL" sz="1600" dirty="0" smtClean="0">
              <a:solidFill>
                <a:srgbClr val="6D1F7D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074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8391"/>
            <a:ext cx="9144000" cy="19960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896911" cy="751408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475" y="6104643"/>
            <a:ext cx="684684" cy="532532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6C54-E75E-4B56-9424-287716C586B5}" type="slidenum">
              <a:rPr lang="es-CL" smtClean="0"/>
              <a:t>24</a:t>
            </a:fld>
            <a:endParaRPr lang="es-CL" dirty="0"/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2267744" y="342376"/>
            <a:ext cx="6696744" cy="63835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small">
                <a:solidFill>
                  <a:srgbClr val="622A7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s-CL" sz="900" dirty="0">
              <a:latin typeface="+mn-lt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 bwMode="auto">
          <a:xfrm>
            <a:off x="2076423" y="116632"/>
            <a:ext cx="6095977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s-ES" altLang="es-CL" sz="3600" cap="none" dirty="0" smtClean="0">
                <a:solidFill>
                  <a:srgbClr val="C00000"/>
                </a:solidFill>
              </a:rPr>
              <a:t>2. Erradicar la inducción del pensamiento</a:t>
            </a:r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539750" y="836613"/>
            <a:ext cx="8015288" cy="5545137"/>
          </a:xfrm>
        </p:spPr>
        <p:txBody>
          <a:bodyPr>
            <a:normAutofit/>
          </a:bodyPr>
          <a:lstStyle/>
          <a:p>
            <a:pPr marL="0" lvl="1" indent="0" algn="just" eaLnBrk="1" hangingPunct="1">
              <a:buFont typeface="Arial" charset="0"/>
              <a:buNone/>
              <a:defRPr/>
            </a:pPr>
            <a:endParaRPr lang="es-ES" altLang="es-CL" sz="2800" u="sng" dirty="0">
              <a:solidFill>
                <a:srgbClr val="6D1F7D"/>
              </a:solidFill>
              <a:ea typeface="ＭＳ Ｐゴシック" charset="0"/>
            </a:endParaRPr>
          </a:p>
          <a:p>
            <a:pPr marL="342900" lvl="1" indent="-342900" algn="just" eaLnBrk="1" hangingPunct="1">
              <a:buFont typeface="Wingdings" panose="05000000000000000000" pitchFamily="2" charset="2"/>
              <a:buChar char="§"/>
              <a:defRPr/>
            </a:pPr>
            <a:r>
              <a:rPr lang="es-MX" altLang="es-CL" sz="2400" dirty="0" smtClean="0">
                <a:solidFill>
                  <a:srgbClr val="6D1F7D"/>
                </a:solidFill>
                <a:ea typeface="ＭＳ Ｐゴシック" charset="0"/>
              </a:rPr>
              <a:t>Otorgar espacio a la fluidez de testimonios de niñas y niños, permitiendo que se expresen libremente. </a:t>
            </a:r>
          </a:p>
          <a:p>
            <a:pPr marL="342900" lvl="1" indent="-342900" algn="just" eaLnBrk="1" hangingPunct="1">
              <a:buFont typeface="Wingdings" panose="05000000000000000000" pitchFamily="2" charset="2"/>
              <a:buChar char="§"/>
              <a:defRPr/>
            </a:pPr>
            <a:endParaRPr lang="es-MX" altLang="es-CL" sz="2400" dirty="0">
              <a:solidFill>
                <a:srgbClr val="6D1F7D"/>
              </a:solidFill>
              <a:ea typeface="ＭＳ Ｐゴシック" charset="0"/>
            </a:endParaRPr>
          </a:p>
          <a:p>
            <a:pPr marL="342900" lvl="1" indent="-342900" algn="just" eaLnBrk="1" hangingPunct="1">
              <a:buFont typeface="Wingdings" panose="05000000000000000000" pitchFamily="2" charset="2"/>
              <a:buChar char="§"/>
              <a:defRPr/>
            </a:pPr>
            <a:r>
              <a:rPr lang="es-MX" altLang="es-CL" sz="2400" dirty="0" smtClean="0">
                <a:solidFill>
                  <a:srgbClr val="6D1F7D"/>
                </a:solidFill>
                <a:ea typeface="ＭＳ Ｐゴシック" charset="0"/>
              </a:rPr>
              <a:t>Prescindir de preguntas que reactiven el dolor de algún hecho traumático. Ej.: No indagar si sienten tristeza tras el incidente.</a:t>
            </a:r>
            <a:endParaRPr lang="es-ES" altLang="es-CL" sz="2400" dirty="0" smtClean="0">
              <a:solidFill>
                <a:srgbClr val="6D1F7D"/>
              </a:solidFill>
              <a:ea typeface="ＭＳ Ｐゴシック" charset="0"/>
            </a:endParaRPr>
          </a:p>
          <a:p>
            <a:pPr marL="0" lvl="1" indent="0" algn="just" eaLnBrk="1" hangingPunct="1">
              <a:buFont typeface="Arial" charset="0"/>
              <a:buNone/>
              <a:defRPr/>
            </a:pPr>
            <a:endParaRPr lang="es-ES" altLang="es-CL" sz="2400" dirty="0">
              <a:solidFill>
                <a:srgbClr val="6D1F7D"/>
              </a:solidFill>
              <a:ea typeface="ＭＳ Ｐゴシック" charset="0"/>
            </a:endParaRPr>
          </a:p>
          <a:p>
            <a:pPr marL="0" lvl="1" indent="0" algn="just" eaLnBrk="1" hangingPunct="1">
              <a:buFont typeface="Arial" charset="0"/>
              <a:buNone/>
              <a:defRPr/>
            </a:pPr>
            <a:r>
              <a:rPr lang="es-ES" altLang="es-CL" sz="2400" dirty="0" smtClean="0">
                <a:solidFill>
                  <a:srgbClr val="6D1F7D"/>
                </a:solidFill>
                <a:ea typeface="ＭＳ Ｐゴシック" charset="0"/>
              </a:rPr>
              <a:t>   </a:t>
            </a:r>
            <a:endParaRPr lang="es-ES" altLang="es-CL" sz="2400" dirty="0">
              <a:solidFill>
                <a:srgbClr val="6D1F7D"/>
              </a:solidFill>
              <a:ea typeface="ＭＳ Ｐゴシック" charset="0"/>
            </a:endParaRPr>
          </a:p>
          <a:p>
            <a:pPr marL="285750" lvl="1" algn="just" eaLnBrk="1" hangingPunct="1">
              <a:buFont typeface="Wingdings" pitchFamily="2" charset="2"/>
              <a:buChar char="ü"/>
              <a:defRPr/>
            </a:pPr>
            <a:endParaRPr lang="es-ES" altLang="es-CL" sz="1400" dirty="0">
              <a:solidFill>
                <a:srgbClr val="6D1F7D"/>
              </a:solidFill>
              <a:ea typeface="ＭＳ Ｐゴシック" charset="0"/>
            </a:endParaRPr>
          </a:p>
          <a:p>
            <a:pPr marL="0" lvl="1" indent="0" algn="just" eaLnBrk="1" hangingPunct="1">
              <a:buFont typeface="Arial" charset="0"/>
              <a:buNone/>
              <a:defRPr/>
            </a:pPr>
            <a:endParaRPr lang="es-ES" altLang="es-CL" sz="1400" dirty="0" smtClean="0">
              <a:solidFill>
                <a:srgbClr val="6D1F7D"/>
              </a:solidFill>
              <a:ea typeface="ＭＳ Ｐゴシック" charset="0"/>
            </a:endParaRPr>
          </a:p>
          <a:p>
            <a:pPr marL="0" lvl="1" indent="0" algn="just" eaLnBrk="1" hangingPunct="1">
              <a:buFont typeface="Arial" pitchFamily="34" charset="0"/>
              <a:buNone/>
              <a:defRPr/>
            </a:pPr>
            <a:endParaRPr lang="es-ES" altLang="es-CL" sz="1400" dirty="0" smtClean="0">
              <a:solidFill>
                <a:srgbClr val="6D1F7D"/>
              </a:solidFill>
              <a:ea typeface="ＭＳ Ｐゴシック" charset="0"/>
            </a:endParaRPr>
          </a:p>
          <a:p>
            <a:pPr marL="0" lvl="1" indent="0" algn="just" eaLnBrk="1" hangingPunct="1">
              <a:buFont typeface="Arial" pitchFamily="34" charset="0"/>
              <a:buNone/>
              <a:defRPr/>
            </a:pPr>
            <a:endParaRPr lang="es-ES" altLang="es-CL" sz="1400" dirty="0" smtClean="0">
              <a:solidFill>
                <a:srgbClr val="6D1F7D"/>
              </a:solidFill>
              <a:ea typeface="ＭＳ Ｐゴシック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s-ES" altLang="es-CL" sz="1600" dirty="0" smtClean="0">
              <a:solidFill>
                <a:srgbClr val="6D1F7D"/>
              </a:solidFill>
              <a:ea typeface="ＭＳ Ｐゴシック" charset="0"/>
            </a:endParaRPr>
          </a:p>
        </p:txBody>
      </p:sp>
      <p:pic>
        <p:nvPicPr>
          <p:cNvPr id="11" name="Picture 2" descr="http://4.bp.blogspot.com/_fsY195zu3bk/TS_Krv1QRmI/AAAAAAAAACw/Nc4N_Thn6gg/s1600/Dos%25252Bpersonas%25252Bhabland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722" y="4365104"/>
            <a:ext cx="1886369" cy="131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843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8391"/>
            <a:ext cx="9144000" cy="19960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896911" cy="751408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475" y="6104643"/>
            <a:ext cx="684684" cy="532532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6C54-E75E-4B56-9424-287716C586B5}" type="slidenum">
              <a:rPr lang="es-CL" smtClean="0"/>
              <a:t>25</a:t>
            </a:fld>
            <a:endParaRPr lang="es-CL" dirty="0"/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2267744" y="342376"/>
            <a:ext cx="6696744" cy="63835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small">
                <a:solidFill>
                  <a:srgbClr val="622A7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s-CL" sz="900" dirty="0">
              <a:latin typeface="+mn-lt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 bwMode="auto">
          <a:xfrm>
            <a:off x="2267744" y="116632"/>
            <a:ext cx="6287294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s-ES" altLang="es-CL" sz="3600" cap="none" dirty="0" smtClean="0">
                <a:solidFill>
                  <a:srgbClr val="C00000"/>
                </a:solidFill>
              </a:rPr>
              <a:t>3. Cuidar el uso de imágenes y audio</a:t>
            </a:r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539750" y="836613"/>
            <a:ext cx="8015288" cy="5545137"/>
          </a:xfrm>
        </p:spPr>
        <p:txBody>
          <a:bodyPr>
            <a:normAutofit/>
          </a:bodyPr>
          <a:lstStyle/>
          <a:p>
            <a:pPr marL="0" lvl="1" indent="0" algn="just" eaLnBrk="1" hangingPunct="1">
              <a:buFont typeface="Arial" charset="0"/>
              <a:buNone/>
              <a:defRPr/>
            </a:pPr>
            <a:endParaRPr lang="es-ES" altLang="es-CL" sz="2800" u="sng" dirty="0">
              <a:solidFill>
                <a:srgbClr val="6D1F7D"/>
              </a:solidFill>
              <a:ea typeface="ＭＳ Ｐゴシック" charset="0"/>
            </a:endParaRPr>
          </a:p>
          <a:p>
            <a:pPr marL="342900" lvl="1" indent="-342900" algn="just" eaLnBrk="1" hangingPunct="1">
              <a:buFont typeface="Wingdings" panose="05000000000000000000" pitchFamily="2" charset="2"/>
              <a:buChar char="§"/>
              <a:defRPr/>
            </a:pPr>
            <a:r>
              <a:rPr lang="es-CL" altLang="es-CL" sz="2400" dirty="0" smtClean="0">
                <a:solidFill>
                  <a:srgbClr val="6D1F7D"/>
                </a:solidFill>
                <a:ea typeface="ＭＳ Ｐゴシック" charset="0"/>
              </a:rPr>
              <a:t>No mostrar sus lugares de residencia, de estudio o barrio.</a:t>
            </a:r>
          </a:p>
          <a:p>
            <a:pPr marL="0" lvl="1" indent="0" algn="just" eaLnBrk="1" hangingPunct="1">
              <a:buNone/>
              <a:defRPr/>
            </a:pPr>
            <a:endParaRPr lang="es-CL" altLang="es-CL" sz="2400" dirty="0" smtClean="0">
              <a:solidFill>
                <a:srgbClr val="6D1F7D"/>
              </a:solidFill>
              <a:ea typeface="ＭＳ Ｐゴシック" charset="0"/>
            </a:endParaRPr>
          </a:p>
          <a:p>
            <a:pPr marL="342900" lvl="1" indent="-342900" algn="just" eaLnBrk="1" hangingPunct="1">
              <a:buFont typeface="Wingdings" panose="05000000000000000000" pitchFamily="2" charset="2"/>
              <a:buChar char="§"/>
              <a:defRPr/>
            </a:pPr>
            <a:r>
              <a:rPr lang="es-MX" altLang="es-CL" sz="2400" dirty="0" smtClean="0">
                <a:solidFill>
                  <a:srgbClr val="6D1F7D"/>
                </a:solidFill>
                <a:ea typeface="ＭＳ Ｐゴシック" charset="0"/>
              </a:rPr>
              <a:t>En  caso de delitos sexuales, no utilizar registros testimoniales que forman parte del proceso judicial y/o reparatorio.</a:t>
            </a:r>
            <a:endParaRPr lang="es-MX" altLang="es-CL" sz="2400" dirty="0">
              <a:solidFill>
                <a:srgbClr val="6D1F7D"/>
              </a:solidFill>
              <a:ea typeface="ＭＳ Ｐゴシック" charset="0"/>
            </a:endParaRPr>
          </a:p>
          <a:p>
            <a:pPr marL="538163" lvl="1" indent="-538163" algn="just" eaLnBrk="1" hangingPunct="1">
              <a:buFont typeface="Wingdings" panose="05000000000000000000" pitchFamily="2" charset="2"/>
              <a:buChar char="§"/>
              <a:defRPr/>
            </a:pPr>
            <a:endParaRPr lang="es-ES" altLang="es-CL" sz="2400" dirty="0" smtClean="0">
              <a:solidFill>
                <a:srgbClr val="6D1F7D"/>
              </a:solidFill>
              <a:ea typeface="ＭＳ Ｐゴシック" charset="0"/>
            </a:endParaRPr>
          </a:p>
          <a:p>
            <a:pPr marL="0" lvl="1" indent="0" algn="just" eaLnBrk="1" hangingPunct="1">
              <a:buFont typeface="Arial" charset="0"/>
              <a:buNone/>
              <a:defRPr/>
            </a:pPr>
            <a:endParaRPr lang="es-ES" altLang="es-CL" sz="2400" dirty="0">
              <a:solidFill>
                <a:srgbClr val="6D1F7D"/>
              </a:solidFill>
              <a:ea typeface="ＭＳ Ｐゴシック" charset="0"/>
            </a:endParaRPr>
          </a:p>
          <a:p>
            <a:pPr marL="0" lvl="1" indent="0" algn="just" eaLnBrk="1" hangingPunct="1">
              <a:buFont typeface="Arial" charset="0"/>
              <a:buNone/>
              <a:defRPr/>
            </a:pPr>
            <a:r>
              <a:rPr lang="es-ES" altLang="es-CL" sz="2400" dirty="0" smtClean="0">
                <a:solidFill>
                  <a:srgbClr val="6D1F7D"/>
                </a:solidFill>
                <a:ea typeface="ＭＳ Ｐゴシック" charset="0"/>
              </a:rPr>
              <a:t>   </a:t>
            </a:r>
            <a:endParaRPr lang="es-ES" altLang="es-CL" sz="2400" dirty="0">
              <a:solidFill>
                <a:srgbClr val="6D1F7D"/>
              </a:solidFill>
              <a:ea typeface="ＭＳ Ｐゴシック" charset="0"/>
            </a:endParaRPr>
          </a:p>
          <a:p>
            <a:pPr marL="285750" lvl="1" algn="just" eaLnBrk="1" hangingPunct="1">
              <a:buFont typeface="Wingdings" pitchFamily="2" charset="2"/>
              <a:buChar char="ü"/>
              <a:defRPr/>
            </a:pPr>
            <a:endParaRPr lang="es-ES" altLang="es-CL" sz="1400" dirty="0">
              <a:solidFill>
                <a:srgbClr val="6D1F7D"/>
              </a:solidFill>
              <a:ea typeface="ＭＳ Ｐゴシック" charset="0"/>
            </a:endParaRPr>
          </a:p>
          <a:p>
            <a:pPr marL="0" lvl="1" indent="0" algn="just" eaLnBrk="1" hangingPunct="1">
              <a:buFont typeface="Arial" charset="0"/>
              <a:buNone/>
              <a:defRPr/>
            </a:pPr>
            <a:endParaRPr lang="es-ES" altLang="es-CL" sz="1400" dirty="0" smtClean="0">
              <a:solidFill>
                <a:srgbClr val="6D1F7D"/>
              </a:solidFill>
              <a:ea typeface="ＭＳ Ｐゴシック" charset="0"/>
            </a:endParaRPr>
          </a:p>
          <a:p>
            <a:pPr marL="0" lvl="1" indent="0" algn="just" eaLnBrk="1" hangingPunct="1">
              <a:buFont typeface="Arial" pitchFamily="34" charset="0"/>
              <a:buNone/>
              <a:defRPr/>
            </a:pPr>
            <a:endParaRPr lang="es-ES" altLang="es-CL" sz="1400" dirty="0" smtClean="0">
              <a:solidFill>
                <a:srgbClr val="6D1F7D"/>
              </a:solidFill>
              <a:ea typeface="ＭＳ Ｐゴシック" charset="0"/>
            </a:endParaRPr>
          </a:p>
          <a:p>
            <a:pPr marL="0" lvl="1" indent="0" algn="just" eaLnBrk="1" hangingPunct="1">
              <a:buFont typeface="Arial" pitchFamily="34" charset="0"/>
              <a:buNone/>
              <a:defRPr/>
            </a:pPr>
            <a:endParaRPr lang="es-ES" altLang="es-CL" sz="1400" dirty="0" smtClean="0">
              <a:solidFill>
                <a:srgbClr val="6D1F7D"/>
              </a:solidFill>
              <a:ea typeface="ＭＳ Ｐゴシック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s-ES" altLang="es-CL" sz="1600" dirty="0" smtClean="0">
              <a:solidFill>
                <a:srgbClr val="6D1F7D"/>
              </a:solidFill>
              <a:ea typeface="ＭＳ Ｐゴシック" charset="0"/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469" y="4340132"/>
            <a:ext cx="2384570" cy="176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560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8391"/>
            <a:ext cx="9144000" cy="19960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896911" cy="751408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475" y="6104643"/>
            <a:ext cx="684684" cy="532532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6C54-E75E-4B56-9424-287716C586B5}" type="slidenum">
              <a:rPr lang="es-CL" smtClean="0"/>
              <a:t>26</a:t>
            </a:fld>
            <a:endParaRPr lang="es-CL" dirty="0"/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2267744" y="342376"/>
            <a:ext cx="6696744" cy="63835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small">
                <a:solidFill>
                  <a:srgbClr val="622A7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s-CL" sz="900" dirty="0">
              <a:latin typeface="+mn-lt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 bwMode="auto">
          <a:xfrm>
            <a:off x="3059832" y="116632"/>
            <a:ext cx="3816424" cy="936104"/>
          </a:xfrm>
        </p:spPr>
        <p:txBody>
          <a:bodyPr>
            <a:normAutofit/>
          </a:bodyPr>
          <a:lstStyle/>
          <a:p>
            <a:pPr algn="ctr"/>
            <a:r>
              <a:rPr lang="es-ES" altLang="es-CL" sz="3600" cap="none" dirty="0" smtClean="0">
                <a:solidFill>
                  <a:srgbClr val="C00000"/>
                </a:solidFill>
              </a:rPr>
              <a:t>4. No estigmatizar</a:t>
            </a:r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539750" y="1052736"/>
            <a:ext cx="8015288" cy="5329014"/>
          </a:xfrm>
        </p:spPr>
        <p:txBody>
          <a:bodyPr>
            <a:normAutofit fontScale="92500" lnSpcReduction="10000"/>
          </a:bodyPr>
          <a:lstStyle/>
          <a:p>
            <a:pPr marL="0" lvl="1" indent="0" algn="just" eaLnBrk="1" hangingPunct="1">
              <a:buFont typeface="Arial" charset="0"/>
              <a:buNone/>
              <a:defRPr/>
            </a:pPr>
            <a:endParaRPr lang="es-ES" altLang="es-CL" sz="2800" u="sng" dirty="0">
              <a:solidFill>
                <a:srgbClr val="6D1F7D"/>
              </a:solidFill>
              <a:ea typeface="ＭＳ Ｐゴシック" charset="0"/>
            </a:endParaRPr>
          </a:p>
          <a:p>
            <a:pPr marL="538163" lvl="1" indent="-538163" algn="just" eaLnBrk="1" hangingPunct="1">
              <a:buFont typeface="Wingdings" panose="05000000000000000000" pitchFamily="2" charset="2"/>
              <a:buChar char="§"/>
              <a:defRPr/>
            </a:pPr>
            <a:r>
              <a:rPr lang="es-ES" altLang="es-CL" sz="2400" dirty="0" smtClean="0">
                <a:solidFill>
                  <a:srgbClr val="6D1F7D"/>
                </a:solidFill>
                <a:ea typeface="ＭＳ Ｐゴシック" charset="0"/>
              </a:rPr>
              <a:t>Utilizar un lenguaje que no subvalore o compadezca a la población infantil (Ej.: “Menores”; “Pequeños”; “Chiquititos”, etc.)</a:t>
            </a:r>
          </a:p>
          <a:p>
            <a:pPr marL="538163" lvl="1" indent="-538163" algn="just" eaLnBrk="1" hangingPunct="1">
              <a:buFont typeface="Wingdings" panose="05000000000000000000" pitchFamily="2" charset="2"/>
              <a:buChar char="§"/>
              <a:defRPr/>
            </a:pPr>
            <a:endParaRPr lang="es-ES" altLang="es-CL" sz="2400" dirty="0">
              <a:solidFill>
                <a:srgbClr val="6D1F7D"/>
              </a:solidFill>
              <a:ea typeface="ＭＳ Ｐゴシック" charset="0"/>
            </a:endParaRPr>
          </a:p>
          <a:p>
            <a:pPr marL="538163" lvl="1" indent="-538163" algn="just" eaLnBrk="1" hangingPunct="1">
              <a:buFont typeface="Wingdings" panose="05000000000000000000" pitchFamily="2" charset="2"/>
              <a:buChar char="§"/>
              <a:defRPr/>
            </a:pPr>
            <a:r>
              <a:rPr lang="es-ES" altLang="es-CL" sz="2400" dirty="0" smtClean="0">
                <a:solidFill>
                  <a:srgbClr val="6D1F7D"/>
                </a:solidFill>
                <a:ea typeface="ＭＳ Ｐゴシック" charset="0"/>
              </a:rPr>
              <a:t>Usar un vocabulario que incorpore la perspectiva de derechos (Ej.: “Niñas”, “Niños”, “infancia”).</a:t>
            </a:r>
          </a:p>
          <a:p>
            <a:pPr marL="538163" lvl="1" indent="-538163" algn="just" eaLnBrk="1" hangingPunct="1">
              <a:buFont typeface="Wingdings" panose="05000000000000000000" pitchFamily="2" charset="2"/>
              <a:buChar char="§"/>
              <a:defRPr/>
            </a:pPr>
            <a:endParaRPr lang="es-ES" altLang="es-CL" sz="2400" dirty="0">
              <a:solidFill>
                <a:srgbClr val="6D1F7D"/>
              </a:solidFill>
              <a:ea typeface="ＭＳ Ｐゴシック" charset="0"/>
            </a:endParaRPr>
          </a:p>
          <a:p>
            <a:pPr marL="538163" lvl="1" indent="-538163" algn="just" eaLnBrk="1" hangingPunct="1">
              <a:buFont typeface="Wingdings" panose="05000000000000000000" pitchFamily="2" charset="2"/>
              <a:buChar char="§"/>
              <a:defRPr/>
            </a:pPr>
            <a:r>
              <a:rPr lang="es-ES" altLang="es-CL" sz="2400" dirty="0" smtClean="0">
                <a:solidFill>
                  <a:srgbClr val="6D1F7D"/>
                </a:solidFill>
                <a:ea typeface="ＭＳ Ｐゴシック" charset="0"/>
              </a:rPr>
              <a:t>Descartar asociaciones injustificadas entre niñas y niños víctimas y lugares de residencia, nacionalidad, orientación sexual u origen étnico que puedan exponerlas y exponerlos a daños posteriores (Ej.: “El niño inmigrante consumía droga en la esquina de su casa cuando fue asaltado”) </a:t>
            </a:r>
          </a:p>
          <a:p>
            <a:pPr marL="0" lvl="1" indent="0" algn="just" eaLnBrk="1" hangingPunct="1">
              <a:buFont typeface="Arial" charset="0"/>
              <a:buNone/>
              <a:defRPr/>
            </a:pPr>
            <a:endParaRPr lang="es-ES" altLang="es-CL" sz="2400" dirty="0">
              <a:solidFill>
                <a:srgbClr val="6D1F7D"/>
              </a:solidFill>
              <a:ea typeface="ＭＳ Ｐゴシック" charset="0"/>
            </a:endParaRPr>
          </a:p>
          <a:p>
            <a:pPr marL="0" lvl="1" indent="0" algn="just" eaLnBrk="1" hangingPunct="1">
              <a:buFont typeface="Arial" charset="0"/>
              <a:buNone/>
              <a:defRPr/>
            </a:pPr>
            <a:r>
              <a:rPr lang="es-ES" altLang="es-CL" sz="2400" dirty="0" smtClean="0">
                <a:solidFill>
                  <a:srgbClr val="6D1F7D"/>
                </a:solidFill>
                <a:ea typeface="ＭＳ Ｐゴシック" charset="0"/>
              </a:rPr>
              <a:t>   </a:t>
            </a:r>
            <a:endParaRPr lang="es-ES" altLang="es-CL" sz="2400" dirty="0">
              <a:solidFill>
                <a:srgbClr val="6D1F7D"/>
              </a:solidFill>
              <a:ea typeface="ＭＳ Ｐゴシック" charset="0"/>
            </a:endParaRPr>
          </a:p>
          <a:p>
            <a:pPr marL="285750" lvl="1" algn="just" eaLnBrk="1" hangingPunct="1">
              <a:buFont typeface="Wingdings" pitchFamily="2" charset="2"/>
              <a:buChar char="ü"/>
              <a:defRPr/>
            </a:pPr>
            <a:endParaRPr lang="es-ES" altLang="es-CL" sz="1400" dirty="0">
              <a:solidFill>
                <a:srgbClr val="6D1F7D"/>
              </a:solidFill>
              <a:ea typeface="ＭＳ Ｐゴシック" charset="0"/>
            </a:endParaRPr>
          </a:p>
          <a:p>
            <a:pPr marL="0" lvl="1" indent="0" algn="just" eaLnBrk="1" hangingPunct="1">
              <a:buFont typeface="Arial" charset="0"/>
              <a:buNone/>
              <a:defRPr/>
            </a:pPr>
            <a:endParaRPr lang="es-ES" altLang="es-CL" sz="1400" dirty="0" smtClean="0">
              <a:solidFill>
                <a:srgbClr val="6D1F7D"/>
              </a:solidFill>
              <a:ea typeface="ＭＳ Ｐゴシック" charset="0"/>
            </a:endParaRPr>
          </a:p>
          <a:p>
            <a:pPr marL="0" lvl="1" indent="0" algn="just" eaLnBrk="1" hangingPunct="1">
              <a:buFont typeface="Arial" pitchFamily="34" charset="0"/>
              <a:buNone/>
              <a:defRPr/>
            </a:pPr>
            <a:endParaRPr lang="es-ES" altLang="es-CL" sz="1400" dirty="0" smtClean="0">
              <a:solidFill>
                <a:srgbClr val="6D1F7D"/>
              </a:solidFill>
              <a:ea typeface="ＭＳ Ｐゴシック" charset="0"/>
            </a:endParaRPr>
          </a:p>
          <a:p>
            <a:pPr marL="0" lvl="1" indent="0" algn="just" eaLnBrk="1" hangingPunct="1">
              <a:buFont typeface="Arial" pitchFamily="34" charset="0"/>
              <a:buNone/>
              <a:defRPr/>
            </a:pPr>
            <a:endParaRPr lang="es-ES" altLang="es-CL" sz="1400" dirty="0" smtClean="0">
              <a:solidFill>
                <a:srgbClr val="6D1F7D"/>
              </a:solidFill>
              <a:ea typeface="ＭＳ Ｐゴシック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s-ES" altLang="es-CL" sz="1600" dirty="0" smtClean="0">
              <a:solidFill>
                <a:srgbClr val="6D1F7D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4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8391"/>
            <a:ext cx="9144000" cy="19960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896911" cy="751408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475" y="6104643"/>
            <a:ext cx="684684" cy="532532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6C54-E75E-4B56-9424-287716C586B5}" type="slidenum">
              <a:rPr lang="es-CL" smtClean="0"/>
              <a:t>27</a:t>
            </a:fld>
            <a:endParaRPr lang="es-CL" dirty="0"/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2267744" y="342376"/>
            <a:ext cx="6696744" cy="63835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small">
                <a:solidFill>
                  <a:srgbClr val="622A7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s-CL" sz="900" dirty="0">
              <a:latin typeface="+mn-lt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 bwMode="auto">
          <a:xfrm>
            <a:off x="2123728" y="116632"/>
            <a:ext cx="6120680" cy="936104"/>
          </a:xfrm>
        </p:spPr>
        <p:txBody>
          <a:bodyPr>
            <a:normAutofit/>
          </a:bodyPr>
          <a:lstStyle/>
          <a:p>
            <a:pPr algn="ctr"/>
            <a:r>
              <a:rPr lang="es-ES" altLang="es-CL" sz="3600" cap="none" dirty="0" smtClean="0">
                <a:solidFill>
                  <a:srgbClr val="C00000"/>
                </a:solidFill>
              </a:rPr>
              <a:t>5. </a:t>
            </a:r>
            <a:r>
              <a:rPr lang="es-ES" altLang="es-CL" sz="3600" dirty="0" smtClean="0">
                <a:solidFill>
                  <a:srgbClr val="C00000"/>
                </a:solidFill>
              </a:rPr>
              <a:t>Contextualizar la información</a:t>
            </a:r>
            <a:endParaRPr lang="es-ES" altLang="es-CL" sz="3600" cap="none" dirty="0" smtClean="0">
              <a:solidFill>
                <a:srgbClr val="C00000"/>
              </a:solidFill>
            </a:endParaRPr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539750" y="836613"/>
            <a:ext cx="8015288" cy="5545137"/>
          </a:xfrm>
        </p:spPr>
        <p:txBody>
          <a:bodyPr>
            <a:normAutofit/>
          </a:bodyPr>
          <a:lstStyle/>
          <a:p>
            <a:pPr marL="0" lvl="1" indent="0" algn="just" eaLnBrk="1" hangingPunct="1">
              <a:buFont typeface="Arial" charset="0"/>
              <a:buNone/>
              <a:defRPr/>
            </a:pPr>
            <a:endParaRPr lang="es-ES" altLang="es-CL" sz="2800" u="sng" dirty="0">
              <a:solidFill>
                <a:srgbClr val="6D1F7D"/>
              </a:solidFill>
              <a:ea typeface="ＭＳ Ｐゴシック" charset="0"/>
            </a:endParaRPr>
          </a:p>
          <a:p>
            <a:pPr marL="342900" lvl="1" indent="-342900" algn="just" eaLnBrk="1" hangingPunct="1">
              <a:buFont typeface="Wingdings" panose="05000000000000000000" pitchFamily="2" charset="2"/>
              <a:buChar char="§"/>
              <a:defRPr/>
            </a:pPr>
            <a:r>
              <a:rPr lang="es-CL" altLang="es-CL" sz="2400" dirty="0" smtClean="0">
                <a:solidFill>
                  <a:srgbClr val="6D1F7D"/>
                </a:solidFill>
                <a:ea typeface="ＭＳ Ｐゴシック" charset="0"/>
              </a:rPr>
              <a:t>Consultar a fuentes expertas en infancia y victimización.</a:t>
            </a:r>
          </a:p>
          <a:p>
            <a:pPr marL="342900" lvl="1" indent="-342900" algn="just" eaLnBrk="1" hangingPunct="1">
              <a:buFont typeface="Wingdings" panose="05000000000000000000" pitchFamily="2" charset="2"/>
              <a:buChar char="§"/>
              <a:defRPr/>
            </a:pPr>
            <a:endParaRPr lang="es-MX" altLang="es-CL" sz="2400" dirty="0">
              <a:solidFill>
                <a:srgbClr val="6D1F7D"/>
              </a:solidFill>
              <a:ea typeface="ＭＳ Ｐゴシック" charset="0"/>
            </a:endParaRPr>
          </a:p>
          <a:p>
            <a:pPr marL="342900" lvl="1" indent="-342900" algn="just" eaLnBrk="1" hangingPunct="1">
              <a:buFont typeface="Wingdings" panose="05000000000000000000" pitchFamily="2" charset="2"/>
              <a:buChar char="§"/>
              <a:defRPr/>
            </a:pPr>
            <a:r>
              <a:rPr lang="es-MX" altLang="es-CL" sz="2400" dirty="0" smtClean="0">
                <a:solidFill>
                  <a:srgbClr val="6D1F7D"/>
                </a:solidFill>
                <a:ea typeface="ＭＳ Ｐゴシック" charset="0"/>
              </a:rPr>
              <a:t>Comprender y analizar, conforme a un enfoque de derechos, las múltiples causas sociales que posicionan niñas y niños como víctimas.</a:t>
            </a:r>
            <a:endParaRPr lang="es-CL" altLang="es-CL" sz="2400" dirty="0" smtClean="0">
              <a:solidFill>
                <a:srgbClr val="6D1F7D"/>
              </a:solidFill>
              <a:ea typeface="ＭＳ Ｐゴシック" charset="0"/>
            </a:endParaRPr>
          </a:p>
          <a:p>
            <a:pPr marL="538163" lvl="1" indent="-538163" algn="just" eaLnBrk="1" hangingPunct="1">
              <a:buFont typeface="Arial" charset="0"/>
              <a:buNone/>
              <a:defRPr/>
            </a:pPr>
            <a:endParaRPr lang="es-ES" altLang="es-CL" sz="2400" dirty="0" smtClean="0">
              <a:solidFill>
                <a:srgbClr val="6D1F7D"/>
              </a:solidFill>
              <a:ea typeface="ＭＳ Ｐゴシック" charset="0"/>
            </a:endParaRPr>
          </a:p>
          <a:p>
            <a:pPr marL="0" lvl="1" indent="0" algn="just" eaLnBrk="1" hangingPunct="1">
              <a:buFont typeface="Arial" charset="0"/>
              <a:buNone/>
              <a:defRPr/>
            </a:pPr>
            <a:endParaRPr lang="es-ES" altLang="es-CL" sz="2400" dirty="0">
              <a:solidFill>
                <a:srgbClr val="6D1F7D"/>
              </a:solidFill>
              <a:ea typeface="ＭＳ Ｐゴシック" charset="0"/>
            </a:endParaRPr>
          </a:p>
          <a:p>
            <a:pPr marL="0" lvl="1" indent="0" algn="just" eaLnBrk="1" hangingPunct="1">
              <a:buFont typeface="Arial" charset="0"/>
              <a:buNone/>
              <a:defRPr/>
            </a:pPr>
            <a:r>
              <a:rPr lang="es-ES" altLang="es-CL" sz="2400" dirty="0" smtClean="0">
                <a:solidFill>
                  <a:srgbClr val="6D1F7D"/>
                </a:solidFill>
                <a:ea typeface="ＭＳ Ｐゴシック" charset="0"/>
              </a:rPr>
              <a:t>   </a:t>
            </a:r>
            <a:endParaRPr lang="es-ES" altLang="es-CL" sz="2400" dirty="0">
              <a:solidFill>
                <a:srgbClr val="6D1F7D"/>
              </a:solidFill>
              <a:ea typeface="ＭＳ Ｐゴシック" charset="0"/>
            </a:endParaRPr>
          </a:p>
          <a:p>
            <a:pPr marL="285750" lvl="1" algn="just" eaLnBrk="1" hangingPunct="1">
              <a:buFont typeface="Wingdings" pitchFamily="2" charset="2"/>
              <a:buChar char="ü"/>
              <a:defRPr/>
            </a:pPr>
            <a:endParaRPr lang="es-ES" altLang="es-CL" sz="1400" dirty="0">
              <a:solidFill>
                <a:srgbClr val="6D1F7D"/>
              </a:solidFill>
              <a:ea typeface="ＭＳ Ｐゴシック" charset="0"/>
            </a:endParaRPr>
          </a:p>
          <a:p>
            <a:pPr marL="0" lvl="1" indent="0" algn="just" eaLnBrk="1" hangingPunct="1">
              <a:buFont typeface="Arial" charset="0"/>
              <a:buNone/>
              <a:defRPr/>
            </a:pPr>
            <a:endParaRPr lang="es-ES" altLang="es-CL" sz="1400" dirty="0" smtClean="0">
              <a:solidFill>
                <a:srgbClr val="6D1F7D"/>
              </a:solidFill>
              <a:ea typeface="ＭＳ Ｐゴシック" charset="0"/>
            </a:endParaRPr>
          </a:p>
          <a:p>
            <a:pPr marL="0" lvl="1" indent="0" algn="just" eaLnBrk="1" hangingPunct="1">
              <a:buFont typeface="Arial" pitchFamily="34" charset="0"/>
              <a:buNone/>
              <a:defRPr/>
            </a:pPr>
            <a:endParaRPr lang="es-ES" altLang="es-CL" sz="1400" dirty="0" smtClean="0">
              <a:solidFill>
                <a:srgbClr val="6D1F7D"/>
              </a:solidFill>
              <a:ea typeface="ＭＳ Ｐゴシック" charset="0"/>
            </a:endParaRPr>
          </a:p>
          <a:p>
            <a:pPr marL="0" lvl="1" indent="0" algn="just" eaLnBrk="1" hangingPunct="1">
              <a:buFont typeface="Arial" pitchFamily="34" charset="0"/>
              <a:buNone/>
              <a:defRPr/>
            </a:pPr>
            <a:endParaRPr lang="es-ES" altLang="es-CL" sz="1400" dirty="0" smtClean="0">
              <a:solidFill>
                <a:srgbClr val="6D1F7D"/>
              </a:solidFill>
              <a:ea typeface="ＭＳ Ｐゴシック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s-ES" altLang="es-CL" sz="1600" dirty="0" smtClean="0">
              <a:solidFill>
                <a:srgbClr val="6D1F7D"/>
              </a:solidFill>
              <a:ea typeface="ＭＳ Ｐゴシック" charset="0"/>
            </a:endParaRPr>
          </a:p>
        </p:txBody>
      </p:sp>
      <p:pic>
        <p:nvPicPr>
          <p:cNvPr id="11" name="Picture 2" descr="http://forexiq.net/forexiqproblog/wp-content/uploads/2013/03/Question-Mark-e136242325795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09181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210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8391"/>
            <a:ext cx="9144000" cy="19960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896911" cy="751408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475" y="6104643"/>
            <a:ext cx="684684" cy="532532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6C54-E75E-4B56-9424-287716C586B5}" type="slidenum">
              <a:rPr lang="es-CL" smtClean="0"/>
              <a:t>28</a:t>
            </a:fld>
            <a:endParaRPr lang="es-CL" dirty="0"/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2267744" y="342376"/>
            <a:ext cx="6696744" cy="63835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small">
                <a:solidFill>
                  <a:srgbClr val="622A7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s-CL" sz="900" dirty="0">
              <a:latin typeface="+mn-lt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 bwMode="auto">
          <a:xfrm>
            <a:off x="2076423" y="116632"/>
            <a:ext cx="5663929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s-ES" altLang="es-CL" sz="3600" cap="none" dirty="0" smtClean="0">
                <a:solidFill>
                  <a:srgbClr val="C00000"/>
                </a:solidFill>
              </a:rPr>
              <a:t>6. Sensibilizar a las audiencias</a:t>
            </a:r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539552" y="889256"/>
            <a:ext cx="8015486" cy="5492494"/>
          </a:xfrm>
        </p:spPr>
        <p:txBody>
          <a:bodyPr>
            <a:normAutofit/>
          </a:bodyPr>
          <a:lstStyle/>
          <a:p>
            <a:pPr marL="0" lvl="1" indent="0" algn="just" eaLnBrk="1" hangingPunct="1">
              <a:buFont typeface="Arial" charset="0"/>
              <a:buNone/>
              <a:defRPr/>
            </a:pPr>
            <a:endParaRPr lang="es-ES" altLang="es-CL" sz="2800" u="sng" dirty="0">
              <a:solidFill>
                <a:srgbClr val="6D1F7D"/>
              </a:solidFill>
              <a:ea typeface="ＭＳ Ｐゴシック" charset="0"/>
            </a:endParaRPr>
          </a:p>
          <a:p>
            <a:pPr marL="342900" lvl="1" indent="-342900" algn="just" eaLnBrk="1" hangingPunct="1">
              <a:buFont typeface="Wingdings" panose="05000000000000000000" pitchFamily="2" charset="2"/>
              <a:buChar char="§"/>
              <a:defRPr/>
            </a:pPr>
            <a:r>
              <a:rPr lang="es-CL" altLang="es-CL" sz="2400" dirty="0" smtClean="0">
                <a:solidFill>
                  <a:srgbClr val="6D1F7D"/>
                </a:solidFill>
                <a:ea typeface="ＭＳ Ｐゴシック" charset="0"/>
              </a:rPr>
              <a:t>Incluir al cierre de las notas de prensa o reportajes los números de teléfono o contacto de las instituciones que reciben las denuncias de delitos y/o efectúan acciones preventivas. </a:t>
            </a:r>
          </a:p>
          <a:p>
            <a:pPr marL="538163" lvl="1" indent="-538163" algn="just" eaLnBrk="1" hangingPunct="1">
              <a:buFont typeface="Arial" charset="0"/>
              <a:buNone/>
              <a:defRPr/>
            </a:pPr>
            <a:endParaRPr lang="es-ES" altLang="es-CL" sz="2400" dirty="0" smtClean="0">
              <a:solidFill>
                <a:srgbClr val="6D1F7D"/>
              </a:solidFill>
              <a:ea typeface="ＭＳ Ｐゴシック" charset="0"/>
            </a:endParaRPr>
          </a:p>
          <a:p>
            <a:pPr marL="0" lvl="1" indent="0" algn="just" eaLnBrk="1" hangingPunct="1">
              <a:buFont typeface="Arial" charset="0"/>
              <a:buNone/>
              <a:defRPr/>
            </a:pPr>
            <a:endParaRPr lang="es-ES" altLang="es-CL" sz="2400" dirty="0">
              <a:solidFill>
                <a:srgbClr val="6D1F7D"/>
              </a:solidFill>
              <a:ea typeface="ＭＳ Ｐゴシック" charset="0"/>
            </a:endParaRPr>
          </a:p>
          <a:p>
            <a:pPr marL="0" lvl="1" indent="0" algn="just" eaLnBrk="1" hangingPunct="1">
              <a:buFont typeface="Arial" charset="0"/>
              <a:buNone/>
              <a:defRPr/>
            </a:pPr>
            <a:r>
              <a:rPr lang="es-ES" altLang="es-CL" sz="2400" dirty="0" smtClean="0">
                <a:solidFill>
                  <a:srgbClr val="6D1F7D"/>
                </a:solidFill>
                <a:ea typeface="ＭＳ Ｐゴシック" charset="0"/>
              </a:rPr>
              <a:t>   </a:t>
            </a:r>
            <a:endParaRPr lang="es-ES" altLang="es-CL" sz="2400" dirty="0">
              <a:solidFill>
                <a:srgbClr val="6D1F7D"/>
              </a:solidFill>
              <a:ea typeface="ＭＳ Ｐゴシック" charset="0"/>
            </a:endParaRPr>
          </a:p>
          <a:p>
            <a:pPr marL="285750" lvl="1" algn="just" eaLnBrk="1" hangingPunct="1">
              <a:buFont typeface="Wingdings" pitchFamily="2" charset="2"/>
              <a:buChar char="ü"/>
              <a:defRPr/>
            </a:pPr>
            <a:endParaRPr lang="es-ES" altLang="es-CL" sz="1400" dirty="0">
              <a:solidFill>
                <a:srgbClr val="6D1F7D"/>
              </a:solidFill>
              <a:ea typeface="ＭＳ Ｐゴシック" charset="0"/>
            </a:endParaRPr>
          </a:p>
          <a:p>
            <a:pPr marL="0" lvl="1" indent="0" algn="just" eaLnBrk="1" hangingPunct="1">
              <a:buFont typeface="Arial" charset="0"/>
              <a:buNone/>
              <a:defRPr/>
            </a:pPr>
            <a:endParaRPr lang="es-ES" altLang="es-CL" sz="1400" dirty="0" smtClean="0">
              <a:solidFill>
                <a:srgbClr val="6D1F7D"/>
              </a:solidFill>
              <a:ea typeface="ＭＳ Ｐゴシック" charset="0"/>
            </a:endParaRPr>
          </a:p>
          <a:p>
            <a:pPr marL="0" lvl="1" indent="0" algn="just" eaLnBrk="1" hangingPunct="1">
              <a:buFont typeface="Arial" pitchFamily="34" charset="0"/>
              <a:buNone/>
              <a:defRPr/>
            </a:pPr>
            <a:endParaRPr lang="es-ES" altLang="es-CL" sz="1400" dirty="0" smtClean="0">
              <a:solidFill>
                <a:srgbClr val="6D1F7D"/>
              </a:solidFill>
              <a:ea typeface="ＭＳ Ｐゴシック" charset="0"/>
            </a:endParaRPr>
          </a:p>
          <a:p>
            <a:pPr marL="0" lvl="1" indent="0" algn="just" eaLnBrk="1" hangingPunct="1">
              <a:buFont typeface="Arial" pitchFamily="34" charset="0"/>
              <a:buNone/>
              <a:defRPr/>
            </a:pPr>
            <a:endParaRPr lang="es-ES" altLang="es-CL" sz="1400" dirty="0" smtClean="0">
              <a:solidFill>
                <a:srgbClr val="6D1F7D"/>
              </a:solidFill>
              <a:ea typeface="ＭＳ Ｐゴシック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s-ES" altLang="es-CL" sz="1600" dirty="0" smtClean="0">
              <a:solidFill>
                <a:srgbClr val="6D1F7D"/>
              </a:solidFill>
              <a:ea typeface="ＭＳ Ｐゴシック" charset="0"/>
            </a:endParaRPr>
          </a:p>
        </p:txBody>
      </p:sp>
      <p:pic>
        <p:nvPicPr>
          <p:cNvPr id="11" name="4 Imag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 t="33507" r="42809" b="55165"/>
          <a:stretch>
            <a:fillRect/>
          </a:stretch>
        </p:blipFill>
        <p:spPr bwMode="auto">
          <a:xfrm>
            <a:off x="4709801" y="5085184"/>
            <a:ext cx="3741674" cy="84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801" y="3268394"/>
            <a:ext cx="1830805" cy="160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963" y="3268395"/>
            <a:ext cx="1728191" cy="160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4 Rectángulo redondeado"/>
          <p:cNvSpPr/>
          <p:nvPr/>
        </p:nvSpPr>
        <p:spPr>
          <a:xfrm>
            <a:off x="5004048" y="4614067"/>
            <a:ext cx="2952328" cy="255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Teléfonos de Carabineros</a:t>
            </a:r>
            <a:endParaRPr lang="es-CL" dirty="0"/>
          </a:p>
        </p:txBody>
      </p:sp>
      <p:pic>
        <p:nvPicPr>
          <p:cNvPr id="15" name="Imagen 14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0" t="19523" r="16667" b="54233"/>
          <a:stretch/>
        </p:blipFill>
        <p:spPr bwMode="auto">
          <a:xfrm>
            <a:off x="590189" y="3055610"/>
            <a:ext cx="3189723" cy="11667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45470"/>
            <a:ext cx="2301354" cy="133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585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8391"/>
            <a:ext cx="9144000" cy="19960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896911" cy="751408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475" y="6104643"/>
            <a:ext cx="684684" cy="532532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6C54-E75E-4B56-9424-287716C586B5}" type="slidenum">
              <a:rPr lang="es-CL" smtClean="0"/>
              <a:t>29</a:t>
            </a:fld>
            <a:endParaRPr lang="es-CL" dirty="0"/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2267744" y="342376"/>
            <a:ext cx="6696744" cy="63835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small">
                <a:solidFill>
                  <a:srgbClr val="622A7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s-CL" sz="900" dirty="0">
              <a:latin typeface="+mn-lt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 bwMode="auto">
          <a:xfrm>
            <a:off x="3059832" y="116632"/>
            <a:ext cx="3816424" cy="936104"/>
          </a:xfrm>
        </p:spPr>
        <p:txBody>
          <a:bodyPr>
            <a:normAutofit/>
          </a:bodyPr>
          <a:lstStyle/>
          <a:p>
            <a:pPr algn="ctr"/>
            <a:r>
              <a:rPr lang="es-ES" altLang="es-CL" sz="3600" cap="none" dirty="0" smtClean="0">
                <a:solidFill>
                  <a:srgbClr val="C00000"/>
                </a:solidFill>
              </a:rPr>
              <a:t>Reflexiones finales</a:t>
            </a:r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539750" y="836613"/>
            <a:ext cx="8015288" cy="5545137"/>
          </a:xfrm>
        </p:spPr>
        <p:txBody>
          <a:bodyPr>
            <a:normAutofit/>
          </a:bodyPr>
          <a:lstStyle/>
          <a:p>
            <a:pPr marL="0" lvl="1" indent="0" algn="just" eaLnBrk="1" hangingPunct="1">
              <a:buFont typeface="Arial" charset="0"/>
              <a:buNone/>
              <a:defRPr/>
            </a:pPr>
            <a:endParaRPr lang="es-ES" altLang="es-CL" sz="2800" u="sng" dirty="0">
              <a:solidFill>
                <a:srgbClr val="6D1F7D"/>
              </a:solidFill>
              <a:ea typeface="ＭＳ Ｐゴシック" charset="0"/>
            </a:endParaRPr>
          </a:p>
          <a:p>
            <a:pPr marL="538163" lvl="1" indent="-538163" algn="just" eaLnBrk="1" hangingPunct="1">
              <a:buFont typeface="+mj-lt"/>
              <a:buAutoNum type="arabicPeriod"/>
              <a:defRPr/>
            </a:pPr>
            <a:r>
              <a:rPr lang="es-ES" altLang="es-CL" sz="2400" dirty="0" smtClean="0">
                <a:solidFill>
                  <a:srgbClr val="6D1F7D"/>
                </a:solidFill>
                <a:ea typeface="ＭＳ Ｐゴシック" charset="0"/>
              </a:rPr>
              <a:t>Con los medios: Privilegiar la perspectiva de derechos en las notas periodísticas. </a:t>
            </a:r>
          </a:p>
          <a:p>
            <a:pPr marL="538163" lvl="1" indent="-538163" algn="just" eaLnBrk="1" hangingPunct="1">
              <a:buFont typeface="Arial" charset="0"/>
              <a:buNone/>
              <a:defRPr/>
            </a:pPr>
            <a:endParaRPr lang="es-ES" altLang="es-CL" sz="2400" dirty="0" smtClean="0">
              <a:solidFill>
                <a:srgbClr val="6D1F7D"/>
              </a:solidFill>
              <a:ea typeface="ＭＳ Ｐゴシック" charset="0"/>
            </a:endParaRPr>
          </a:p>
          <a:p>
            <a:pPr marL="538163" lvl="1" indent="-538163" algn="just" eaLnBrk="1" hangingPunct="1">
              <a:buFont typeface="Arial" charset="0"/>
              <a:buAutoNum type="arabicPeriod" startAt="2"/>
              <a:defRPr/>
            </a:pPr>
            <a:r>
              <a:rPr lang="es-ES" altLang="es-CL" sz="2400" dirty="0" smtClean="0">
                <a:solidFill>
                  <a:srgbClr val="6D1F7D"/>
                </a:solidFill>
                <a:ea typeface="ＭＳ Ｐゴシック" charset="0"/>
              </a:rPr>
              <a:t>Específicamente: Tener en cuenta el interés superior de niños, niñas y adolescentes y su bienestar, asumiendo su estado de vulnerabilidad.</a:t>
            </a:r>
            <a:endParaRPr lang="es-ES" altLang="es-CL" sz="2400" b="1" dirty="0">
              <a:solidFill>
                <a:srgbClr val="6D1F7D"/>
              </a:solidFill>
              <a:ea typeface="ＭＳ Ｐゴシック" charset="0"/>
            </a:endParaRPr>
          </a:p>
          <a:p>
            <a:pPr marL="538163" lvl="1" indent="-538163" algn="just" eaLnBrk="1" hangingPunct="1">
              <a:buFont typeface="Arial" charset="0"/>
              <a:buNone/>
              <a:defRPr/>
            </a:pPr>
            <a:r>
              <a:rPr lang="es-ES" altLang="es-CL" sz="2400" b="1" dirty="0" smtClean="0">
                <a:solidFill>
                  <a:srgbClr val="6D1F7D"/>
                </a:solidFill>
                <a:ea typeface="ＭＳ Ｐゴシック" charset="0"/>
              </a:rPr>
              <a:t> </a:t>
            </a:r>
            <a:endParaRPr lang="es-ES" altLang="es-CL" sz="2400" dirty="0">
              <a:solidFill>
                <a:srgbClr val="6D1F7D"/>
              </a:solidFill>
              <a:ea typeface="ＭＳ Ｐゴシック" charset="0"/>
            </a:endParaRPr>
          </a:p>
          <a:p>
            <a:pPr marL="538163" lvl="1" indent="-538163" algn="just" eaLnBrk="1" hangingPunct="1">
              <a:buFont typeface="Arial" pitchFamily="34" charset="0"/>
              <a:buAutoNum type="arabicPeriod" startAt="3"/>
              <a:defRPr/>
            </a:pPr>
            <a:r>
              <a:rPr lang="es-CL" altLang="es-CL" sz="2400" dirty="0" smtClean="0">
                <a:solidFill>
                  <a:srgbClr val="6D1F7D"/>
                </a:solidFill>
                <a:ea typeface="ＭＳ Ｐゴシック" charset="0"/>
              </a:rPr>
              <a:t>Fomentar en las Escuelas de Periodismo el debate sobre el valor del desempeño periodístico con un sentido ético.</a:t>
            </a:r>
          </a:p>
          <a:p>
            <a:pPr marL="538163" lvl="1" indent="-538163" algn="just" eaLnBrk="1" hangingPunct="1">
              <a:buFont typeface="Arial" charset="0"/>
              <a:buNone/>
              <a:defRPr/>
            </a:pPr>
            <a:endParaRPr lang="es-ES" altLang="es-CL" sz="2400" dirty="0" smtClean="0">
              <a:solidFill>
                <a:srgbClr val="6D1F7D"/>
              </a:solidFill>
              <a:ea typeface="ＭＳ Ｐゴシック" charset="0"/>
            </a:endParaRPr>
          </a:p>
          <a:p>
            <a:pPr marL="0" lvl="1" indent="0" algn="just" eaLnBrk="1" hangingPunct="1">
              <a:buFont typeface="Arial" charset="0"/>
              <a:buNone/>
              <a:defRPr/>
            </a:pPr>
            <a:endParaRPr lang="es-ES" altLang="es-CL" sz="2400" dirty="0">
              <a:solidFill>
                <a:srgbClr val="6D1F7D"/>
              </a:solidFill>
              <a:ea typeface="ＭＳ Ｐゴシック" charset="0"/>
            </a:endParaRPr>
          </a:p>
          <a:p>
            <a:pPr marL="0" lvl="1" indent="0" algn="just" eaLnBrk="1" hangingPunct="1">
              <a:buFont typeface="Arial" charset="0"/>
              <a:buNone/>
              <a:defRPr/>
            </a:pPr>
            <a:r>
              <a:rPr lang="es-ES" altLang="es-CL" sz="2400" dirty="0" smtClean="0">
                <a:solidFill>
                  <a:srgbClr val="6D1F7D"/>
                </a:solidFill>
                <a:ea typeface="ＭＳ Ｐゴシック" charset="0"/>
              </a:rPr>
              <a:t>   </a:t>
            </a:r>
            <a:endParaRPr lang="es-ES" altLang="es-CL" sz="2400" dirty="0">
              <a:solidFill>
                <a:srgbClr val="6D1F7D"/>
              </a:solidFill>
              <a:ea typeface="ＭＳ Ｐゴシック" charset="0"/>
            </a:endParaRPr>
          </a:p>
          <a:p>
            <a:pPr marL="285750" lvl="1" algn="just" eaLnBrk="1" hangingPunct="1">
              <a:buFont typeface="Wingdings" pitchFamily="2" charset="2"/>
              <a:buChar char="ü"/>
              <a:defRPr/>
            </a:pPr>
            <a:endParaRPr lang="es-ES" altLang="es-CL" sz="1400" dirty="0">
              <a:solidFill>
                <a:srgbClr val="6D1F7D"/>
              </a:solidFill>
              <a:ea typeface="ＭＳ Ｐゴシック" charset="0"/>
            </a:endParaRPr>
          </a:p>
          <a:p>
            <a:pPr marL="0" lvl="1" indent="0" algn="just" eaLnBrk="1" hangingPunct="1">
              <a:buFont typeface="Arial" charset="0"/>
              <a:buNone/>
              <a:defRPr/>
            </a:pPr>
            <a:endParaRPr lang="es-ES" altLang="es-CL" sz="1400" dirty="0" smtClean="0">
              <a:solidFill>
                <a:srgbClr val="6D1F7D"/>
              </a:solidFill>
              <a:ea typeface="ＭＳ Ｐゴシック" charset="0"/>
            </a:endParaRPr>
          </a:p>
          <a:p>
            <a:pPr marL="0" lvl="1" indent="0" algn="just" eaLnBrk="1" hangingPunct="1">
              <a:buFont typeface="Arial" pitchFamily="34" charset="0"/>
              <a:buNone/>
              <a:defRPr/>
            </a:pPr>
            <a:endParaRPr lang="es-ES" altLang="es-CL" sz="1400" dirty="0" smtClean="0">
              <a:solidFill>
                <a:srgbClr val="6D1F7D"/>
              </a:solidFill>
              <a:ea typeface="ＭＳ Ｐゴシック" charset="0"/>
            </a:endParaRPr>
          </a:p>
          <a:p>
            <a:pPr marL="0" lvl="1" indent="0" algn="just" eaLnBrk="1" hangingPunct="1">
              <a:buFont typeface="Arial" pitchFamily="34" charset="0"/>
              <a:buNone/>
              <a:defRPr/>
            </a:pPr>
            <a:endParaRPr lang="es-ES" altLang="es-CL" sz="1400" dirty="0" smtClean="0">
              <a:solidFill>
                <a:srgbClr val="6D1F7D"/>
              </a:solidFill>
              <a:ea typeface="ＭＳ Ｐゴシック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s-ES" altLang="es-CL" sz="1600" dirty="0" smtClean="0">
              <a:solidFill>
                <a:srgbClr val="6D1F7D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24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8391"/>
            <a:ext cx="9144000" cy="19960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896911" cy="751408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475" y="6104643"/>
            <a:ext cx="684684" cy="532532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6C54-E75E-4B56-9424-287716C586B5}" type="slidenum">
              <a:rPr lang="es-CL" smtClean="0"/>
              <a:t>3</a:t>
            </a:fld>
            <a:endParaRPr lang="es-CL" dirty="0"/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2267744" y="342376"/>
            <a:ext cx="6696744" cy="63835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small">
                <a:solidFill>
                  <a:srgbClr val="622A7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s-CL" sz="900" dirty="0">
              <a:latin typeface="+mn-lt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88925" y="908050"/>
            <a:ext cx="8747125" cy="3082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es-CL" sz="2800" dirty="0">
              <a:solidFill>
                <a:srgbClr val="6D1F7D"/>
              </a:solidFill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es-CL" sz="2800" dirty="0">
              <a:solidFill>
                <a:srgbClr val="6D1F7D"/>
              </a:solidFill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es-CL" sz="2800" dirty="0">
              <a:solidFill>
                <a:srgbClr val="6D1F7D"/>
              </a:solidFill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es-CL" sz="2800" dirty="0">
              <a:solidFill>
                <a:srgbClr val="6D1F7D"/>
              </a:solidFill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es-CL" sz="2800" dirty="0">
              <a:solidFill>
                <a:srgbClr val="6D1F7D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84213" y="1232644"/>
            <a:ext cx="2914650" cy="936625"/>
          </a:xfrm>
          <a:prstGeom prst="roundRect">
            <a:avLst/>
          </a:prstGeom>
          <a:solidFill>
            <a:srgbClr val="6D1F7D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/>
              <a:t>MEDIOS DE COMUNICACIÓN</a:t>
            </a:r>
            <a:endParaRPr lang="es-CL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731838" y="3788519"/>
            <a:ext cx="2914650" cy="936625"/>
          </a:xfrm>
          <a:prstGeom prst="roundRect">
            <a:avLst/>
          </a:prstGeom>
          <a:solidFill>
            <a:srgbClr val="6D1F7D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/>
              <a:t>PRODUCCIÓN  Y EMISIÓN DE CONTENIDOS</a:t>
            </a:r>
            <a:endParaRPr lang="es-CL" b="1" dirty="0"/>
          </a:p>
        </p:txBody>
      </p:sp>
      <p:sp>
        <p:nvSpPr>
          <p:cNvPr id="13" name="12 Flecha derecha"/>
          <p:cNvSpPr/>
          <p:nvPr/>
        </p:nvSpPr>
        <p:spPr>
          <a:xfrm>
            <a:off x="3908425" y="3931394"/>
            <a:ext cx="1239838" cy="484187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5341938" y="3847256"/>
            <a:ext cx="3478212" cy="819150"/>
          </a:xfrm>
          <a:prstGeom prst="roundRect">
            <a:avLst/>
          </a:prstGeom>
          <a:solidFill>
            <a:srgbClr val="6D1F7D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/>
              <a:t>¿CÓMO SE REPRESENTA  A LAS VÍCTIMAS?</a:t>
            </a:r>
            <a:endParaRPr lang="es-CL" b="1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5508625" y="1232644"/>
            <a:ext cx="2914650" cy="936625"/>
          </a:xfrm>
          <a:prstGeom prst="roundRect">
            <a:avLst/>
          </a:prstGeom>
          <a:solidFill>
            <a:srgbClr val="6D1F7D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/>
              <a:t>CORRECTO FUNCIONAMIENTO DE LA TV</a:t>
            </a:r>
            <a:endParaRPr lang="es-CL" b="1" dirty="0"/>
          </a:p>
        </p:txBody>
      </p:sp>
      <p:sp>
        <p:nvSpPr>
          <p:cNvPr id="17" name="16 Flecha arriba y abajo"/>
          <p:cNvSpPr/>
          <p:nvPr/>
        </p:nvSpPr>
        <p:spPr>
          <a:xfrm>
            <a:off x="1908175" y="2310556"/>
            <a:ext cx="484188" cy="1227138"/>
          </a:xfrm>
          <a:prstGeom prst="upDownArrow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18" name="17 Flecha abajo"/>
          <p:cNvSpPr/>
          <p:nvPr/>
        </p:nvSpPr>
        <p:spPr>
          <a:xfrm>
            <a:off x="6596063" y="2426444"/>
            <a:ext cx="485775" cy="1038225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19" name="24 CuadroTexto"/>
          <p:cNvSpPr txBox="1">
            <a:spLocks noChangeArrowheads="1"/>
          </p:cNvSpPr>
          <p:nvPr/>
        </p:nvSpPr>
        <p:spPr bwMode="auto">
          <a:xfrm>
            <a:off x="6945313" y="2539156"/>
            <a:ext cx="142875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MX" altLang="es-CL" b="1" dirty="0" smtClean="0">
                <a:latin typeface="+mn-lt"/>
              </a:rPr>
              <a:t>Regulación</a:t>
            </a:r>
            <a:r>
              <a:rPr lang="es-MX" altLang="es-CL" sz="1800" dirty="0" smtClean="0">
                <a:latin typeface="Arial" pitchFamily="34" charset="0"/>
              </a:rPr>
              <a:t> </a:t>
            </a:r>
            <a:endParaRPr lang="es-CL" altLang="es-CL" sz="1800" dirty="0" smtClean="0">
              <a:latin typeface="Arial" pitchFamily="34" charset="0"/>
            </a:endParaRPr>
          </a:p>
        </p:txBody>
      </p:sp>
      <p:sp>
        <p:nvSpPr>
          <p:cNvPr id="20" name="25 CuadroTexto"/>
          <p:cNvSpPr txBox="1">
            <a:spLocks noChangeArrowheads="1"/>
          </p:cNvSpPr>
          <p:nvPr/>
        </p:nvSpPr>
        <p:spPr bwMode="auto">
          <a:xfrm>
            <a:off x="2411413" y="2559794"/>
            <a:ext cx="142875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MX" altLang="es-CL" b="1" dirty="0" smtClean="0">
                <a:latin typeface="+mn-lt"/>
              </a:rPr>
              <a:t>Rol ético</a:t>
            </a:r>
            <a:endParaRPr lang="es-CL" altLang="es-CL" b="1" dirty="0" smtClean="0">
              <a:latin typeface="+mn-lt"/>
            </a:endParaRPr>
          </a:p>
        </p:txBody>
      </p:sp>
      <p:sp>
        <p:nvSpPr>
          <p:cNvPr id="21" name="25 CuadroTexto"/>
          <p:cNvSpPr txBox="1">
            <a:spLocks noChangeArrowheads="1"/>
          </p:cNvSpPr>
          <p:nvPr/>
        </p:nvSpPr>
        <p:spPr bwMode="auto">
          <a:xfrm>
            <a:off x="460375" y="2469306"/>
            <a:ext cx="1428750" cy="708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MX" altLang="es-CL" b="1" dirty="0" smtClean="0">
                <a:latin typeface="+mn-lt"/>
              </a:rPr>
              <a:t>Buenas prácticas</a:t>
            </a:r>
            <a:endParaRPr lang="es-CL" altLang="es-CL" b="1" dirty="0" smtClean="0">
              <a:latin typeface="+mn-lt"/>
            </a:endParaRPr>
          </a:p>
        </p:txBody>
      </p:sp>
      <p:sp>
        <p:nvSpPr>
          <p:cNvPr id="22" name="1 CuadroTexto"/>
          <p:cNvSpPr txBox="1">
            <a:spLocks noChangeArrowheads="1"/>
          </p:cNvSpPr>
          <p:nvPr/>
        </p:nvSpPr>
        <p:spPr bwMode="auto">
          <a:xfrm>
            <a:off x="771525" y="133511"/>
            <a:ext cx="8753475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MX" altLang="es-CL" sz="3600" dirty="0" smtClean="0">
                <a:solidFill>
                  <a:srgbClr val="C00000"/>
                </a:solidFill>
                <a:latin typeface="+mj-lt"/>
              </a:rPr>
              <a:t>Rol del Regulador</a:t>
            </a:r>
          </a:p>
        </p:txBody>
      </p:sp>
    </p:spTree>
    <p:extLst>
      <p:ext uri="{BB962C8B-B14F-4D97-AF65-F5344CB8AC3E}">
        <p14:creationId xmlns:p14="http://schemas.microsoft.com/office/powerpoint/2010/main" val="73154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8391"/>
            <a:ext cx="9144000" cy="199609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51520" y="6289059"/>
            <a:ext cx="3585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>
                <a:latin typeface="+mj-lt"/>
              </a:rPr>
              <a:t>Consejo Nacional de Televisión 2016</a:t>
            </a:r>
            <a:endParaRPr lang="es-CL" sz="1600" dirty="0">
              <a:latin typeface="+mj-lt"/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6C54-E75E-4B56-9424-287716C586B5}" type="slidenum">
              <a:rPr lang="es-CL" smtClean="0"/>
              <a:t>30</a:t>
            </a:fld>
            <a:endParaRPr lang="es-CL" dirty="0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827584" y="1916832"/>
            <a:ext cx="7632700" cy="3662541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s-CL" altLang="es-MX" sz="4000" b="1" dirty="0" smtClean="0">
              <a:solidFill>
                <a:srgbClr val="6D1F7D"/>
              </a:solidFill>
              <a:cs typeface="Arial" charset="0"/>
            </a:endParaRPr>
          </a:p>
          <a:p>
            <a:pPr algn="ctr">
              <a:defRPr/>
            </a:pPr>
            <a:r>
              <a:rPr lang="es-CL" altLang="es-MX" sz="4000" b="1" dirty="0">
                <a:solidFill>
                  <a:srgbClr val="6D1F7D"/>
                </a:solidFill>
                <a:latin typeface="+mj-lt"/>
                <a:cs typeface="Arial" charset="0"/>
              </a:rPr>
              <a:t>V</a:t>
            </a:r>
            <a:r>
              <a:rPr lang="es-CL" altLang="es-MX" sz="4000" b="1" dirty="0" smtClean="0">
                <a:solidFill>
                  <a:srgbClr val="6D1F7D"/>
                </a:solidFill>
                <a:latin typeface="+mj-lt"/>
                <a:cs typeface="Arial" charset="0"/>
              </a:rPr>
              <a:t>ictimización </a:t>
            </a:r>
            <a:r>
              <a:rPr lang="es-CL" altLang="es-MX" sz="4000" b="1" dirty="0">
                <a:solidFill>
                  <a:srgbClr val="6D1F7D"/>
                </a:solidFill>
                <a:latin typeface="+mj-lt"/>
                <a:cs typeface="Arial" charset="0"/>
              </a:rPr>
              <a:t>secundaria </a:t>
            </a:r>
            <a:r>
              <a:rPr lang="es-CL" altLang="es-MX" sz="4000" b="1" dirty="0" smtClean="0">
                <a:solidFill>
                  <a:srgbClr val="6D1F7D"/>
                </a:solidFill>
                <a:latin typeface="+mj-lt"/>
                <a:cs typeface="Arial" charset="0"/>
              </a:rPr>
              <a:t>e infancia en </a:t>
            </a:r>
            <a:r>
              <a:rPr lang="es-CL" altLang="es-MX" sz="4000" b="1" dirty="0">
                <a:solidFill>
                  <a:srgbClr val="6D1F7D"/>
                </a:solidFill>
                <a:latin typeface="+mj-lt"/>
                <a:cs typeface="Arial" charset="0"/>
              </a:rPr>
              <a:t>noticias de </a:t>
            </a:r>
            <a:r>
              <a:rPr lang="es-CL" altLang="es-MX" sz="4000" b="1" dirty="0" smtClean="0">
                <a:solidFill>
                  <a:srgbClr val="6D1F7D"/>
                </a:solidFill>
                <a:latin typeface="+mj-lt"/>
                <a:cs typeface="Arial" charset="0"/>
              </a:rPr>
              <a:t>TV </a:t>
            </a:r>
          </a:p>
          <a:p>
            <a:pPr algn="ctr">
              <a:defRPr/>
            </a:pPr>
            <a:endParaRPr lang="es-MX" altLang="es-MX" sz="3200" dirty="0" smtClean="0">
              <a:solidFill>
                <a:srgbClr val="6D1F7D"/>
              </a:solidFill>
              <a:latin typeface="+mj-lt"/>
              <a:cs typeface="Arial" charset="0"/>
            </a:endParaRPr>
          </a:p>
          <a:p>
            <a:pPr algn="ctr">
              <a:defRPr/>
            </a:pPr>
            <a:endParaRPr lang="es-MX" altLang="es-MX" sz="3200" dirty="0">
              <a:solidFill>
                <a:srgbClr val="6D1F7D"/>
              </a:solidFill>
              <a:latin typeface="+mj-lt"/>
              <a:cs typeface="Arial" charset="0"/>
            </a:endParaRPr>
          </a:p>
          <a:p>
            <a:pPr algn="ctr">
              <a:defRPr/>
            </a:pPr>
            <a:r>
              <a:rPr lang="es-CL" altLang="es-MX" sz="2000" dirty="0" smtClean="0">
                <a:solidFill>
                  <a:srgbClr val="6D1F7D"/>
                </a:solidFill>
                <a:latin typeface="+mj-lt"/>
                <a:cs typeface="Arial" charset="0"/>
              </a:rPr>
              <a:t>Departamento </a:t>
            </a:r>
            <a:r>
              <a:rPr lang="es-CL" altLang="es-MX" sz="2000" dirty="0">
                <a:solidFill>
                  <a:srgbClr val="6D1F7D"/>
                </a:solidFill>
                <a:latin typeface="+mj-lt"/>
                <a:cs typeface="Arial" charset="0"/>
              </a:rPr>
              <a:t>de Estudios</a:t>
            </a:r>
          </a:p>
          <a:p>
            <a:pPr algn="ctr">
              <a:defRPr/>
            </a:pPr>
            <a:endParaRPr lang="es-CL" altLang="es-MX" sz="2800" dirty="0" smtClean="0">
              <a:solidFill>
                <a:srgbClr val="6D1F7D"/>
              </a:solidFill>
              <a:latin typeface="+mj-lt"/>
              <a:cs typeface="Arial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384" y="253889"/>
            <a:ext cx="6731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08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8391"/>
            <a:ext cx="9144000" cy="19960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896911" cy="751408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475" y="6104643"/>
            <a:ext cx="684684" cy="532532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6C54-E75E-4B56-9424-287716C586B5}" type="slidenum">
              <a:rPr lang="es-CL" smtClean="0"/>
              <a:t>4</a:t>
            </a:fld>
            <a:endParaRPr lang="es-CL" dirty="0"/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2267744" y="342376"/>
            <a:ext cx="6696744" cy="63835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small">
                <a:solidFill>
                  <a:srgbClr val="622A7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s-CL" sz="900" dirty="0">
              <a:latin typeface="+mn-lt"/>
            </a:endParaRPr>
          </a:p>
        </p:txBody>
      </p:sp>
      <p:sp>
        <p:nvSpPr>
          <p:cNvPr id="10" name="1 CuadroTexto"/>
          <p:cNvSpPr txBox="1">
            <a:spLocks noChangeArrowheads="1"/>
          </p:cNvSpPr>
          <p:nvPr/>
        </p:nvSpPr>
        <p:spPr bwMode="auto">
          <a:xfrm>
            <a:off x="1278730" y="169279"/>
            <a:ext cx="8753475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MX" altLang="es-CL" sz="3600" dirty="0" smtClean="0">
                <a:solidFill>
                  <a:srgbClr val="C00000"/>
                </a:solidFill>
                <a:latin typeface="+mj-lt"/>
              </a:rPr>
              <a:t>Importancia de MMC y la televisión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6011863" y="908720"/>
            <a:ext cx="2987675" cy="1366837"/>
          </a:xfrm>
          <a:prstGeom prst="roundRect">
            <a:avLst/>
          </a:prstGeom>
          <a:solidFill>
            <a:srgbClr val="6D1F7D">
              <a:alpha val="35000"/>
            </a:srgbClr>
          </a:solidFill>
          <a:ln>
            <a:gradFill>
              <a:gsLst>
                <a:gs pos="55000">
                  <a:srgbClr val="C5D3EE"/>
                </a:gs>
                <a:gs pos="0">
                  <a:schemeClr val="accent1">
                    <a:tint val="66000"/>
                    <a:satMod val="160000"/>
                  </a:schemeClr>
                </a:gs>
                <a:gs pos="63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 b="1" dirty="0"/>
              <a:t>Decisiones editoriales </a:t>
            </a:r>
          </a:p>
          <a:p>
            <a:pPr algn="ctr">
              <a:defRPr/>
            </a:pPr>
            <a:r>
              <a:rPr lang="es-MX" sz="2000" b="1" dirty="0"/>
              <a:t>(Rol del </a:t>
            </a:r>
            <a:r>
              <a:rPr lang="es-MX" sz="2000" b="1" i="1" dirty="0"/>
              <a:t>gatekeeper)</a:t>
            </a:r>
            <a:endParaRPr lang="es-CL" sz="2000" b="1" dirty="0"/>
          </a:p>
        </p:txBody>
      </p:sp>
      <p:sp>
        <p:nvSpPr>
          <p:cNvPr id="14" name="13 Elipse"/>
          <p:cNvSpPr/>
          <p:nvPr/>
        </p:nvSpPr>
        <p:spPr>
          <a:xfrm>
            <a:off x="6084168" y="2996952"/>
            <a:ext cx="2856355" cy="1321498"/>
          </a:xfrm>
          <a:prstGeom prst="ellipse">
            <a:avLst/>
          </a:prstGeom>
          <a:solidFill>
            <a:srgbClr val="6D1F7D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 b="1" dirty="0"/>
              <a:t>Agenda de Medios de Comunicación</a:t>
            </a:r>
            <a:endParaRPr lang="es-CL" sz="2000" b="1" dirty="0"/>
          </a:p>
        </p:txBody>
      </p:sp>
      <p:sp>
        <p:nvSpPr>
          <p:cNvPr id="15" name="14 Elipse"/>
          <p:cNvSpPr/>
          <p:nvPr/>
        </p:nvSpPr>
        <p:spPr>
          <a:xfrm>
            <a:off x="178817" y="3068863"/>
            <a:ext cx="2160935" cy="1152226"/>
          </a:xfrm>
          <a:prstGeom prst="ellipse">
            <a:avLst/>
          </a:prstGeom>
          <a:solidFill>
            <a:srgbClr val="6D1F7D">
              <a:alpha val="3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 b="1" dirty="0"/>
              <a:t>Agenda Privada</a:t>
            </a:r>
            <a:endParaRPr lang="es-CL" sz="2000" b="1" dirty="0"/>
          </a:p>
        </p:txBody>
      </p:sp>
      <p:sp>
        <p:nvSpPr>
          <p:cNvPr id="17" name="16 Elipse"/>
          <p:cNvSpPr/>
          <p:nvPr/>
        </p:nvSpPr>
        <p:spPr>
          <a:xfrm>
            <a:off x="2987824" y="2916368"/>
            <a:ext cx="2527307" cy="1376456"/>
          </a:xfrm>
          <a:prstGeom prst="ellipse">
            <a:avLst/>
          </a:prstGeom>
          <a:solidFill>
            <a:srgbClr val="6D1F7D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400" b="1" dirty="0" smtClean="0"/>
              <a:t>OPINIÓN PUBLICA</a:t>
            </a:r>
            <a:endParaRPr lang="es-CL" sz="2400" b="1" dirty="0"/>
          </a:p>
        </p:txBody>
      </p:sp>
      <p:sp>
        <p:nvSpPr>
          <p:cNvPr id="18" name="17 Elipse"/>
          <p:cNvSpPr/>
          <p:nvPr/>
        </p:nvSpPr>
        <p:spPr>
          <a:xfrm>
            <a:off x="3203848" y="5157192"/>
            <a:ext cx="2305050" cy="1126356"/>
          </a:xfrm>
          <a:prstGeom prst="ellipse">
            <a:avLst/>
          </a:prstGeom>
          <a:solidFill>
            <a:srgbClr val="6D1F7D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 b="1" dirty="0"/>
              <a:t>Agenda Política</a:t>
            </a:r>
            <a:endParaRPr lang="es-CL" sz="2000" b="1" dirty="0"/>
          </a:p>
        </p:txBody>
      </p:sp>
      <p:sp>
        <p:nvSpPr>
          <p:cNvPr id="20" name="19 Flecha derecha"/>
          <p:cNvSpPr/>
          <p:nvPr/>
        </p:nvSpPr>
        <p:spPr>
          <a:xfrm rot="10800000">
            <a:off x="5652121" y="3402088"/>
            <a:ext cx="293687" cy="485775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CL" dirty="0"/>
          </a:p>
        </p:txBody>
      </p:sp>
      <p:sp>
        <p:nvSpPr>
          <p:cNvPr id="21" name="20 Flecha derecha"/>
          <p:cNvSpPr/>
          <p:nvPr/>
        </p:nvSpPr>
        <p:spPr>
          <a:xfrm rot="5400000">
            <a:off x="7362848" y="2438598"/>
            <a:ext cx="431800" cy="396875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CL" dirty="0"/>
          </a:p>
        </p:txBody>
      </p:sp>
      <p:sp>
        <p:nvSpPr>
          <p:cNvPr id="22" name="21 Flecha derecha"/>
          <p:cNvSpPr/>
          <p:nvPr/>
        </p:nvSpPr>
        <p:spPr>
          <a:xfrm flipV="1">
            <a:off x="2411760" y="3468756"/>
            <a:ext cx="419881" cy="484183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CL" dirty="0"/>
          </a:p>
        </p:txBody>
      </p:sp>
      <p:sp>
        <p:nvSpPr>
          <p:cNvPr id="23" name="22 Flecha derecha"/>
          <p:cNvSpPr/>
          <p:nvPr/>
        </p:nvSpPr>
        <p:spPr>
          <a:xfrm rot="16200000">
            <a:off x="4049688" y="4527624"/>
            <a:ext cx="431800" cy="395287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14338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8391"/>
            <a:ext cx="9144000" cy="19960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896911" cy="751408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475" y="6104643"/>
            <a:ext cx="684684" cy="532532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6C54-E75E-4B56-9424-287716C586B5}" type="slidenum">
              <a:rPr lang="es-CL" smtClean="0"/>
              <a:t>5</a:t>
            </a:fld>
            <a:endParaRPr lang="es-CL" dirty="0"/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2267744" y="229688"/>
            <a:ext cx="6696744" cy="63835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small">
                <a:solidFill>
                  <a:srgbClr val="622A7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s-CL" sz="900" dirty="0">
              <a:latin typeface="+mn-lt"/>
            </a:endParaRPr>
          </a:p>
        </p:txBody>
      </p:sp>
      <p:sp>
        <p:nvSpPr>
          <p:cNvPr id="9" name="1 CuadroTexto"/>
          <p:cNvSpPr txBox="1">
            <a:spLocks noChangeArrowheads="1"/>
          </p:cNvSpPr>
          <p:nvPr/>
        </p:nvSpPr>
        <p:spPr bwMode="auto">
          <a:xfrm>
            <a:off x="2076424" y="208326"/>
            <a:ext cx="6717394" cy="64611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MX" altLang="es-CL" sz="3600" dirty="0" smtClean="0">
                <a:solidFill>
                  <a:srgbClr val="C00000"/>
                </a:solidFill>
                <a:latin typeface="+mj-lt"/>
              </a:rPr>
              <a:t>Victimización secundaria en TV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611560" y="1198564"/>
            <a:ext cx="7632848" cy="4724370"/>
          </a:xfrm>
          <a:prstGeom prst="rect">
            <a:avLst/>
          </a:prstGeom>
          <a:solidFill>
            <a:schemeClr val="accent4">
              <a:lumMod val="75000"/>
              <a:alpha val="79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es-ES" sz="2000" dirty="0" smtClean="0"/>
              <a:t>Los </a:t>
            </a:r>
            <a:r>
              <a:rPr lang="es-ES" sz="2000" dirty="0"/>
              <a:t>medios de comunicación también pueden ser una fuente de victimización secundaria, principalmente cuando </a:t>
            </a:r>
            <a:r>
              <a:rPr lang="es-ES" sz="2000" dirty="0" smtClean="0"/>
              <a:t>sus relatos exageran </a:t>
            </a:r>
            <a:r>
              <a:rPr lang="es-ES" sz="2000" dirty="0"/>
              <a:t>los hechos, </a:t>
            </a:r>
            <a:r>
              <a:rPr lang="es-ES" sz="2000" dirty="0" smtClean="0"/>
              <a:t>entregan </a:t>
            </a:r>
            <a:r>
              <a:rPr lang="es-ES" sz="2000" dirty="0"/>
              <a:t>datos que permiten individualizar a la víctima o se agregan descripciones, calificaciones o descalificaciones </a:t>
            </a:r>
            <a:r>
              <a:rPr lang="es-ES" sz="2000" dirty="0" smtClean="0"/>
              <a:t>que </a:t>
            </a:r>
            <a:r>
              <a:rPr lang="es-ES" sz="2000" dirty="0"/>
              <a:t>pueden </a:t>
            </a:r>
            <a:r>
              <a:rPr lang="es-ES" sz="2000" dirty="0" smtClean="0"/>
              <a:t>resultar vejatorios para las víctimas (Tandon</a:t>
            </a:r>
            <a:r>
              <a:rPr lang="es-ES" sz="2000" dirty="0"/>
              <a:t>, 2007). </a:t>
            </a:r>
            <a:endParaRPr lang="es-CL" sz="2000" dirty="0"/>
          </a:p>
          <a:p>
            <a:pPr algn="just">
              <a:spcAft>
                <a:spcPts val="600"/>
              </a:spcAft>
              <a:defRPr/>
            </a:pPr>
            <a:endParaRPr lang="es-CL" sz="2000" dirty="0" smtClean="0">
              <a:solidFill>
                <a:srgbClr val="6D1F7D"/>
              </a:solidFill>
              <a:latin typeface="+mj-lt"/>
              <a:ea typeface="ＭＳ Ｐゴシック" pitchFamily="34" charset="-128"/>
            </a:endParaRPr>
          </a:p>
          <a:p>
            <a:pPr algn="just">
              <a:spcAft>
                <a:spcPts val="600"/>
              </a:spcAft>
              <a:defRPr/>
            </a:pPr>
            <a:r>
              <a:rPr lang="es-CL" sz="20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Se </a:t>
            </a:r>
            <a:r>
              <a:rPr lang="es-CL" sz="2000" dirty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refiere a agresiones o </a:t>
            </a:r>
            <a:r>
              <a:rPr lang="es-CL" sz="20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vulneración </a:t>
            </a:r>
            <a:r>
              <a:rPr lang="es-CL" sz="2000" dirty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de derechos que reciben las víctimas al ser presentadas en la cobertura noticiosa. </a:t>
            </a:r>
          </a:p>
          <a:p>
            <a:pPr algn="just">
              <a:spcAft>
                <a:spcPts val="600"/>
              </a:spcAft>
              <a:defRPr/>
            </a:pPr>
            <a:endParaRPr lang="es-CL" sz="1600" dirty="0">
              <a:solidFill>
                <a:schemeClr val="bg1"/>
              </a:solidFill>
              <a:latin typeface="+mj-lt"/>
              <a:ea typeface="ＭＳ Ｐゴシック" pitchFamily="34" charset="-128"/>
            </a:endParaRPr>
          </a:p>
          <a:p>
            <a:pPr algn="just">
              <a:spcAft>
                <a:spcPts val="600"/>
              </a:spcAft>
              <a:defRPr/>
            </a:pPr>
            <a:r>
              <a:rPr lang="es-CL" sz="2000" dirty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Existe como resultado de un  tratamiento informativo </a:t>
            </a:r>
            <a:r>
              <a:rPr lang="es-CL" sz="20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sensacionalista de </a:t>
            </a:r>
            <a:r>
              <a:rPr lang="es-CL" sz="2000" dirty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los hechos por parte de los medios de comunicación </a:t>
            </a:r>
            <a:r>
              <a:rPr lang="es-MX" sz="2000" dirty="0" smtClean="0">
                <a:solidFill>
                  <a:schemeClr val="bg1"/>
                </a:solidFill>
                <a:ea typeface="ＭＳ Ｐゴシック" pitchFamily="34" charset="-128"/>
              </a:rPr>
              <a:t>(</a:t>
            </a:r>
            <a:r>
              <a:rPr lang="de-DE" sz="2000" dirty="0" smtClean="0">
                <a:solidFill>
                  <a:schemeClr val="bg1"/>
                </a:solidFill>
                <a:ea typeface="ＭＳ Ｐゴシック" pitchFamily="34" charset="-128"/>
              </a:rPr>
              <a:t>Kühne, 1986</a:t>
            </a:r>
            <a:r>
              <a:rPr lang="es-MX" sz="2000" dirty="0" smtClean="0">
                <a:solidFill>
                  <a:schemeClr val="bg1"/>
                </a:solidFill>
                <a:ea typeface="ＭＳ Ｐゴシック" pitchFamily="34" charset="-128"/>
              </a:rPr>
              <a:t>)</a:t>
            </a:r>
            <a:r>
              <a:rPr lang="es-MX" sz="20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. </a:t>
            </a:r>
            <a:endParaRPr lang="es-MX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ＭＳ Ｐゴシック" pitchFamily="34" charset="-128"/>
            </a:endParaRPr>
          </a:p>
          <a:p>
            <a:pPr algn="just">
              <a:spcAft>
                <a:spcPts val="600"/>
              </a:spcAft>
              <a:defRPr/>
            </a:pPr>
            <a:endParaRPr lang="es-MX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ＭＳ Ｐゴシック" pitchFamily="34" charset="-128"/>
            </a:endParaRPr>
          </a:p>
          <a:p>
            <a:pPr algn="just">
              <a:spcAft>
                <a:spcPts val="600"/>
              </a:spcAft>
              <a:defRPr/>
            </a:pPr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ＭＳ Ｐゴシック" pitchFamily="34" charset="-128"/>
            </a:endParaRPr>
          </a:p>
          <a:p>
            <a:pPr algn="just">
              <a:spcAft>
                <a:spcPts val="600"/>
              </a:spcAft>
              <a:defRPr/>
            </a:pPr>
            <a:endParaRPr lang="es-MX" sz="1200" b="1" dirty="0">
              <a:solidFill>
                <a:srgbClr val="6D1F7D"/>
              </a:solidFill>
              <a:latin typeface="+mj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4338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8391"/>
            <a:ext cx="9144000" cy="19960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896911" cy="751408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475" y="6104643"/>
            <a:ext cx="684684" cy="532532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6C54-E75E-4B56-9424-287716C586B5}" type="slidenum">
              <a:rPr lang="es-CL" smtClean="0"/>
              <a:t>6</a:t>
            </a:fld>
            <a:endParaRPr lang="es-CL" dirty="0"/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2267744" y="342376"/>
            <a:ext cx="6696744" cy="63835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small">
                <a:solidFill>
                  <a:srgbClr val="622A7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s-CL" sz="900" dirty="0">
              <a:latin typeface="+mn-lt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45378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CuadroTexto"/>
          <p:cNvSpPr txBox="1">
            <a:spLocks noChangeArrowheads="1"/>
          </p:cNvSpPr>
          <p:nvPr/>
        </p:nvSpPr>
        <p:spPr bwMode="auto">
          <a:xfrm>
            <a:off x="2222391" y="208326"/>
            <a:ext cx="6526073" cy="64611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MX" altLang="es-CL" sz="3600" dirty="0" smtClean="0">
                <a:solidFill>
                  <a:srgbClr val="C00000"/>
                </a:solidFill>
                <a:latin typeface="+mj-lt"/>
              </a:rPr>
              <a:t>Victimización secundaria en TV </a:t>
            </a:r>
          </a:p>
        </p:txBody>
      </p:sp>
    </p:spTree>
    <p:extLst>
      <p:ext uri="{BB962C8B-B14F-4D97-AF65-F5344CB8AC3E}">
        <p14:creationId xmlns:p14="http://schemas.microsoft.com/office/powerpoint/2010/main" val="3860122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8391"/>
            <a:ext cx="9144000" cy="19960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896911" cy="751408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475" y="6104643"/>
            <a:ext cx="684684" cy="532532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6C54-E75E-4B56-9424-287716C586B5}" type="slidenum">
              <a:rPr lang="es-CL" smtClean="0"/>
              <a:t>7</a:t>
            </a:fld>
            <a:endParaRPr lang="es-CL" dirty="0"/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2267744" y="342376"/>
            <a:ext cx="6696744" cy="63835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small">
                <a:solidFill>
                  <a:srgbClr val="622A7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s-CL" sz="900" dirty="0">
              <a:latin typeface="+mn-lt"/>
            </a:endParaRPr>
          </a:p>
        </p:txBody>
      </p:sp>
      <p:sp>
        <p:nvSpPr>
          <p:cNvPr id="11" name="1 Marcador de contenido"/>
          <p:cNvSpPr>
            <a:spLocks noGrp="1"/>
          </p:cNvSpPr>
          <p:nvPr>
            <p:ph sz="quarter" idx="4294967295"/>
          </p:nvPr>
        </p:nvSpPr>
        <p:spPr>
          <a:xfrm>
            <a:off x="395288" y="2565400"/>
            <a:ext cx="8640762" cy="2016125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s-MX" sz="3600" b="1" dirty="0" smtClean="0">
                <a:solidFill>
                  <a:srgbClr val="6D1F7D"/>
                </a:solidFill>
                <a:latin typeface="+mj-lt"/>
                <a:ea typeface="ＭＳ Ｐゴシック" charset="0"/>
              </a:rPr>
              <a:t>Victimización secundaria: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s-MX" sz="3600" b="1" dirty="0" smtClean="0">
                <a:solidFill>
                  <a:srgbClr val="6D1F7D"/>
                </a:solidFill>
                <a:latin typeface="+mj-lt"/>
                <a:ea typeface="ＭＳ Ｐゴシック" charset="0"/>
              </a:rPr>
              <a:t>Niñez en las noticias</a:t>
            </a:r>
            <a:endParaRPr lang="es-CL" sz="3600" b="1" dirty="0" smtClean="0">
              <a:solidFill>
                <a:srgbClr val="6D1F7D"/>
              </a:solidFill>
              <a:latin typeface="+mj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848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8391"/>
            <a:ext cx="9144000" cy="19960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896911" cy="751408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475" y="6104643"/>
            <a:ext cx="684684" cy="532532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6C54-E75E-4B56-9424-287716C586B5}" type="slidenum">
              <a:rPr lang="es-CL" smtClean="0"/>
              <a:t>8</a:t>
            </a:fld>
            <a:endParaRPr lang="es-CL" dirty="0"/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2267744" y="342376"/>
            <a:ext cx="6696744" cy="63835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small">
                <a:solidFill>
                  <a:srgbClr val="622A7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s-CL" sz="900" dirty="0">
              <a:latin typeface="+mn-lt"/>
            </a:endParaRPr>
          </a:p>
        </p:txBody>
      </p:sp>
      <p:sp>
        <p:nvSpPr>
          <p:cNvPr id="9" name="1 Marcador de contenido"/>
          <p:cNvSpPr>
            <a:spLocks noGrp="1"/>
          </p:cNvSpPr>
          <p:nvPr>
            <p:ph sz="quarter" idx="11"/>
          </p:nvPr>
        </p:nvSpPr>
        <p:spPr>
          <a:xfrm>
            <a:off x="1698959" y="80640"/>
            <a:ext cx="7834313" cy="787400"/>
          </a:xfrm>
        </p:spPr>
        <p:txBody>
          <a:bodyPr/>
          <a:lstStyle/>
          <a:p>
            <a:pPr algn="ctr">
              <a:buFont typeface="Arial" pitchFamily="34" charset="0"/>
              <a:buNone/>
              <a:defRPr/>
            </a:pPr>
            <a:r>
              <a:rPr lang="es-ES" altLang="es-MX" sz="3600" dirty="0" smtClean="0">
                <a:solidFill>
                  <a:srgbClr val="C00000"/>
                </a:solidFill>
                <a:latin typeface="+mj-lt"/>
                <a:ea typeface="ＭＳ Ｐゴシック" charset="0"/>
              </a:rPr>
              <a:t>Convención de los Derechos del Niño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79388" y="1141413"/>
            <a:ext cx="8569325" cy="40814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es-CL" sz="2800" dirty="0">
                <a:solidFill>
                  <a:srgbClr val="6D1F7D"/>
                </a:solidFill>
                <a:latin typeface="+mj-lt"/>
                <a:ea typeface="Calibri"/>
                <a:cs typeface="Times New Roman"/>
              </a:rPr>
              <a:t>Los medios de comunicación deben: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es-MX" sz="2800" dirty="0">
              <a:solidFill>
                <a:srgbClr val="6D1F7D"/>
              </a:solidFill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es-CL" sz="2800" dirty="0">
              <a:solidFill>
                <a:srgbClr val="6D1F7D"/>
              </a:solidFill>
              <a:latin typeface="+mj-lt"/>
              <a:ea typeface="Calibri"/>
              <a:cs typeface="Times New Roman"/>
            </a:endParaRP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Tx/>
              <a:buAutoNum type="arabicPeriod" startAt="2"/>
              <a:defRPr/>
            </a:pPr>
            <a:endParaRPr lang="es-CL" sz="2800" dirty="0">
              <a:solidFill>
                <a:srgbClr val="6D1F7D"/>
              </a:solidFill>
              <a:latin typeface="+mj-lt"/>
              <a:ea typeface="Calibri"/>
              <a:cs typeface="Times New Roman"/>
            </a:endParaRP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Tx/>
              <a:buAutoNum type="arabicPeriod" startAt="2"/>
              <a:defRPr/>
            </a:pPr>
            <a:endParaRPr lang="es-CL" sz="2800" dirty="0">
              <a:solidFill>
                <a:srgbClr val="6D1F7D"/>
              </a:solidFill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es-MX" sz="2400" dirty="0">
              <a:solidFill>
                <a:srgbClr val="6D1F7D"/>
              </a:solidFill>
              <a:latin typeface="+mj-lt"/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endParaRPr lang="es-MX" dirty="0">
              <a:solidFill>
                <a:srgbClr val="6D1F7D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68313" y="1993900"/>
            <a:ext cx="6048375" cy="935038"/>
          </a:xfrm>
          <a:prstGeom prst="roundRect">
            <a:avLst/>
          </a:prstGeom>
          <a:solidFill>
            <a:srgbClr val="6D1F7D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000" dirty="0"/>
              <a:t>Cuidar y evaluar el trato periodístico hacia niños y niñas.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484188" y="3455988"/>
            <a:ext cx="6048375" cy="1044575"/>
          </a:xfrm>
          <a:prstGeom prst="roundRect">
            <a:avLst/>
          </a:prstGeom>
          <a:solidFill>
            <a:srgbClr val="6D1F7D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sz="2000" b="1" dirty="0"/>
          </a:p>
          <a:p>
            <a:pPr algn="ctr">
              <a:defRPr/>
            </a:pPr>
            <a:r>
              <a:rPr lang="es-CL" sz="2000" b="1" dirty="0"/>
              <a:t> </a:t>
            </a:r>
            <a:r>
              <a:rPr lang="es-CL" sz="2000" dirty="0"/>
              <a:t>Garantizar el acceso a información diversa.</a:t>
            </a:r>
            <a:r>
              <a:rPr lang="es-CL" altLang="es-CL" sz="2000" dirty="0">
                <a:solidFill>
                  <a:srgbClr val="6D1F7D"/>
                </a:solidFill>
              </a:rPr>
              <a:t> </a:t>
            </a:r>
            <a:r>
              <a:rPr lang="es-CL" altLang="es-CL" sz="2000" dirty="0">
                <a:solidFill>
                  <a:schemeClr val="bg1"/>
                </a:solidFill>
              </a:rPr>
              <a:t>Hacer oír su voz y opinión en los medios de comunicación.</a:t>
            </a:r>
            <a:endParaRPr lang="es-CL" sz="20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algn="ctr">
              <a:defRPr/>
            </a:pPr>
            <a:r>
              <a:rPr lang="es-CL" sz="2400" b="1" dirty="0"/>
              <a:t> </a:t>
            </a:r>
          </a:p>
        </p:txBody>
      </p:sp>
      <p:pic>
        <p:nvPicPr>
          <p:cNvPr id="13" name="3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141413"/>
            <a:ext cx="2151062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Rectángulo redondeado"/>
          <p:cNvSpPr/>
          <p:nvPr/>
        </p:nvSpPr>
        <p:spPr>
          <a:xfrm>
            <a:off x="484188" y="5029200"/>
            <a:ext cx="6048375" cy="1042988"/>
          </a:xfrm>
          <a:prstGeom prst="roundRect">
            <a:avLst/>
          </a:prstGeom>
          <a:solidFill>
            <a:srgbClr val="6D1F7D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000" dirty="0"/>
              <a:t> Promover entre niños y niñas el bienestar social, espiritual, moral y su salud física y mental.</a:t>
            </a:r>
          </a:p>
        </p:txBody>
      </p:sp>
    </p:spTree>
    <p:extLst>
      <p:ext uri="{BB962C8B-B14F-4D97-AF65-F5344CB8AC3E}">
        <p14:creationId xmlns:p14="http://schemas.microsoft.com/office/powerpoint/2010/main" val="1995248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8391"/>
            <a:ext cx="9144000" cy="19960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896911" cy="751408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475" y="6104643"/>
            <a:ext cx="684684" cy="532532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6C54-E75E-4B56-9424-287716C586B5}" type="slidenum">
              <a:rPr lang="es-CL" smtClean="0"/>
              <a:t>9</a:t>
            </a:fld>
            <a:endParaRPr lang="es-CL" dirty="0"/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2267744" y="342376"/>
            <a:ext cx="6696744" cy="63835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small">
                <a:solidFill>
                  <a:srgbClr val="622A7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22A7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s-CL" sz="900" dirty="0">
              <a:latin typeface="+mn-lt"/>
            </a:endParaRPr>
          </a:p>
        </p:txBody>
      </p:sp>
      <p:sp>
        <p:nvSpPr>
          <p:cNvPr id="9" name="1 CuadroTexto"/>
          <p:cNvSpPr txBox="1">
            <a:spLocks noChangeArrowheads="1"/>
          </p:cNvSpPr>
          <p:nvPr/>
        </p:nvSpPr>
        <p:spPr bwMode="auto">
          <a:xfrm>
            <a:off x="2076422" y="262607"/>
            <a:ext cx="6672291" cy="64611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MX" altLang="es-CL" sz="3600" dirty="0" smtClean="0">
                <a:solidFill>
                  <a:srgbClr val="C00000"/>
                </a:solidFill>
                <a:latin typeface="+mj-lt"/>
              </a:rPr>
              <a:t>La infancia en televisión</a:t>
            </a:r>
          </a:p>
        </p:txBody>
      </p:sp>
      <p:sp>
        <p:nvSpPr>
          <p:cNvPr id="10" name="9 Elipse"/>
          <p:cNvSpPr/>
          <p:nvPr/>
        </p:nvSpPr>
        <p:spPr>
          <a:xfrm>
            <a:off x="274638" y="1124719"/>
            <a:ext cx="3425825" cy="1800225"/>
          </a:xfrm>
          <a:prstGeom prst="ellipse">
            <a:avLst/>
          </a:prstGeom>
          <a:solidFill>
            <a:srgbClr val="6D1F7D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400" b="1" dirty="0"/>
              <a:t>Respeto a la dignidad de las personas y a la infancia.</a:t>
            </a:r>
          </a:p>
        </p:txBody>
      </p:sp>
      <p:sp>
        <p:nvSpPr>
          <p:cNvPr id="11" name="10 Elipse"/>
          <p:cNvSpPr/>
          <p:nvPr/>
        </p:nvSpPr>
        <p:spPr>
          <a:xfrm>
            <a:off x="2411413" y="2924944"/>
            <a:ext cx="3425825" cy="1800225"/>
          </a:xfrm>
          <a:prstGeom prst="ellipse">
            <a:avLst/>
          </a:prstGeom>
          <a:solidFill>
            <a:srgbClr val="6D1F7D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400" b="1" dirty="0"/>
              <a:t>Representación de la infancia con enfoque de derechos. </a:t>
            </a:r>
          </a:p>
        </p:txBody>
      </p:sp>
      <p:sp>
        <p:nvSpPr>
          <p:cNvPr id="12" name="11 Elipse"/>
          <p:cNvSpPr/>
          <p:nvPr/>
        </p:nvSpPr>
        <p:spPr>
          <a:xfrm>
            <a:off x="5076825" y="4508500"/>
            <a:ext cx="3671888" cy="1728788"/>
          </a:xfrm>
          <a:prstGeom prst="ellipse">
            <a:avLst/>
          </a:prstGeom>
          <a:solidFill>
            <a:srgbClr val="6D1F7D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400" b="1" dirty="0"/>
              <a:t>Evitar Victimización Secundaria.</a:t>
            </a: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199524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2105</TotalTime>
  <Words>2640</Words>
  <Application>Microsoft Office PowerPoint</Application>
  <PresentationFormat>Presentación en pantalla (4:3)</PresentationFormat>
  <Paragraphs>351</Paragraphs>
  <Slides>30</Slides>
  <Notes>30</Notes>
  <HiddenSlides>7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3" baseType="lpstr">
      <vt:lpstr>ＭＳ Ｐゴシック</vt:lpstr>
      <vt:lpstr>ＭＳ Ｐゴシック</vt:lpstr>
      <vt:lpstr>Arial</vt:lpstr>
      <vt:lpstr>Calibri</vt:lpstr>
      <vt:lpstr>gobCL</vt:lpstr>
      <vt:lpstr>Times New Roman</vt:lpstr>
      <vt:lpstr>Trebuchet MS</vt:lpstr>
      <vt:lpstr>Verdana</vt:lpstr>
      <vt:lpstr>Verdana Bold</vt:lpstr>
      <vt:lpstr>Wingdings</vt:lpstr>
      <vt:lpstr>Tema de Office</vt:lpstr>
      <vt:lpstr>1_Tema de Office</vt:lpstr>
      <vt:lpstr>Gráfico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Plan de trabajo </vt:lpstr>
      <vt:lpstr>Plan de trabajo</vt:lpstr>
      <vt:lpstr>Lineamientos</vt:lpstr>
      <vt:lpstr>Presentación de PowerPoint</vt:lpstr>
      <vt:lpstr>Presentación de PowerPoint</vt:lpstr>
      <vt:lpstr>1. Consentimiento informado</vt:lpstr>
      <vt:lpstr>2. Erradicar la inducción del pensamiento</vt:lpstr>
      <vt:lpstr>3. Cuidar el uso de imágenes y audio</vt:lpstr>
      <vt:lpstr>4. No estigmatizar</vt:lpstr>
      <vt:lpstr>5. Contextualizar la información</vt:lpstr>
      <vt:lpstr>6. Sensibilizar a las audiencias</vt:lpstr>
      <vt:lpstr>Reflexiones finales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Eduardo Alejandro Peñafiel Lancelloti</dc:creator>
  <cp:lastModifiedBy>Adm San Joaquin</cp:lastModifiedBy>
  <cp:revision>254</cp:revision>
  <cp:lastPrinted>2016-06-14T16:51:17Z</cp:lastPrinted>
  <dcterms:created xsi:type="dcterms:W3CDTF">2016-01-05T15:07:45Z</dcterms:created>
  <dcterms:modified xsi:type="dcterms:W3CDTF">2016-11-17T15:32:27Z</dcterms:modified>
</cp:coreProperties>
</file>