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comments/comment3.xml" ContentType="application/vnd.openxmlformats-officedocument.presentationml.comments+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75" r:id="rId3"/>
    <p:sldId id="274" r:id="rId4"/>
    <p:sldId id="271" r:id="rId5"/>
    <p:sldId id="276" r:id="rId6"/>
    <p:sldId id="277" r:id="rId7"/>
    <p:sldId id="278" r:id="rId8"/>
    <p:sldId id="280" r:id="rId9"/>
    <p:sldId id="281" r:id="rId10"/>
    <p:sldId id="282" r:id="rId11"/>
    <p:sldId id="261" r:id="rId12"/>
    <p:sldId id="262" r:id="rId13"/>
    <p:sldId id="264" r:id="rId14"/>
    <p:sldId id="283" r:id="rId15"/>
    <p:sldId id="263" r:id="rId16"/>
    <p:sldId id="265" r:id="rId17"/>
    <p:sldId id="266" r:id="rId18"/>
    <p:sldId id="284" r:id="rId19"/>
    <p:sldId id="260" r:id="rId20"/>
    <p:sldId id="285" r:id="rId21"/>
    <p:sldId id="286" r:id="rId22"/>
    <p:sldId id="279" r:id="rId23"/>
    <p:sldId id="269" r:id="rId2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ardo Evangelista" initials="RE" lastIdx="8" clrIdx="0">
    <p:extLst>
      <p:ext uri="{19B8F6BF-5375-455C-9EA6-DF929625EA0E}">
        <p15:presenceInfo xmlns:p15="http://schemas.microsoft.com/office/powerpoint/2012/main" userId="Ricardo Evangelista" providerId="None"/>
      </p:ext>
    </p:extLst>
  </p:cmAuthor>
  <p:cmAuthor id="2" name="Alejandro Tsukame" initials="AT"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508" autoAdjust="0"/>
  </p:normalViewPr>
  <p:slideViewPr>
    <p:cSldViewPr>
      <p:cViewPr varScale="1">
        <p:scale>
          <a:sx n="57" d="100"/>
          <a:sy n="57" d="100"/>
        </p:scale>
        <p:origin x="1692"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6-11-16T15:27:55.629" idx="1">
    <p:pos x="1848" y="3499"/>
    <p:text>Bueno aclarar el punto. Lo que queremos decir en general no es que la pobreza sea la causa de la falta de cuidado (también ocurre en otros sectores sociales) sino que una familia en pobreza es más fácil que acumule tensiones y problemas por la falta de recursos económicos y necesita que se le apoye en este aspecto. Por ejemplo, es lógico que un hogar monoparental tenga menos ingresos que uno biparental. Esto lo puedes conectar también con el dato sobre desigualdad</p:text>
  </p:cm>
</p:cmLst>
</file>

<file path=ppt/comments/comment2.xml><?xml version="1.0" encoding="utf-8"?>
<p:cmLst xmlns:a="http://schemas.openxmlformats.org/drawingml/2006/main" xmlns:r="http://schemas.openxmlformats.org/officeDocument/2006/relationships" xmlns:p="http://schemas.openxmlformats.org/presentationml/2006/main">
  <p:cm authorId="2" dt="2016-11-16T15:47:09.159" idx="2">
    <p:pos x="5390" y="2252"/>
    <p:text>El punto que se quiere marcar no es el aumento o disminución de la desigualdad (aunque la disminución del GINI es muy marginal). La idea es decir que Chile se caracteriza por una "desigualdad concentrada", es decir que la riqueza está concentrada en el último decil, con lo que prácticamente el resto de la población tiene ingresos bajos por parejo, lo que dificulta por ejemplo, contar con servicios de cuidado y con ayudas remuneradas. Si lo relacionas con los datos de pobreza, lo que se impone es decir que dado que utilizamos el método de la línea de pobreza, basta con que un miembro del hogar se quede sin trabajo, por ejemplo, una familia que pudo recién haber salido de la pobreza, vuelve a caer en ella. Creo que a esto estamos expuesto todos.</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6-11-16T02:24:59.940" idx="8">
    <p:pos x="1324" y="1135"/>
    <p:text>estas estrategias fueron definidas por Observa?</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65D80E5-771D-4DC5-AD24-9E82F964B032}" type="doc">
      <dgm:prSet loTypeId="urn:microsoft.com/office/officeart/2009/3/layout/DescendingProcess" loCatId="process" qsTypeId="urn:microsoft.com/office/officeart/2005/8/quickstyle/simple1" qsCatId="simple" csTypeId="urn:microsoft.com/office/officeart/2005/8/colors/accent1_2" csCatId="accent1" phldr="1"/>
      <dgm:spPr/>
      <dgm:t>
        <a:bodyPr/>
        <a:lstStyle/>
        <a:p>
          <a:endParaRPr lang="es-CL"/>
        </a:p>
      </dgm:t>
    </dgm:pt>
    <dgm:pt modelId="{73B3CECC-D3D3-4AB2-8A24-63F3976B5197}">
      <dgm:prSet phldrT="[Texto]" custT="1"/>
      <dgm:spPr/>
      <dgm:t>
        <a:bodyPr/>
        <a:lstStyle/>
        <a:p>
          <a:r>
            <a:rPr lang="es-CL" sz="1600" b="1" dirty="0" smtClean="0">
              <a:solidFill>
                <a:schemeClr val="accent2"/>
              </a:solidFill>
            </a:rPr>
            <a:t>Promover</a:t>
          </a:r>
          <a:r>
            <a:rPr lang="es-CL" sz="1600" b="0" dirty="0" smtClean="0">
              <a:solidFill>
                <a:schemeClr val="accent2"/>
              </a:solidFill>
            </a:rPr>
            <a:t> el Cuidado</a:t>
          </a:r>
          <a:endParaRPr lang="es-CL" sz="1600" b="0" dirty="0">
            <a:solidFill>
              <a:schemeClr val="accent2"/>
            </a:solidFill>
          </a:endParaRPr>
        </a:p>
      </dgm:t>
    </dgm:pt>
    <dgm:pt modelId="{C81C397F-95FA-428F-B919-E4650CF42150}" type="parTrans" cxnId="{EE151FB7-92C3-445A-9F89-87131DDAF45B}">
      <dgm:prSet/>
      <dgm:spPr/>
      <dgm:t>
        <a:bodyPr/>
        <a:lstStyle/>
        <a:p>
          <a:endParaRPr lang="es-CL" sz="2800"/>
        </a:p>
      </dgm:t>
    </dgm:pt>
    <dgm:pt modelId="{DD6B1815-1514-4D3F-8938-429C01CA7A33}" type="sibTrans" cxnId="{EE151FB7-92C3-445A-9F89-87131DDAF45B}">
      <dgm:prSet/>
      <dgm:spPr/>
      <dgm:t>
        <a:bodyPr/>
        <a:lstStyle/>
        <a:p>
          <a:endParaRPr lang="es-CL" sz="2800"/>
        </a:p>
      </dgm:t>
    </dgm:pt>
    <dgm:pt modelId="{09636086-F9BD-48AE-946C-AEBA52F06F59}">
      <dgm:prSet custT="1"/>
      <dgm:spPr/>
      <dgm:t>
        <a:bodyPr/>
        <a:lstStyle/>
        <a:p>
          <a:r>
            <a:rPr lang="es-MX" sz="1600" b="1" dirty="0" smtClean="0">
              <a:solidFill>
                <a:schemeClr val="accent2"/>
              </a:solidFill>
              <a:latin typeface="+mj-lt"/>
              <a:cs typeface="Times New Roman" pitchFamily="18" charset="0"/>
            </a:rPr>
            <a:t>Prevenir </a:t>
          </a:r>
          <a:r>
            <a:rPr lang="es-MX" sz="1600" b="0" dirty="0" smtClean="0">
              <a:solidFill>
                <a:schemeClr val="accent2"/>
              </a:solidFill>
              <a:latin typeface="+mj-lt"/>
              <a:cs typeface="Times New Roman" pitchFamily="18" charset="0"/>
            </a:rPr>
            <a:t>que las familias pierdan su capacidad de cuidado</a:t>
          </a:r>
        </a:p>
      </dgm:t>
    </dgm:pt>
    <dgm:pt modelId="{E096F768-1748-42AB-B326-1B969D83C856}" type="parTrans" cxnId="{17675CE0-7278-494C-B125-4EA977D49041}">
      <dgm:prSet/>
      <dgm:spPr/>
      <dgm:t>
        <a:bodyPr/>
        <a:lstStyle/>
        <a:p>
          <a:endParaRPr lang="es-CL" sz="2800"/>
        </a:p>
      </dgm:t>
    </dgm:pt>
    <dgm:pt modelId="{30990109-90BA-4E3B-99EE-0B0D8FB5B7D8}" type="sibTrans" cxnId="{17675CE0-7278-494C-B125-4EA977D49041}">
      <dgm:prSet/>
      <dgm:spPr/>
      <dgm:t>
        <a:bodyPr/>
        <a:lstStyle/>
        <a:p>
          <a:endParaRPr lang="es-CL" sz="2800"/>
        </a:p>
      </dgm:t>
    </dgm:pt>
    <dgm:pt modelId="{39467216-F43D-4D8C-BD45-AA8EA03470A6}">
      <dgm:prSet custT="1"/>
      <dgm:spPr/>
      <dgm:t>
        <a:bodyPr/>
        <a:lstStyle/>
        <a:p>
          <a:r>
            <a:rPr lang="es-MX" sz="1600" b="0" dirty="0" smtClean="0">
              <a:solidFill>
                <a:schemeClr val="accent2"/>
              </a:solidFill>
              <a:latin typeface="+mj-lt"/>
              <a:cs typeface="Times New Roman" pitchFamily="18" charset="0"/>
            </a:rPr>
            <a:t>Cuando la familia ha perdido su capacidad de cuidado, </a:t>
          </a:r>
          <a:r>
            <a:rPr lang="es-MX" sz="1600" b="1" dirty="0" smtClean="0">
              <a:solidFill>
                <a:schemeClr val="accent2"/>
              </a:solidFill>
              <a:latin typeface="+mj-lt"/>
              <a:cs typeface="Times New Roman" pitchFamily="18" charset="0"/>
            </a:rPr>
            <a:t>evitar la judicialización</a:t>
          </a:r>
        </a:p>
      </dgm:t>
    </dgm:pt>
    <dgm:pt modelId="{01B8FC79-4F2A-4781-B009-5E9396FE3F46}" type="parTrans" cxnId="{24526942-1513-4999-BAE0-A66E8C582516}">
      <dgm:prSet/>
      <dgm:spPr/>
      <dgm:t>
        <a:bodyPr/>
        <a:lstStyle/>
        <a:p>
          <a:endParaRPr lang="es-CL" sz="2800"/>
        </a:p>
      </dgm:t>
    </dgm:pt>
    <dgm:pt modelId="{4D5090EE-C95E-4216-B794-7F5D6F265244}" type="sibTrans" cxnId="{24526942-1513-4999-BAE0-A66E8C582516}">
      <dgm:prSet/>
      <dgm:spPr/>
      <dgm:t>
        <a:bodyPr/>
        <a:lstStyle/>
        <a:p>
          <a:endParaRPr lang="es-CL" sz="2800"/>
        </a:p>
      </dgm:t>
    </dgm:pt>
    <dgm:pt modelId="{5E7E19E1-0E1B-45C5-AC47-ABAD54552870}">
      <dgm:prSet custT="1"/>
      <dgm:spPr/>
      <dgm:t>
        <a:bodyPr/>
        <a:lstStyle/>
        <a:p>
          <a:r>
            <a:rPr lang="es-MX" sz="1600" b="0" dirty="0" smtClean="0">
              <a:solidFill>
                <a:schemeClr val="accent2"/>
              </a:solidFill>
              <a:latin typeface="+mj-lt"/>
              <a:cs typeface="Times New Roman" pitchFamily="18" charset="0"/>
            </a:rPr>
            <a:t>Buscar una </a:t>
          </a:r>
          <a:r>
            <a:rPr lang="es-MX" sz="1600" b="1" dirty="0" smtClean="0">
              <a:solidFill>
                <a:schemeClr val="accent2"/>
              </a:solidFill>
              <a:latin typeface="+mj-lt"/>
              <a:cs typeface="Times New Roman" pitchFamily="18" charset="0"/>
            </a:rPr>
            <a:t>familia alternativa</a:t>
          </a:r>
        </a:p>
      </dgm:t>
    </dgm:pt>
    <dgm:pt modelId="{9C431EBC-27B0-4858-9ACE-D68E578361E9}" type="parTrans" cxnId="{1EE7B5DE-7964-4CA2-AE1A-05394E49E096}">
      <dgm:prSet/>
      <dgm:spPr/>
      <dgm:t>
        <a:bodyPr/>
        <a:lstStyle/>
        <a:p>
          <a:endParaRPr lang="es-CL" sz="2800"/>
        </a:p>
      </dgm:t>
    </dgm:pt>
    <dgm:pt modelId="{BB6F045D-DBE8-4BE5-860E-9227286BF16B}" type="sibTrans" cxnId="{1EE7B5DE-7964-4CA2-AE1A-05394E49E096}">
      <dgm:prSet/>
      <dgm:spPr/>
      <dgm:t>
        <a:bodyPr/>
        <a:lstStyle/>
        <a:p>
          <a:endParaRPr lang="es-CL" sz="2800"/>
        </a:p>
      </dgm:t>
    </dgm:pt>
    <dgm:pt modelId="{B015F236-78ED-4950-A8DC-166C443E3389}">
      <dgm:prSet custT="1"/>
      <dgm:spPr/>
      <dgm:t>
        <a:bodyPr/>
        <a:lstStyle/>
        <a:p>
          <a:r>
            <a:rPr lang="es-MX" sz="2000" b="1" dirty="0" smtClean="0">
              <a:solidFill>
                <a:schemeClr val="accent2"/>
              </a:solidFill>
              <a:latin typeface="+mj-lt"/>
              <a:cs typeface="Times New Roman" pitchFamily="18" charset="0"/>
            </a:rPr>
            <a:t>Cuidado residencial transitorio</a:t>
          </a:r>
          <a:endParaRPr lang="es-MX" sz="2000" b="1" dirty="0">
            <a:solidFill>
              <a:schemeClr val="accent2"/>
            </a:solidFill>
            <a:latin typeface="+mj-lt"/>
            <a:cs typeface="Times New Roman" pitchFamily="18" charset="0"/>
          </a:endParaRPr>
        </a:p>
      </dgm:t>
    </dgm:pt>
    <dgm:pt modelId="{5A670CC6-4C59-4E71-8764-96997AC64DD9}" type="parTrans" cxnId="{B29C9812-B4C9-4AE6-B92A-EB57569533F4}">
      <dgm:prSet/>
      <dgm:spPr/>
      <dgm:t>
        <a:bodyPr/>
        <a:lstStyle/>
        <a:p>
          <a:endParaRPr lang="es-CL" sz="2800"/>
        </a:p>
      </dgm:t>
    </dgm:pt>
    <dgm:pt modelId="{16CF9BD0-D996-4682-B7FD-8ED3F18CFF87}" type="sibTrans" cxnId="{B29C9812-B4C9-4AE6-B92A-EB57569533F4}">
      <dgm:prSet/>
      <dgm:spPr/>
      <dgm:t>
        <a:bodyPr/>
        <a:lstStyle/>
        <a:p>
          <a:endParaRPr lang="es-CL" sz="2800"/>
        </a:p>
      </dgm:t>
    </dgm:pt>
    <dgm:pt modelId="{9AFDC969-1095-4259-B431-28DF373B5881}" type="pres">
      <dgm:prSet presAssocID="{465D80E5-771D-4DC5-AD24-9E82F964B032}" presName="Name0" presStyleCnt="0">
        <dgm:presLayoutVars>
          <dgm:chMax val="7"/>
          <dgm:chPref val="5"/>
        </dgm:presLayoutVars>
      </dgm:prSet>
      <dgm:spPr/>
      <dgm:t>
        <a:bodyPr/>
        <a:lstStyle/>
        <a:p>
          <a:endParaRPr lang="es-CL"/>
        </a:p>
      </dgm:t>
    </dgm:pt>
    <dgm:pt modelId="{9F9B5F6D-BC89-4119-ADB9-784B8008DAFE}" type="pres">
      <dgm:prSet presAssocID="{465D80E5-771D-4DC5-AD24-9E82F964B032}" presName="arrowNode" presStyleLbl="node1" presStyleIdx="0" presStyleCnt="1" custAng="21349088" custScaleX="118230" custLinFactNeighborX="4492" custLinFactNeighborY="12574"/>
      <dgm:spPr/>
    </dgm:pt>
    <dgm:pt modelId="{71165BD9-EAE0-4BA8-8732-B6BB75F50F5B}" type="pres">
      <dgm:prSet presAssocID="{73B3CECC-D3D3-4AB2-8A24-63F3976B5197}" presName="txNode1" presStyleLbl="revTx" presStyleIdx="0" presStyleCnt="5" custScaleY="43315" custLinFactY="1992" custLinFactNeighborX="-56146" custLinFactNeighborY="100000">
        <dgm:presLayoutVars>
          <dgm:bulletEnabled val="1"/>
        </dgm:presLayoutVars>
      </dgm:prSet>
      <dgm:spPr/>
      <dgm:t>
        <a:bodyPr/>
        <a:lstStyle/>
        <a:p>
          <a:endParaRPr lang="es-CL"/>
        </a:p>
      </dgm:t>
    </dgm:pt>
    <dgm:pt modelId="{2C2F7C02-1133-4DC1-9272-5FD4D762AC12}" type="pres">
      <dgm:prSet presAssocID="{09636086-F9BD-48AE-946C-AEBA52F06F59}" presName="txNode2" presStyleLbl="revTx" presStyleIdx="1" presStyleCnt="5" custScaleX="177022" custScaleY="31426" custLinFactNeighborX="323" custLinFactNeighborY="-10227">
        <dgm:presLayoutVars>
          <dgm:bulletEnabled val="1"/>
        </dgm:presLayoutVars>
      </dgm:prSet>
      <dgm:spPr/>
      <dgm:t>
        <a:bodyPr/>
        <a:lstStyle/>
        <a:p>
          <a:endParaRPr lang="es-CL"/>
        </a:p>
      </dgm:t>
    </dgm:pt>
    <dgm:pt modelId="{3B7F4B3A-9761-4CA0-BD30-EC8D269DCD97}" type="pres">
      <dgm:prSet presAssocID="{30990109-90BA-4E3B-99EE-0B0D8FB5B7D8}" presName="dotNode2" presStyleCnt="0"/>
      <dgm:spPr/>
    </dgm:pt>
    <dgm:pt modelId="{32BB6E5A-30ED-4E7A-B1C9-C43A287F314A}" type="pres">
      <dgm:prSet presAssocID="{30990109-90BA-4E3B-99EE-0B0D8FB5B7D8}" presName="dotRepeatNode" presStyleLbl="fgShp" presStyleIdx="0" presStyleCnt="3" custLinFactX="-211375" custLinFactNeighborX="-300000" custLinFactNeighborY="71319"/>
      <dgm:spPr/>
      <dgm:t>
        <a:bodyPr/>
        <a:lstStyle/>
        <a:p>
          <a:endParaRPr lang="es-CL"/>
        </a:p>
      </dgm:t>
    </dgm:pt>
    <dgm:pt modelId="{17A3A1ED-7DCD-42AD-87A5-F16CF3E63AB1}" type="pres">
      <dgm:prSet presAssocID="{39467216-F43D-4D8C-BD45-AA8EA03470A6}" presName="txNode3" presStyleLbl="revTx" presStyleIdx="2" presStyleCnt="5" custScaleX="179198" custLinFactNeighborX="-30165" custLinFactNeighborY="25730">
        <dgm:presLayoutVars>
          <dgm:bulletEnabled val="1"/>
        </dgm:presLayoutVars>
      </dgm:prSet>
      <dgm:spPr/>
      <dgm:t>
        <a:bodyPr/>
        <a:lstStyle/>
        <a:p>
          <a:endParaRPr lang="es-CL"/>
        </a:p>
      </dgm:t>
    </dgm:pt>
    <dgm:pt modelId="{BA4D3104-D01B-4029-A47B-BAAF18F5AA05}" type="pres">
      <dgm:prSet presAssocID="{4D5090EE-C95E-4216-B794-7F5D6F265244}" presName="dotNode3" presStyleCnt="0"/>
      <dgm:spPr/>
    </dgm:pt>
    <dgm:pt modelId="{B67B4B3C-17D3-4F3C-AE11-2088A3021D19}" type="pres">
      <dgm:prSet presAssocID="{4D5090EE-C95E-4216-B794-7F5D6F265244}" presName="dotRepeatNode" presStyleLbl="fgShp" presStyleIdx="1" presStyleCnt="3" custLinFactNeighborX="-27277" custLinFactNeighborY="-57557"/>
      <dgm:spPr/>
      <dgm:t>
        <a:bodyPr/>
        <a:lstStyle/>
        <a:p>
          <a:endParaRPr lang="es-CL"/>
        </a:p>
      </dgm:t>
    </dgm:pt>
    <dgm:pt modelId="{E5B785B0-0E2B-47CF-9DE7-C5EA48E246E0}" type="pres">
      <dgm:prSet presAssocID="{5E7E19E1-0E1B-45C5-AC47-ABAD54552870}" presName="txNode4" presStyleLbl="revTx" presStyleIdx="3" presStyleCnt="5" custScaleX="191548" custScaleY="109580" custLinFactNeighborX="50825" custLinFactNeighborY="-38250">
        <dgm:presLayoutVars>
          <dgm:bulletEnabled val="1"/>
        </dgm:presLayoutVars>
      </dgm:prSet>
      <dgm:spPr/>
      <dgm:t>
        <a:bodyPr/>
        <a:lstStyle/>
        <a:p>
          <a:endParaRPr lang="es-CL"/>
        </a:p>
      </dgm:t>
    </dgm:pt>
    <dgm:pt modelId="{B1BCE5DD-D7E7-4C3E-89C8-2B6392668ABF}" type="pres">
      <dgm:prSet presAssocID="{BB6F045D-DBE8-4BE5-860E-9227286BF16B}" presName="dotNode4" presStyleCnt="0"/>
      <dgm:spPr/>
    </dgm:pt>
    <dgm:pt modelId="{11CB0B91-88CB-41DE-8691-8B8EED374670}" type="pres">
      <dgm:prSet presAssocID="{BB6F045D-DBE8-4BE5-860E-9227286BF16B}" presName="dotRepeatNode" presStyleLbl="fgShp" presStyleIdx="2" presStyleCnt="3" custLinFactX="100000" custLinFactY="-100000" custLinFactNeighborX="135823" custLinFactNeighborY="-180012"/>
      <dgm:spPr/>
      <dgm:t>
        <a:bodyPr/>
        <a:lstStyle/>
        <a:p>
          <a:endParaRPr lang="es-CL"/>
        </a:p>
      </dgm:t>
    </dgm:pt>
    <dgm:pt modelId="{65205509-6BEF-4862-B6DB-1FF2E8879BF0}" type="pres">
      <dgm:prSet presAssocID="{B015F236-78ED-4950-A8DC-166C443E3389}" presName="txNode5" presStyleLbl="revTx" presStyleIdx="4" presStyleCnt="5" custScaleX="203482" custScaleY="62899" custLinFactNeighborX="15830" custLinFactNeighborY="-34712">
        <dgm:presLayoutVars>
          <dgm:bulletEnabled val="1"/>
        </dgm:presLayoutVars>
      </dgm:prSet>
      <dgm:spPr/>
      <dgm:t>
        <a:bodyPr/>
        <a:lstStyle/>
        <a:p>
          <a:endParaRPr lang="es-CL"/>
        </a:p>
      </dgm:t>
    </dgm:pt>
  </dgm:ptLst>
  <dgm:cxnLst>
    <dgm:cxn modelId="{C7CE60E9-1ED2-44C2-8DF4-63E9D2506AE8}" type="presOf" srcId="{B015F236-78ED-4950-A8DC-166C443E3389}" destId="{65205509-6BEF-4862-B6DB-1FF2E8879BF0}" srcOrd="0" destOrd="0" presId="urn:microsoft.com/office/officeart/2009/3/layout/DescendingProcess"/>
    <dgm:cxn modelId="{84124AEF-2412-495D-8F6B-220B562612BD}" type="presOf" srcId="{465D80E5-771D-4DC5-AD24-9E82F964B032}" destId="{9AFDC969-1095-4259-B431-28DF373B5881}" srcOrd="0" destOrd="0" presId="urn:microsoft.com/office/officeart/2009/3/layout/DescendingProcess"/>
    <dgm:cxn modelId="{C7444760-B795-4A9A-8BE4-730C5D816355}" type="presOf" srcId="{5E7E19E1-0E1B-45C5-AC47-ABAD54552870}" destId="{E5B785B0-0E2B-47CF-9DE7-C5EA48E246E0}" srcOrd="0" destOrd="0" presId="urn:microsoft.com/office/officeart/2009/3/layout/DescendingProcess"/>
    <dgm:cxn modelId="{17675CE0-7278-494C-B125-4EA977D49041}" srcId="{465D80E5-771D-4DC5-AD24-9E82F964B032}" destId="{09636086-F9BD-48AE-946C-AEBA52F06F59}" srcOrd="1" destOrd="0" parTransId="{E096F768-1748-42AB-B326-1B969D83C856}" sibTransId="{30990109-90BA-4E3B-99EE-0B0D8FB5B7D8}"/>
    <dgm:cxn modelId="{D6494B79-26C8-4CAC-AB8E-D29F0F60375A}" type="presOf" srcId="{4D5090EE-C95E-4216-B794-7F5D6F265244}" destId="{B67B4B3C-17D3-4F3C-AE11-2088A3021D19}" srcOrd="0" destOrd="0" presId="urn:microsoft.com/office/officeart/2009/3/layout/DescendingProcess"/>
    <dgm:cxn modelId="{EE151FB7-92C3-445A-9F89-87131DDAF45B}" srcId="{465D80E5-771D-4DC5-AD24-9E82F964B032}" destId="{73B3CECC-D3D3-4AB2-8A24-63F3976B5197}" srcOrd="0" destOrd="0" parTransId="{C81C397F-95FA-428F-B919-E4650CF42150}" sibTransId="{DD6B1815-1514-4D3F-8938-429C01CA7A33}"/>
    <dgm:cxn modelId="{D718FEB1-6317-4901-A243-3DDF02E857DF}" type="presOf" srcId="{BB6F045D-DBE8-4BE5-860E-9227286BF16B}" destId="{11CB0B91-88CB-41DE-8691-8B8EED374670}" srcOrd="0" destOrd="0" presId="urn:microsoft.com/office/officeart/2009/3/layout/DescendingProcess"/>
    <dgm:cxn modelId="{963D3F1F-7679-4262-8013-34FEF1097845}" type="presOf" srcId="{39467216-F43D-4D8C-BD45-AA8EA03470A6}" destId="{17A3A1ED-7DCD-42AD-87A5-F16CF3E63AB1}" srcOrd="0" destOrd="0" presId="urn:microsoft.com/office/officeart/2009/3/layout/DescendingProcess"/>
    <dgm:cxn modelId="{24526942-1513-4999-BAE0-A66E8C582516}" srcId="{465D80E5-771D-4DC5-AD24-9E82F964B032}" destId="{39467216-F43D-4D8C-BD45-AA8EA03470A6}" srcOrd="2" destOrd="0" parTransId="{01B8FC79-4F2A-4781-B009-5E9396FE3F46}" sibTransId="{4D5090EE-C95E-4216-B794-7F5D6F265244}"/>
    <dgm:cxn modelId="{1EE7B5DE-7964-4CA2-AE1A-05394E49E096}" srcId="{465D80E5-771D-4DC5-AD24-9E82F964B032}" destId="{5E7E19E1-0E1B-45C5-AC47-ABAD54552870}" srcOrd="3" destOrd="0" parTransId="{9C431EBC-27B0-4858-9ACE-D68E578361E9}" sibTransId="{BB6F045D-DBE8-4BE5-860E-9227286BF16B}"/>
    <dgm:cxn modelId="{2C077D2D-97CE-4701-8E9F-11884437057D}" type="presOf" srcId="{30990109-90BA-4E3B-99EE-0B0D8FB5B7D8}" destId="{32BB6E5A-30ED-4E7A-B1C9-C43A287F314A}" srcOrd="0" destOrd="0" presId="urn:microsoft.com/office/officeart/2009/3/layout/DescendingProcess"/>
    <dgm:cxn modelId="{5ADC17DB-7B81-4D75-821D-5F198A67F216}" type="presOf" srcId="{73B3CECC-D3D3-4AB2-8A24-63F3976B5197}" destId="{71165BD9-EAE0-4BA8-8732-B6BB75F50F5B}" srcOrd="0" destOrd="0" presId="urn:microsoft.com/office/officeart/2009/3/layout/DescendingProcess"/>
    <dgm:cxn modelId="{B29C9812-B4C9-4AE6-B92A-EB57569533F4}" srcId="{465D80E5-771D-4DC5-AD24-9E82F964B032}" destId="{B015F236-78ED-4950-A8DC-166C443E3389}" srcOrd="4" destOrd="0" parTransId="{5A670CC6-4C59-4E71-8764-96997AC64DD9}" sibTransId="{16CF9BD0-D996-4682-B7FD-8ED3F18CFF87}"/>
    <dgm:cxn modelId="{1104B9B6-9269-4973-B47C-4F0D9B11C439}" type="presOf" srcId="{09636086-F9BD-48AE-946C-AEBA52F06F59}" destId="{2C2F7C02-1133-4DC1-9272-5FD4D762AC12}" srcOrd="0" destOrd="0" presId="urn:microsoft.com/office/officeart/2009/3/layout/DescendingProcess"/>
    <dgm:cxn modelId="{9555CBEA-10D1-4417-AFCF-BADA90939E0A}" type="presParOf" srcId="{9AFDC969-1095-4259-B431-28DF373B5881}" destId="{9F9B5F6D-BC89-4119-ADB9-784B8008DAFE}" srcOrd="0" destOrd="0" presId="urn:microsoft.com/office/officeart/2009/3/layout/DescendingProcess"/>
    <dgm:cxn modelId="{6A144F4C-CA22-4AC8-A85B-C9AD9F8ADB10}" type="presParOf" srcId="{9AFDC969-1095-4259-B431-28DF373B5881}" destId="{71165BD9-EAE0-4BA8-8732-B6BB75F50F5B}" srcOrd="1" destOrd="0" presId="urn:microsoft.com/office/officeart/2009/3/layout/DescendingProcess"/>
    <dgm:cxn modelId="{3222213F-C27D-4DDC-AB4D-A7EB4F45D721}" type="presParOf" srcId="{9AFDC969-1095-4259-B431-28DF373B5881}" destId="{2C2F7C02-1133-4DC1-9272-5FD4D762AC12}" srcOrd="2" destOrd="0" presId="urn:microsoft.com/office/officeart/2009/3/layout/DescendingProcess"/>
    <dgm:cxn modelId="{6A32BE89-C218-4170-B549-2CD69FC005BF}" type="presParOf" srcId="{9AFDC969-1095-4259-B431-28DF373B5881}" destId="{3B7F4B3A-9761-4CA0-BD30-EC8D269DCD97}" srcOrd="3" destOrd="0" presId="urn:microsoft.com/office/officeart/2009/3/layout/DescendingProcess"/>
    <dgm:cxn modelId="{C2A71B3F-9DFD-4425-8A26-13A970397F46}" type="presParOf" srcId="{3B7F4B3A-9761-4CA0-BD30-EC8D269DCD97}" destId="{32BB6E5A-30ED-4E7A-B1C9-C43A287F314A}" srcOrd="0" destOrd="0" presId="urn:microsoft.com/office/officeart/2009/3/layout/DescendingProcess"/>
    <dgm:cxn modelId="{809B80E4-AD59-411F-865F-12344FC5C5AD}" type="presParOf" srcId="{9AFDC969-1095-4259-B431-28DF373B5881}" destId="{17A3A1ED-7DCD-42AD-87A5-F16CF3E63AB1}" srcOrd="4" destOrd="0" presId="urn:microsoft.com/office/officeart/2009/3/layout/DescendingProcess"/>
    <dgm:cxn modelId="{5CD6D457-0D0F-40C3-9E26-8070865C33D8}" type="presParOf" srcId="{9AFDC969-1095-4259-B431-28DF373B5881}" destId="{BA4D3104-D01B-4029-A47B-BAAF18F5AA05}" srcOrd="5" destOrd="0" presId="urn:microsoft.com/office/officeart/2009/3/layout/DescendingProcess"/>
    <dgm:cxn modelId="{8009937C-745F-4E96-AF7D-71871FDD3F72}" type="presParOf" srcId="{BA4D3104-D01B-4029-A47B-BAAF18F5AA05}" destId="{B67B4B3C-17D3-4F3C-AE11-2088A3021D19}" srcOrd="0" destOrd="0" presId="urn:microsoft.com/office/officeart/2009/3/layout/DescendingProcess"/>
    <dgm:cxn modelId="{4695BF67-DA7D-4666-B346-785AF3204CD7}" type="presParOf" srcId="{9AFDC969-1095-4259-B431-28DF373B5881}" destId="{E5B785B0-0E2B-47CF-9DE7-C5EA48E246E0}" srcOrd="6" destOrd="0" presId="urn:microsoft.com/office/officeart/2009/3/layout/DescendingProcess"/>
    <dgm:cxn modelId="{6ABEE483-F0F5-40CB-9240-711BCF4AA26A}" type="presParOf" srcId="{9AFDC969-1095-4259-B431-28DF373B5881}" destId="{B1BCE5DD-D7E7-4C3E-89C8-2B6392668ABF}" srcOrd="7" destOrd="0" presId="urn:microsoft.com/office/officeart/2009/3/layout/DescendingProcess"/>
    <dgm:cxn modelId="{03E9BD88-A4F0-4FDF-B4BF-06E72F2741DF}" type="presParOf" srcId="{B1BCE5DD-D7E7-4C3E-89C8-2B6392668ABF}" destId="{11CB0B91-88CB-41DE-8691-8B8EED374670}" srcOrd="0" destOrd="0" presId="urn:microsoft.com/office/officeart/2009/3/layout/DescendingProcess"/>
    <dgm:cxn modelId="{E10E10D2-3C9C-444D-80EF-C457F10BE556}" type="presParOf" srcId="{9AFDC969-1095-4259-B431-28DF373B5881}" destId="{65205509-6BEF-4862-B6DB-1FF2E8879BF0}" srcOrd="8" destOrd="0" presId="urn:microsoft.com/office/officeart/2009/3/layout/DescendingProcess"/>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EAD6BF-DAFD-4BDF-87BD-0DF6D66B6828}" type="datetimeFigureOut">
              <a:rPr lang="es-MX" smtClean="0"/>
              <a:t>17/11/2016</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0C72F4-A69D-42F9-91E1-3258659D2F85}" type="slidenum">
              <a:rPr lang="es-MX" smtClean="0"/>
              <a:t>‹Nº›</a:t>
            </a:fld>
            <a:endParaRPr lang="es-MX"/>
          </a:p>
        </p:txBody>
      </p:sp>
    </p:spTree>
    <p:extLst>
      <p:ext uri="{BB962C8B-B14F-4D97-AF65-F5344CB8AC3E}">
        <p14:creationId xmlns:p14="http://schemas.microsoft.com/office/powerpoint/2010/main" val="163877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smtClean="0"/>
              <a:t>Bueno aclarar el punto. Lo que queremos decir en general no es que la pobreza sea la causa de la falta de cuidado (también ocurre en otros sectores sociales) sino que una familia en pobreza es más fácil que acumule tensiones y problemas por la falta de recursos económicos y necesita que se le apoye en este aspecto. Por ejemplo, es lógico que un hogar monoparental tenga menos ingresos que uno biparental. Esto lo puedes conectar también con el dato sobre desigualdad</a:t>
            </a:r>
            <a:endParaRPr lang="es-CL" dirty="0"/>
          </a:p>
        </p:txBody>
      </p:sp>
      <p:sp>
        <p:nvSpPr>
          <p:cNvPr id="4" name="Marcador de número de diapositiva 3"/>
          <p:cNvSpPr>
            <a:spLocks noGrp="1"/>
          </p:cNvSpPr>
          <p:nvPr>
            <p:ph type="sldNum" sz="quarter" idx="10"/>
          </p:nvPr>
        </p:nvSpPr>
        <p:spPr/>
        <p:txBody>
          <a:bodyPr/>
          <a:lstStyle/>
          <a:p>
            <a:fld id="{FD0C72F4-A69D-42F9-91E1-3258659D2F85}" type="slidenum">
              <a:rPr lang="es-MX" smtClean="0"/>
              <a:t>5</a:t>
            </a:fld>
            <a:endParaRPr lang="es-MX"/>
          </a:p>
        </p:txBody>
      </p:sp>
    </p:spTree>
    <p:extLst>
      <p:ext uri="{BB962C8B-B14F-4D97-AF65-F5344CB8AC3E}">
        <p14:creationId xmlns:p14="http://schemas.microsoft.com/office/powerpoint/2010/main" val="269305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L" dirty="0" smtClean="0"/>
              <a:t>El punto que se quiere marcar no es el aumento o disminución de la desigualdad (aunque la disminución del GINI es muy marginal). La idea es decir que Chile se caracteriza por una "desigualdad concentrada", es decir que la riqueza está concentrada en el último </a:t>
            </a:r>
            <a:r>
              <a:rPr lang="es-CL" dirty="0" err="1" smtClean="0"/>
              <a:t>decil</a:t>
            </a:r>
            <a:r>
              <a:rPr lang="es-CL" dirty="0" smtClean="0"/>
              <a:t>, con lo que prácticamente el resto de la población tiene ingresos bajos por parejo, lo que dificulta por ejemplo, contar con servicios de cuidado y con ayudas remuneradas. Si lo relacionas con los datos de pobreza, lo que se impone es decir que dado que utilizamos el método de la línea de pobreza, basta con que un miembro del hogar se quede sin trabajo, por ejemplo, una familia que pudo recién haber salido de la pobreza, vuelve a caer en ella. Creo que a esto estamos expuesto todos.</a:t>
            </a:r>
            <a:endParaRPr lang="es-CL" dirty="0"/>
          </a:p>
        </p:txBody>
      </p:sp>
      <p:sp>
        <p:nvSpPr>
          <p:cNvPr id="4" name="Marcador de número de diapositiva 3"/>
          <p:cNvSpPr>
            <a:spLocks noGrp="1"/>
          </p:cNvSpPr>
          <p:nvPr>
            <p:ph type="sldNum" sz="quarter" idx="10"/>
          </p:nvPr>
        </p:nvSpPr>
        <p:spPr/>
        <p:txBody>
          <a:bodyPr/>
          <a:lstStyle/>
          <a:p>
            <a:fld id="{FD0C72F4-A69D-42F9-91E1-3258659D2F85}" type="slidenum">
              <a:rPr lang="es-MX" smtClean="0"/>
              <a:t>6</a:t>
            </a:fld>
            <a:endParaRPr lang="es-MX"/>
          </a:p>
        </p:txBody>
      </p:sp>
    </p:spTree>
    <p:extLst>
      <p:ext uri="{BB962C8B-B14F-4D97-AF65-F5344CB8AC3E}">
        <p14:creationId xmlns:p14="http://schemas.microsoft.com/office/powerpoint/2010/main" val="682938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lvl="0" indent="0" algn="just">
              <a:buNone/>
            </a:pPr>
            <a:r>
              <a:rPr lang="es-MX" sz="1200" b="1" kern="1200" dirty="0" smtClean="0">
                <a:solidFill>
                  <a:schemeClr val="tx1"/>
                </a:solidFill>
                <a:latin typeface="+mn-lt"/>
                <a:ea typeface="+mn-ea"/>
                <a:cs typeface="Times New Roman" pitchFamily="18" charset="0"/>
              </a:rPr>
              <a:t>Promover el cuidado. </a:t>
            </a:r>
          </a:p>
          <a:p>
            <a:pPr marL="0" lvl="0" indent="0" algn="just">
              <a:buNone/>
            </a:pPr>
            <a:r>
              <a:rPr lang="es-MX" sz="1200" b="1" kern="1200" dirty="0" smtClean="0">
                <a:solidFill>
                  <a:schemeClr val="tx1"/>
                </a:solidFill>
                <a:latin typeface="+mn-lt"/>
                <a:ea typeface="+mn-ea"/>
                <a:cs typeface="Times New Roman" pitchFamily="18" charset="0"/>
              </a:rPr>
              <a:t>Prevenir que las familias pierdan su capacidad de cuidado.</a:t>
            </a:r>
          </a:p>
          <a:p>
            <a:pPr marL="0" lvl="0" indent="0" algn="just">
              <a:buNone/>
            </a:pPr>
            <a:r>
              <a:rPr lang="es-MX" sz="1200" b="1" kern="1200" dirty="0" smtClean="0">
                <a:solidFill>
                  <a:schemeClr val="tx1"/>
                </a:solidFill>
                <a:latin typeface="+mn-lt"/>
                <a:ea typeface="+mn-ea"/>
                <a:cs typeface="Times New Roman" pitchFamily="18" charset="0"/>
              </a:rPr>
              <a:t>Cuando la familia ha perdido su capacidad de cuidado, evitar la judicialización;</a:t>
            </a:r>
          </a:p>
          <a:p>
            <a:pPr marL="0" lvl="0" indent="0" algn="just">
              <a:buNone/>
            </a:pPr>
            <a:r>
              <a:rPr lang="es-MX" sz="1200" b="1" kern="1200" dirty="0" smtClean="0">
                <a:solidFill>
                  <a:schemeClr val="tx1"/>
                </a:solidFill>
                <a:latin typeface="+mn-lt"/>
                <a:ea typeface="+mn-ea"/>
                <a:cs typeface="Times New Roman" pitchFamily="18" charset="0"/>
              </a:rPr>
              <a:t>Si la separación del niño de su familia se hace necesaria, buscar una familia alternativa.</a:t>
            </a:r>
          </a:p>
          <a:p>
            <a:pPr marL="0" lvl="0" indent="0" algn="just">
              <a:buNone/>
            </a:pPr>
            <a:r>
              <a:rPr lang="es-MX" sz="1200" b="1" kern="1200" dirty="0" smtClean="0">
                <a:solidFill>
                  <a:schemeClr val="tx1"/>
                </a:solidFill>
                <a:latin typeface="+mn-lt"/>
                <a:ea typeface="+mn-ea"/>
                <a:cs typeface="Times New Roman" pitchFamily="18" charset="0"/>
              </a:rPr>
              <a:t>Si lo anterior no es posible y la medida más idónea es el cuidado residencial, este debe ser transitorio, y la reintegración familiar, la preparación para la vida independiente, o la reinserción social deben ser </a:t>
            </a:r>
            <a:r>
              <a:rPr lang="es-MX" sz="1200" b="1" dirty="0" smtClean="0">
                <a:solidFill>
                  <a:prstClr val="white"/>
                </a:solidFill>
                <a:cs typeface="Times New Roman" pitchFamily="18" charset="0"/>
              </a:rPr>
              <a:t>los objetivos de la intervención</a:t>
            </a:r>
            <a:r>
              <a:rPr lang="es-MX" sz="1200" b="1" kern="1200" dirty="0" smtClean="0">
                <a:solidFill>
                  <a:schemeClr val="tx1"/>
                </a:solidFill>
                <a:latin typeface="+mn-lt"/>
                <a:ea typeface="+mn-ea"/>
                <a:cs typeface="Times New Roman" pitchFamily="18" charset="0"/>
              </a:rPr>
              <a:t> . </a:t>
            </a:r>
          </a:p>
          <a:p>
            <a:endParaRPr lang="es-CL" dirty="0"/>
          </a:p>
        </p:txBody>
      </p:sp>
      <p:sp>
        <p:nvSpPr>
          <p:cNvPr id="4" name="Marcador de número de diapositiva 3"/>
          <p:cNvSpPr>
            <a:spLocks noGrp="1"/>
          </p:cNvSpPr>
          <p:nvPr>
            <p:ph type="sldNum" sz="quarter" idx="10"/>
          </p:nvPr>
        </p:nvSpPr>
        <p:spPr/>
        <p:txBody>
          <a:bodyPr/>
          <a:lstStyle/>
          <a:p>
            <a:fld id="{FD0C72F4-A69D-42F9-91E1-3258659D2F85}" type="slidenum">
              <a:rPr lang="es-MX" smtClean="0"/>
              <a:t>8</a:t>
            </a:fld>
            <a:endParaRPr lang="es-MX"/>
          </a:p>
        </p:txBody>
      </p:sp>
    </p:spTree>
    <p:extLst>
      <p:ext uri="{BB962C8B-B14F-4D97-AF65-F5344CB8AC3E}">
        <p14:creationId xmlns:p14="http://schemas.microsoft.com/office/powerpoint/2010/main" val="112997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FD0C72F4-A69D-42F9-91E1-3258659D2F85}" type="slidenum">
              <a:rPr lang="es-MX" smtClean="0"/>
              <a:t>9</a:t>
            </a:fld>
            <a:endParaRPr lang="es-MX"/>
          </a:p>
        </p:txBody>
      </p:sp>
    </p:spTree>
    <p:extLst>
      <p:ext uri="{BB962C8B-B14F-4D97-AF65-F5344CB8AC3E}">
        <p14:creationId xmlns:p14="http://schemas.microsoft.com/office/powerpoint/2010/main" val="7586050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200" dirty="0" smtClean="0">
                <a:solidFill>
                  <a:schemeClr val="accent2"/>
                </a:solidFill>
              </a:rPr>
              <a:t>Atención integral de la primera infancia</a:t>
            </a:r>
            <a:endParaRPr lang="es-CL" sz="800" b="1" kern="0" dirty="0" smtClean="0">
              <a:solidFill>
                <a:prstClr val="white"/>
              </a:solidFill>
            </a:endParaRPr>
          </a:p>
          <a:p>
            <a:endParaRPr lang="es-CL" dirty="0"/>
          </a:p>
        </p:txBody>
      </p:sp>
      <p:sp>
        <p:nvSpPr>
          <p:cNvPr id="4" name="Marcador de número de diapositiva 3"/>
          <p:cNvSpPr>
            <a:spLocks noGrp="1"/>
          </p:cNvSpPr>
          <p:nvPr>
            <p:ph type="sldNum" sz="quarter" idx="10"/>
          </p:nvPr>
        </p:nvSpPr>
        <p:spPr/>
        <p:txBody>
          <a:bodyPr/>
          <a:lstStyle/>
          <a:p>
            <a:fld id="{FD0C72F4-A69D-42F9-91E1-3258659D2F85}" type="slidenum">
              <a:rPr lang="es-MX" smtClean="0"/>
              <a:t>11</a:t>
            </a:fld>
            <a:endParaRPr lang="es-MX"/>
          </a:p>
        </p:txBody>
      </p:sp>
    </p:spTree>
    <p:extLst>
      <p:ext uri="{BB962C8B-B14F-4D97-AF65-F5344CB8AC3E}">
        <p14:creationId xmlns:p14="http://schemas.microsoft.com/office/powerpoint/2010/main" val="1622776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es-CL" sz="1800" b="1" i="0" u="none" strike="noStrike" kern="0" cap="none" spc="0" normalizeH="0" baseline="0" noProof="0" dirty="0" smtClean="0">
                <a:ln>
                  <a:noFill/>
                </a:ln>
                <a:solidFill>
                  <a:srgbClr val="000000"/>
                </a:solidFill>
                <a:effectLst/>
                <a:uLnTx/>
                <a:uFillTx/>
                <a:latin typeface="Arial"/>
                <a:ea typeface="+mn-ea"/>
                <a:cs typeface="+mn-cs"/>
              </a:rPr>
              <a:t> Para </a:t>
            </a:r>
            <a:r>
              <a:rPr kumimoji="0" lang="es-CL" sz="1800" b="1" i="0" u="none" strike="noStrike" kern="0" cap="none" spc="0" normalizeH="0" baseline="0" noProof="0" dirty="0" err="1" smtClean="0">
                <a:ln>
                  <a:noFill/>
                </a:ln>
                <a:solidFill>
                  <a:srgbClr val="000000"/>
                </a:solidFill>
                <a:effectLst/>
                <a:uLnTx/>
                <a:uFillTx/>
                <a:latin typeface="Arial"/>
                <a:ea typeface="+mn-ea"/>
                <a:cs typeface="+mn-cs"/>
              </a:rPr>
              <a:t>Erwing</a:t>
            </a:r>
            <a:r>
              <a:rPr kumimoji="0" lang="es-CL" sz="1800" b="1" i="0" u="none" strike="noStrike" kern="0" cap="none" spc="0" normalizeH="0" baseline="0" noProof="0" dirty="0" smtClean="0">
                <a:ln>
                  <a:noFill/>
                </a:ln>
                <a:solidFill>
                  <a:srgbClr val="000000"/>
                </a:solidFill>
                <a:effectLst/>
                <a:uLnTx/>
                <a:uFillTx/>
                <a:latin typeface="Arial"/>
                <a:ea typeface="+mn-ea"/>
                <a:cs typeface="+mn-cs"/>
              </a:rPr>
              <a:t> </a:t>
            </a:r>
            <a:r>
              <a:rPr kumimoji="0" lang="es-CL" sz="1800" b="1" i="0" u="none" strike="noStrike" kern="0" cap="none" spc="0" normalizeH="0" baseline="0" noProof="0" dirty="0" err="1" smtClean="0">
                <a:ln>
                  <a:noFill/>
                </a:ln>
                <a:solidFill>
                  <a:srgbClr val="000000"/>
                </a:solidFill>
                <a:effectLst/>
                <a:uLnTx/>
                <a:uFillTx/>
                <a:latin typeface="Arial"/>
                <a:ea typeface="+mn-ea"/>
                <a:cs typeface="+mn-cs"/>
              </a:rPr>
              <a:t>Goffman</a:t>
            </a:r>
            <a:r>
              <a:rPr kumimoji="0" lang="es-CL" sz="1800" b="1" i="0" u="none" strike="noStrike" kern="0" cap="none" spc="0" normalizeH="0" baseline="0" noProof="0" dirty="0" smtClean="0">
                <a:ln>
                  <a:noFill/>
                </a:ln>
                <a:solidFill>
                  <a:srgbClr val="000000"/>
                </a:solidFill>
                <a:effectLst/>
                <a:uLnTx/>
                <a:uFillTx/>
                <a:latin typeface="Arial"/>
                <a:ea typeface="+mn-ea"/>
                <a:cs typeface="+mn-cs"/>
              </a:rPr>
              <a:t>, institución total, es aquella que:</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es-CL" sz="1800" b="0" i="0" u="none" strike="noStrike" kern="0" cap="none" spc="0" normalizeH="0" baseline="0" noProof="0" dirty="0" smtClean="0">
                <a:ln>
                  <a:noFill/>
                </a:ln>
                <a:solidFill>
                  <a:srgbClr val="000000"/>
                </a:solidFill>
                <a:effectLst/>
                <a:uLnTx/>
                <a:uFillTx/>
                <a:latin typeface="Arial"/>
                <a:ea typeface="+mn-ea"/>
                <a:cs typeface="+mn-cs"/>
              </a:rPr>
              <a:t>     </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es-CL" sz="1800" b="0" i="0" u="none" strike="noStrike" kern="0" cap="none" spc="0" normalizeH="0" baseline="0" noProof="0" dirty="0" smtClean="0">
                <a:ln>
                  <a:noFill/>
                </a:ln>
                <a:solidFill>
                  <a:srgbClr val="000000"/>
                </a:solidFill>
                <a:effectLst/>
                <a:uLnTx/>
                <a:uFillTx/>
                <a:latin typeface="Arial"/>
                <a:ea typeface="+mn-ea"/>
                <a:cs typeface="+mn-cs"/>
              </a:rPr>
              <a:t>     Todas las dimensiones de la vida se desarrollan en el mismo lugar y bajo una única autoridad. Así, por un periodo apreciable de tiempo un gran número de individuos comparten su encierro y una rutina diaria, que es administrada formalmente.</a:t>
            </a:r>
          </a:p>
          <a:p>
            <a:pPr marL="342900" marR="0" lvl="0" indent="-342900" algn="just" defTabSz="914400" rtl="0" eaLnBrk="0" fontAlgn="base" latinLnBrk="0" hangingPunct="0">
              <a:lnSpc>
                <a:spcPct val="100000"/>
              </a:lnSpc>
              <a:spcBef>
                <a:spcPct val="20000"/>
              </a:spcBef>
              <a:spcAft>
                <a:spcPct val="0"/>
              </a:spcAft>
              <a:buClrTx/>
              <a:buSzTx/>
              <a:buFontTx/>
              <a:buNone/>
              <a:tabLst/>
              <a:defRPr/>
            </a:pPr>
            <a:r>
              <a:rPr kumimoji="0" lang="es-CL" sz="1800" b="0" i="0" u="none" strike="noStrike" kern="0" cap="none" spc="0" normalizeH="0" baseline="0" noProof="0" dirty="0" smtClean="0">
                <a:ln>
                  <a:noFill/>
                </a:ln>
                <a:solidFill>
                  <a:srgbClr val="000000"/>
                </a:solidFill>
                <a:effectLst/>
                <a:uLnTx/>
                <a:uFillTx/>
                <a:latin typeface="Arial"/>
                <a:ea typeface="+mn-ea"/>
                <a:cs typeface="+mn-cs"/>
              </a:rPr>
              <a:t>      Con ello, se produce la ruptura de un ordenamiento social básico de la sociedad moderna, donde hay distinción entre espacios de juego, descanso, y trabajo , donde por lo general se interactúa con distintas personas y autoridades.</a:t>
            </a:r>
            <a:endParaRPr lang="es-MX" dirty="0"/>
          </a:p>
        </p:txBody>
      </p:sp>
      <p:sp>
        <p:nvSpPr>
          <p:cNvPr id="4" name="3 Marcador de número de diapositiva"/>
          <p:cNvSpPr>
            <a:spLocks noGrp="1"/>
          </p:cNvSpPr>
          <p:nvPr>
            <p:ph type="sldNum" sz="quarter" idx="10"/>
          </p:nvPr>
        </p:nvSpPr>
        <p:spPr/>
        <p:txBody>
          <a:bodyPr/>
          <a:lstStyle/>
          <a:p>
            <a:fld id="{FD0C72F4-A69D-42F9-91E1-3258659D2F85}" type="slidenum">
              <a:rPr lang="es-MX" smtClean="0"/>
              <a:t>15</a:t>
            </a:fld>
            <a:endParaRPr lang="es-MX"/>
          </a:p>
        </p:txBody>
      </p:sp>
    </p:spTree>
    <p:extLst>
      <p:ext uri="{BB962C8B-B14F-4D97-AF65-F5344CB8AC3E}">
        <p14:creationId xmlns:p14="http://schemas.microsoft.com/office/powerpoint/2010/main" val="929201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260648"/>
            <a:ext cx="7543800" cy="4032448"/>
          </a:xfrm>
        </p:spPr>
        <p:txBody>
          <a:bodyPr anchor="b">
            <a:normAutofit/>
          </a:bodyPr>
          <a:lstStyle>
            <a:lvl1pPr algn="l">
              <a:lnSpc>
                <a:spcPct val="85000"/>
              </a:lnSpc>
              <a:defRPr sz="8000" spc="-50" baseline="0">
                <a:solidFill>
                  <a:schemeClr val="tx1">
                    <a:lumMod val="85000"/>
                    <a:lumOff val="15000"/>
                  </a:schemeClr>
                </a:solidFill>
              </a:defRPr>
            </a:lvl1pPr>
          </a:lstStyle>
          <a:p>
            <a:r>
              <a:rPr lang="es-ES" dirty="0" smtClean="0"/>
              <a:t>Haga clic para modificar el estilo de título del patrón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34D5482F-C7D9-46C2-A356-FDC72A113112}" type="datetimeFigureOut">
              <a:rPr lang="es-MX" smtClean="0"/>
              <a:t>17/11/2016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139049461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4D5482F-C7D9-46C2-A356-FDC72A113112}" type="datetimeFigureOut">
              <a:rPr lang="es-MX" smtClean="0"/>
              <a:t>17/11/2016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9376681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4D5482F-C7D9-46C2-A356-FDC72A113112}" type="datetimeFigureOut">
              <a:rPr lang="es-MX" smtClean="0"/>
              <a:t>17/11/2016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57144574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34D5482F-C7D9-46C2-A356-FDC72A113112}" type="datetimeFigureOut">
              <a:rPr lang="es-MX" smtClean="0"/>
              <a:t>17/11/2016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39061968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4D5482F-C7D9-46C2-A356-FDC72A113112}" type="datetimeFigureOut">
              <a:rPr lang="es-MX" smtClean="0"/>
              <a:t>17/11/2016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E3ED17E-C61F-408D-BF84-904CF12B36F6}" type="slidenum">
              <a:rPr lang="es-MX" smtClean="0"/>
              <a:t>‹Nº›</a:t>
            </a:fld>
            <a:endParaRPr lang="es-MX"/>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76052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34D5482F-C7D9-46C2-A356-FDC72A113112}" type="datetimeFigureOut">
              <a:rPr lang="es-MX" smtClean="0"/>
              <a:t>17/11/2016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7063818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22960" y="2582335"/>
            <a:ext cx="370332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63440" y="2582334"/>
            <a:ext cx="3703320" cy="32867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34D5482F-C7D9-46C2-A356-FDC72A113112}" type="datetimeFigureOut">
              <a:rPr lang="es-MX" smtClean="0"/>
              <a:t>17/11/2016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18230318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34D5482F-C7D9-46C2-A356-FDC72A113112}" type="datetimeFigureOut">
              <a:rPr lang="es-MX" smtClean="0"/>
              <a:t>17/11/2016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17351680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4D5482F-C7D9-46C2-A356-FDC72A113112}" type="datetimeFigureOut">
              <a:rPr lang="es-MX" smtClean="0"/>
              <a:t>17/11/2016</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146023757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34D5482F-C7D9-46C2-A356-FDC72A113112}" type="datetimeFigureOut">
              <a:rPr lang="es-MX" smtClean="0"/>
              <a:t>17/11/2016</a:t>
            </a:fld>
            <a:endParaRPr lang="es-MX"/>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E3ED17E-C61F-408D-BF84-904CF12B36F6}" type="slidenum">
              <a:rPr lang="es-MX" smtClean="0"/>
              <a:t>‹Nº›</a:t>
            </a:fld>
            <a:endParaRPr lang="es-MX"/>
          </a:p>
        </p:txBody>
      </p:sp>
    </p:spTree>
    <p:extLst>
      <p:ext uri="{BB962C8B-B14F-4D97-AF65-F5344CB8AC3E}">
        <p14:creationId xmlns:p14="http://schemas.microsoft.com/office/powerpoint/2010/main" val="35827828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4D5482F-C7D9-46C2-A356-FDC72A113112}" type="datetimeFigureOut">
              <a:rPr lang="es-MX" smtClean="0"/>
              <a:t>17/11/2016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E3ED17E-C61F-408D-BF84-904CF12B36F6}" type="slidenum">
              <a:rPr lang="es-MX" smtClean="0"/>
              <a:t>‹Nº›</a:t>
            </a:fld>
            <a:endParaRPr lang="es-MX"/>
          </a:p>
        </p:txBody>
      </p:sp>
    </p:spTree>
    <p:extLst>
      <p:ext uri="{BB962C8B-B14F-4D97-AF65-F5344CB8AC3E}">
        <p14:creationId xmlns:p14="http://schemas.microsoft.com/office/powerpoint/2010/main" val="19032717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34D5482F-C7D9-46C2-A356-FDC72A113112}" type="datetimeFigureOut">
              <a:rPr lang="es-MX" smtClean="0"/>
              <a:t>17/11/2016</a:t>
            </a:fld>
            <a:endParaRPr lang="es-MX"/>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7E3ED17E-C61F-408D-BF84-904CF12B36F6}" type="slidenum">
              <a:rPr lang="es-MX" smtClean="0"/>
              <a:t>‹Nº›</a:t>
            </a:fld>
            <a:endParaRPr lang="es-MX"/>
          </a:p>
        </p:txBody>
      </p:sp>
      <p:cxnSp>
        <p:nvCxnSpPr>
          <p:cNvPr id="10" name="Straight Connector 9"/>
          <p:cNvCxnSpPr/>
          <p:nvPr/>
        </p:nvCxnSpPr>
        <p:spPr>
          <a:xfrm>
            <a:off x="895149" y="1737845"/>
            <a:ext cx="747522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83699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omments" Target="../comments/commen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observaderechos.cl/sit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observaderechos.cl/sit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omments" Target="../comments/comment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http://www.observaderechos.cl/site" TargetMode="External"/><Relationship Id="rId7" Type="http://schemas.openxmlformats.org/officeDocument/2006/relationships/diagramQuickStyle" Target="../diagrams/quickStyle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2960" y="1700808"/>
            <a:ext cx="7421448" cy="2160240"/>
          </a:xfrm>
        </p:spPr>
        <p:txBody>
          <a:bodyPr>
            <a:normAutofit/>
          </a:bodyPr>
          <a:lstStyle/>
          <a:p>
            <a:pPr algn="ctr">
              <a:lnSpc>
                <a:spcPct val="115000"/>
              </a:lnSpc>
              <a:tabLst>
                <a:tab pos="270510" algn="l"/>
              </a:tabLst>
            </a:pPr>
            <a:r>
              <a:rPr lang="es-CL" sz="3200" b="1" dirty="0" smtClean="0">
                <a:solidFill>
                  <a:schemeClr val="accent2"/>
                </a:solidFill>
                <a:effectLst/>
                <a:ea typeface="Calibri"/>
                <a:cs typeface="Times New Roman"/>
              </a:rPr>
              <a:t>“El derecho a vivir en familia bien cuidado”</a:t>
            </a:r>
            <a:r>
              <a:rPr lang="es-CL" sz="2800" b="1" dirty="0" smtClean="0">
                <a:solidFill>
                  <a:schemeClr val="accent2"/>
                </a:solidFill>
                <a:effectLst/>
                <a:ea typeface="Calibri"/>
                <a:cs typeface="Times New Roman"/>
              </a:rPr>
              <a:t/>
            </a:r>
            <a:br>
              <a:rPr lang="es-CL" sz="2800" b="1" dirty="0" smtClean="0">
                <a:solidFill>
                  <a:schemeClr val="accent2"/>
                </a:solidFill>
                <a:effectLst/>
                <a:ea typeface="Calibri"/>
                <a:cs typeface="Times New Roman"/>
              </a:rPr>
            </a:br>
            <a:r>
              <a:rPr lang="es-CL" sz="2800" b="1" dirty="0" smtClean="0">
                <a:solidFill>
                  <a:schemeClr val="accent2"/>
                </a:solidFill>
                <a:effectLst/>
                <a:ea typeface="Calibri"/>
                <a:cs typeface="Times New Roman"/>
              </a:rPr>
              <a:t/>
            </a:r>
            <a:br>
              <a:rPr lang="es-CL" sz="2800" b="1" dirty="0" smtClean="0">
                <a:solidFill>
                  <a:schemeClr val="accent2"/>
                </a:solidFill>
                <a:effectLst/>
                <a:ea typeface="Calibri"/>
                <a:cs typeface="Times New Roman"/>
              </a:rPr>
            </a:br>
            <a:r>
              <a:rPr lang="es-CL" sz="2200" b="1" dirty="0">
                <a:solidFill>
                  <a:schemeClr val="accent2"/>
                </a:solidFill>
                <a:cs typeface="Times New Roman"/>
              </a:rPr>
              <a:t>Seminario internacional : </a:t>
            </a:r>
            <a:r>
              <a:rPr lang="es-MX" sz="2200" b="1" dirty="0">
                <a:solidFill>
                  <a:schemeClr val="accent2"/>
                </a:solidFill>
                <a:cs typeface="Times New Roman"/>
              </a:rPr>
              <a:t>“Cuidado, violencia y políticas públicas para la niñez y adolescencia”. </a:t>
            </a:r>
            <a:endParaRPr lang="es-MX" sz="2800" b="1" dirty="0">
              <a:solidFill>
                <a:schemeClr val="accent2"/>
              </a:solidFill>
              <a:ea typeface="Calibri"/>
              <a:cs typeface="Times New Roman"/>
            </a:endParaRPr>
          </a:p>
        </p:txBody>
      </p:sp>
      <p:sp>
        <p:nvSpPr>
          <p:cNvPr id="3" name="2 Subtítulo"/>
          <p:cNvSpPr>
            <a:spLocks noGrp="1"/>
          </p:cNvSpPr>
          <p:nvPr>
            <p:ph type="subTitle" idx="1"/>
          </p:nvPr>
        </p:nvSpPr>
        <p:spPr>
          <a:xfrm>
            <a:off x="825038" y="4869160"/>
            <a:ext cx="7543800" cy="1368151"/>
          </a:xfrm>
        </p:spPr>
        <p:txBody>
          <a:bodyPr>
            <a:noAutofit/>
          </a:bodyPr>
          <a:lstStyle/>
          <a:p>
            <a:pPr algn="r"/>
            <a:r>
              <a:rPr lang="es-CL" sz="1400" b="1" dirty="0">
                <a:solidFill>
                  <a:schemeClr val="accent2"/>
                </a:solidFill>
                <a:ea typeface="Calibri"/>
                <a:cs typeface="Times New Roman"/>
              </a:rPr>
              <a:t>Ricardo </a:t>
            </a:r>
            <a:r>
              <a:rPr lang="es-CL" sz="1400" b="1" dirty="0" smtClean="0">
                <a:solidFill>
                  <a:schemeClr val="accent2"/>
                </a:solidFill>
                <a:ea typeface="Calibri"/>
                <a:cs typeface="Times New Roman"/>
              </a:rPr>
              <a:t>H.C. Evangelista</a:t>
            </a:r>
            <a:endParaRPr lang="es-CL" sz="1400" b="1" dirty="0">
              <a:solidFill>
                <a:schemeClr val="accent2"/>
              </a:solidFill>
              <a:ea typeface="Calibri"/>
              <a:cs typeface="Times New Roman"/>
            </a:endParaRPr>
          </a:p>
          <a:p>
            <a:pPr algn="r"/>
            <a:r>
              <a:rPr lang="es-CL" sz="1400" b="1" dirty="0" smtClean="0">
                <a:solidFill>
                  <a:schemeClr val="accent2"/>
                </a:solidFill>
                <a:ea typeface="Calibri"/>
                <a:cs typeface="Times New Roman"/>
              </a:rPr>
              <a:t>Director Ejecutivo María Ayuda</a:t>
            </a:r>
          </a:p>
          <a:p>
            <a:pPr algn="r"/>
            <a:r>
              <a:rPr lang="es-CL" sz="1400" b="1" dirty="0" smtClean="0">
                <a:solidFill>
                  <a:schemeClr val="accent2"/>
                </a:solidFill>
                <a:ea typeface="Calibri"/>
                <a:cs typeface="Times New Roman"/>
              </a:rPr>
              <a:t>Miembro del comité ejecutivo de OBSERVA</a:t>
            </a:r>
          </a:p>
          <a:p>
            <a:pPr algn="r"/>
            <a:r>
              <a:rPr lang="es-MX" sz="1400" b="1" dirty="0" smtClean="0">
                <a:solidFill>
                  <a:schemeClr val="accent2"/>
                </a:solidFill>
                <a:cs typeface="Times New Roman"/>
              </a:rPr>
              <a:t>Santiago, noviembre de 2016</a:t>
            </a:r>
            <a:endParaRPr lang="es-MX" sz="1400" b="1" dirty="0" smtClean="0">
              <a:solidFill>
                <a:schemeClr val="accent2"/>
              </a:solidFill>
            </a:endParaRPr>
          </a:p>
        </p:txBody>
      </p:sp>
      <p:cxnSp>
        <p:nvCxnSpPr>
          <p:cNvPr id="5" name="Straight Connector 8"/>
          <p:cNvCxnSpPr/>
          <p:nvPr/>
        </p:nvCxnSpPr>
        <p:spPr>
          <a:xfrm>
            <a:off x="905744" y="4077072"/>
            <a:ext cx="740664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Imagen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1111" y="164638"/>
            <a:ext cx="2304256" cy="1536170"/>
          </a:xfrm>
          <a:prstGeom prst="rect">
            <a:avLst/>
          </a:prstGeom>
        </p:spPr>
      </p:pic>
      <p:sp>
        <p:nvSpPr>
          <p:cNvPr id="7"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8"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1290742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Estrategias:</a:t>
            </a:r>
            <a:endParaRPr lang="es-CL" dirty="0"/>
          </a:p>
        </p:txBody>
      </p:sp>
      <p:sp>
        <p:nvSpPr>
          <p:cNvPr id="3" name="Marcador de contenido 2"/>
          <p:cNvSpPr>
            <a:spLocks noGrp="1"/>
          </p:cNvSpPr>
          <p:nvPr>
            <p:ph idx="1"/>
          </p:nvPr>
        </p:nvSpPr>
        <p:spPr/>
        <p:txBody>
          <a:bodyPr/>
          <a:lstStyle/>
          <a:p>
            <a:pPr marL="457200" lvl="0" indent="-457200" algn="just">
              <a:buFont typeface="+mj-lt"/>
              <a:buAutoNum type="arabicPeriod"/>
            </a:pPr>
            <a:r>
              <a:rPr lang="es-MX" b="1" dirty="0">
                <a:solidFill>
                  <a:schemeClr val="tx1"/>
                </a:solidFill>
                <a:cs typeface="Times New Roman" pitchFamily="18" charset="0"/>
              </a:rPr>
              <a:t>Promover el cuidado. </a:t>
            </a:r>
          </a:p>
          <a:p>
            <a:pPr marL="457200" lvl="0" indent="-457200" algn="just">
              <a:buFont typeface="+mj-lt"/>
              <a:buAutoNum type="arabicPeriod"/>
            </a:pPr>
            <a:r>
              <a:rPr lang="es-MX" b="1" dirty="0">
                <a:solidFill>
                  <a:schemeClr val="tx1"/>
                </a:solidFill>
                <a:cs typeface="Times New Roman" pitchFamily="18" charset="0"/>
              </a:rPr>
              <a:t>Prevenir que las familias pierdan su capacidad de cuidado.</a:t>
            </a:r>
          </a:p>
          <a:p>
            <a:pPr marL="457200" lvl="0" indent="-457200" algn="just">
              <a:buFont typeface="+mj-lt"/>
              <a:buAutoNum type="arabicPeriod"/>
            </a:pPr>
            <a:r>
              <a:rPr lang="es-MX" b="1" dirty="0">
                <a:solidFill>
                  <a:schemeClr val="tx1"/>
                </a:solidFill>
                <a:cs typeface="Times New Roman" pitchFamily="18" charset="0"/>
              </a:rPr>
              <a:t>Cuando la familia ha perdido su capacidad de cuidado, evitar la judicialización;</a:t>
            </a:r>
          </a:p>
          <a:p>
            <a:pPr marL="457200" lvl="0" indent="-457200" algn="just">
              <a:buFont typeface="+mj-lt"/>
              <a:buAutoNum type="arabicPeriod"/>
            </a:pPr>
            <a:r>
              <a:rPr lang="es-MX" b="1" dirty="0">
                <a:solidFill>
                  <a:schemeClr val="tx1"/>
                </a:solidFill>
                <a:cs typeface="Times New Roman" pitchFamily="18" charset="0"/>
              </a:rPr>
              <a:t>Si la separación del niño de su familia se hace necesaria, buscar una familia alternativa.</a:t>
            </a:r>
          </a:p>
          <a:p>
            <a:pPr marL="457200" lvl="0" indent="-457200" algn="just">
              <a:buFont typeface="+mj-lt"/>
              <a:buAutoNum type="arabicPeriod"/>
            </a:pPr>
            <a:r>
              <a:rPr lang="es-MX" b="1" dirty="0">
                <a:solidFill>
                  <a:schemeClr val="tx1"/>
                </a:solidFill>
                <a:cs typeface="Times New Roman" pitchFamily="18" charset="0"/>
              </a:rPr>
              <a:t>Si lo anterior no es posible y la medida más idónea es el cuidado residencial, este debe ser transitorio, y la reintegración familiar, la preparación para la vida independiente, o la reinserción social deben ser </a:t>
            </a:r>
            <a:r>
              <a:rPr lang="es-MX" b="1" dirty="0">
                <a:solidFill>
                  <a:prstClr val="white"/>
                </a:solidFill>
                <a:cs typeface="Times New Roman" pitchFamily="18" charset="0"/>
              </a:rPr>
              <a:t>los objetivos de la intervención</a:t>
            </a:r>
            <a:r>
              <a:rPr lang="es-MX" b="1" dirty="0">
                <a:solidFill>
                  <a:schemeClr val="tx1"/>
                </a:solidFill>
                <a:cs typeface="Times New Roman" pitchFamily="18" charset="0"/>
              </a:rPr>
              <a:t> . </a:t>
            </a:r>
          </a:p>
          <a:p>
            <a:endParaRPr lang="es-CL" dirty="0"/>
          </a:p>
          <a:p>
            <a:endParaRPr lang="es-CL" dirty="0"/>
          </a:p>
        </p:txBody>
      </p:sp>
    </p:spTree>
    <p:extLst>
      <p:ext uri="{BB962C8B-B14F-4D97-AF65-F5344CB8AC3E}">
        <p14:creationId xmlns:p14="http://schemas.microsoft.com/office/powerpoint/2010/main" val="128386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2348880"/>
            <a:ext cx="8208912" cy="4248472"/>
          </a:xfrm>
        </p:spPr>
        <p:txBody>
          <a:bodyPr>
            <a:normAutofit/>
          </a:bodyPr>
          <a:lstStyle/>
          <a:p>
            <a:pPr marL="441325" indent="-441325" algn="just">
              <a:buFont typeface="+mj-lt"/>
              <a:buAutoNum type="arabicPeriod"/>
            </a:pPr>
            <a:endParaRPr lang="es-ES" dirty="0" smtClean="0">
              <a:solidFill>
                <a:schemeClr val="accent2"/>
              </a:solidFill>
            </a:endParaRPr>
          </a:p>
          <a:p>
            <a:pPr marL="441325" indent="-441325" algn="just">
              <a:buFont typeface="+mj-lt"/>
              <a:buAutoNum type="arabicPeriod"/>
            </a:pPr>
            <a:r>
              <a:rPr lang="es-ES" dirty="0" smtClean="0">
                <a:solidFill>
                  <a:schemeClr val="accent2"/>
                </a:solidFill>
              </a:rPr>
              <a:t>Los </a:t>
            </a:r>
            <a:r>
              <a:rPr lang="es-ES" b="1" dirty="0">
                <a:solidFill>
                  <a:schemeClr val="accent2"/>
                </a:solidFill>
              </a:rPr>
              <a:t>hombres</a:t>
            </a:r>
            <a:r>
              <a:rPr lang="es-ES" dirty="0">
                <a:solidFill>
                  <a:schemeClr val="accent2"/>
                </a:solidFill>
              </a:rPr>
              <a:t> </a:t>
            </a:r>
            <a:r>
              <a:rPr lang="es-ES" dirty="0" smtClean="0">
                <a:solidFill>
                  <a:schemeClr val="accent2"/>
                </a:solidFill>
              </a:rPr>
              <a:t>asumen </a:t>
            </a:r>
            <a:r>
              <a:rPr lang="es-ES" dirty="0">
                <a:solidFill>
                  <a:schemeClr val="accent2"/>
                </a:solidFill>
              </a:rPr>
              <a:t>nuevas responsabilidades como cuidadores, de modo que estas tareas se repartan equitativamente entre los miembros de la </a:t>
            </a:r>
            <a:r>
              <a:rPr lang="es-ES" dirty="0" smtClean="0">
                <a:solidFill>
                  <a:schemeClr val="accent2"/>
                </a:solidFill>
              </a:rPr>
              <a:t>familia. </a:t>
            </a:r>
            <a:endParaRPr lang="es-MX" dirty="0">
              <a:solidFill>
                <a:schemeClr val="accent2"/>
              </a:solidFill>
            </a:endParaRPr>
          </a:p>
          <a:p>
            <a:pPr marL="441325" indent="-441325" algn="just">
              <a:buFont typeface="+mj-lt"/>
              <a:buAutoNum type="arabicPeriod"/>
            </a:pPr>
            <a:r>
              <a:rPr lang="es-ES" dirty="0">
                <a:solidFill>
                  <a:schemeClr val="accent2"/>
                </a:solidFill>
              </a:rPr>
              <a:t>El Estado deberá definir un </a:t>
            </a:r>
            <a:r>
              <a:rPr lang="es-ES" b="1" dirty="0">
                <a:solidFill>
                  <a:schemeClr val="accent2"/>
                </a:solidFill>
              </a:rPr>
              <a:t>marco legislativo </a:t>
            </a:r>
            <a:r>
              <a:rPr lang="es-ES" dirty="0">
                <a:solidFill>
                  <a:schemeClr val="accent2"/>
                </a:solidFill>
              </a:rPr>
              <a:t>que progrese en la promoción efectiva de la igualdad y del reconocimiento del cuidado como un derecho </a:t>
            </a:r>
            <a:r>
              <a:rPr lang="es-ES" dirty="0" smtClean="0">
                <a:solidFill>
                  <a:schemeClr val="accent2"/>
                </a:solidFill>
              </a:rPr>
              <a:t>social</a:t>
            </a:r>
          </a:p>
          <a:p>
            <a:pPr marL="441325" indent="-441325" algn="just">
              <a:buFont typeface="+mj-lt"/>
              <a:buAutoNum type="arabicPeriod"/>
            </a:pPr>
            <a:r>
              <a:rPr lang="es-ES" dirty="0" smtClean="0">
                <a:solidFill>
                  <a:schemeClr val="accent2"/>
                </a:solidFill>
              </a:rPr>
              <a:t>Las </a:t>
            </a:r>
            <a:r>
              <a:rPr lang="es-ES" dirty="0">
                <a:solidFill>
                  <a:schemeClr val="accent2"/>
                </a:solidFill>
              </a:rPr>
              <a:t>instituciones públicas y privadas deben intensifican la instalación de </a:t>
            </a:r>
            <a:r>
              <a:rPr lang="es-ES" b="1" dirty="0">
                <a:solidFill>
                  <a:schemeClr val="accent2"/>
                </a:solidFill>
              </a:rPr>
              <a:t>servicios de cuidado </a:t>
            </a:r>
            <a:r>
              <a:rPr lang="es-ES" b="1" dirty="0" smtClean="0">
                <a:solidFill>
                  <a:schemeClr val="accent2"/>
                </a:solidFill>
              </a:rPr>
              <a:t>diario y de atención integral </a:t>
            </a:r>
            <a:r>
              <a:rPr lang="es-ES" dirty="0" smtClean="0">
                <a:solidFill>
                  <a:schemeClr val="accent2"/>
                </a:solidFill>
              </a:rPr>
              <a:t>a la primera infancia.</a:t>
            </a:r>
          </a:p>
          <a:p>
            <a:pPr marL="441325" indent="-441325" algn="just">
              <a:buFont typeface="+mj-lt"/>
              <a:buAutoNum type="arabicPeriod"/>
            </a:pPr>
            <a:r>
              <a:rPr lang="es-MX" dirty="0" smtClean="0">
                <a:solidFill>
                  <a:schemeClr val="accent2"/>
                </a:solidFill>
              </a:rPr>
              <a:t>Políticas </a:t>
            </a:r>
            <a:r>
              <a:rPr lang="es-MX" dirty="0">
                <a:solidFill>
                  <a:schemeClr val="accent2"/>
                </a:solidFill>
              </a:rPr>
              <a:t>de </a:t>
            </a:r>
            <a:r>
              <a:rPr lang="es-MX" b="1" dirty="0">
                <a:solidFill>
                  <a:schemeClr val="accent2"/>
                </a:solidFill>
              </a:rPr>
              <a:t>conciliación familia – trabajo</a:t>
            </a:r>
            <a:r>
              <a:rPr lang="es-MX" dirty="0">
                <a:solidFill>
                  <a:schemeClr val="accent2"/>
                </a:solidFill>
              </a:rPr>
              <a:t>. </a:t>
            </a:r>
            <a:r>
              <a:rPr lang="es-ES" dirty="0">
                <a:solidFill>
                  <a:schemeClr val="accent2"/>
                </a:solidFill>
              </a:rPr>
              <a:t>Reducción o flexibilización de la jornada laboral. Licencias por  maternidad y </a:t>
            </a:r>
            <a:r>
              <a:rPr lang="es-ES" dirty="0" smtClean="0">
                <a:solidFill>
                  <a:schemeClr val="accent2"/>
                </a:solidFill>
              </a:rPr>
              <a:t>paternidad</a:t>
            </a:r>
            <a:endParaRPr lang="es-MX" dirty="0">
              <a:solidFill>
                <a:schemeClr val="accent2"/>
              </a:solidFill>
            </a:endParaRPr>
          </a:p>
        </p:txBody>
      </p:sp>
      <p:pic>
        <p:nvPicPr>
          <p:cNvPr id="6"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8" name="1 Título"/>
          <p:cNvSpPr>
            <a:spLocks noGrp="1"/>
          </p:cNvSpPr>
          <p:nvPr>
            <p:ph type="title"/>
          </p:nvPr>
        </p:nvSpPr>
        <p:spPr>
          <a:xfrm>
            <a:off x="899593" y="1844824"/>
            <a:ext cx="7539175" cy="612068"/>
          </a:xfrm>
        </p:spPr>
        <p:txBody>
          <a:bodyPr>
            <a:normAutofit/>
          </a:bodyPr>
          <a:lstStyle/>
          <a:p>
            <a:pPr lvl="0" algn="r"/>
            <a:r>
              <a:rPr lang="es-MX" sz="2400" b="1" dirty="0" smtClean="0">
                <a:solidFill>
                  <a:schemeClr val="accent2"/>
                </a:solidFill>
                <a:ea typeface="Calibri"/>
                <a:cs typeface="Times New Roman"/>
              </a:rPr>
              <a:t>Promover el Cuidado</a:t>
            </a:r>
            <a:endParaRPr lang="es-MX" sz="2400" b="1" dirty="0">
              <a:solidFill>
                <a:schemeClr val="accent2"/>
              </a:solidFill>
              <a:ea typeface="Calibri"/>
              <a:cs typeface="Times New Roman"/>
            </a:endParaRP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Tree>
    <p:extLst>
      <p:ext uri="{BB962C8B-B14F-4D97-AF65-F5344CB8AC3E}">
        <p14:creationId xmlns:p14="http://schemas.microsoft.com/office/powerpoint/2010/main" val="15479973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92896"/>
            <a:ext cx="7416824" cy="3888432"/>
          </a:xfrm>
        </p:spPr>
        <p:txBody>
          <a:bodyPr>
            <a:normAutofit lnSpcReduction="10000"/>
          </a:bodyPr>
          <a:lstStyle/>
          <a:p>
            <a:pPr marL="441325" indent="-441325" algn="just">
              <a:lnSpc>
                <a:spcPct val="110000"/>
              </a:lnSpc>
              <a:buFont typeface="+mj-lt"/>
              <a:buAutoNum type="arabicPeriod"/>
            </a:pPr>
            <a:r>
              <a:rPr lang="es-MX" sz="2200" b="1" dirty="0" smtClean="0">
                <a:solidFill>
                  <a:schemeClr val="accent2"/>
                </a:solidFill>
              </a:rPr>
              <a:t>Programas </a:t>
            </a:r>
            <a:r>
              <a:rPr lang="es-MX" sz="2200" b="1" dirty="0">
                <a:solidFill>
                  <a:schemeClr val="accent2"/>
                </a:solidFill>
              </a:rPr>
              <a:t>de fortalecimiento familiar</a:t>
            </a:r>
            <a:r>
              <a:rPr lang="es-MX" sz="2200" dirty="0">
                <a:solidFill>
                  <a:schemeClr val="accent2"/>
                </a:solidFill>
              </a:rPr>
              <a:t>, que trabajen apoyando las capacidades reflexivas de las familias, </a:t>
            </a:r>
            <a:r>
              <a:rPr lang="es-MX" sz="2200" dirty="0" smtClean="0">
                <a:solidFill>
                  <a:schemeClr val="accent2"/>
                </a:solidFill>
              </a:rPr>
              <a:t>sin </a:t>
            </a:r>
            <a:r>
              <a:rPr lang="es-MX" sz="2200" dirty="0">
                <a:solidFill>
                  <a:schemeClr val="accent2"/>
                </a:solidFill>
              </a:rPr>
              <a:t>devaluarlos. </a:t>
            </a:r>
            <a:endParaRPr lang="es-MX" sz="2200" dirty="0" smtClean="0">
              <a:solidFill>
                <a:schemeClr val="accent2"/>
              </a:solidFill>
            </a:endParaRPr>
          </a:p>
          <a:p>
            <a:pPr marL="441325" indent="-441325" algn="just">
              <a:lnSpc>
                <a:spcPct val="110000"/>
              </a:lnSpc>
              <a:buFont typeface="+mj-lt"/>
              <a:buAutoNum type="arabicPeriod"/>
            </a:pPr>
            <a:r>
              <a:rPr lang="es-MX" sz="2200" dirty="0" smtClean="0">
                <a:solidFill>
                  <a:schemeClr val="accent2"/>
                </a:solidFill>
              </a:rPr>
              <a:t>Intervenciones </a:t>
            </a:r>
            <a:r>
              <a:rPr lang="es-MX" sz="2200" dirty="0">
                <a:solidFill>
                  <a:schemeClr val="accent2"/>
                </a:solidFill>
              </a:rPr>
              <a:t>que </a:t>
            </a:r>
            <a:r>
              <a:rPr lang="es-MX" sz="2200" b="1" dirty="0">
                <a:solidFill>
                  <a:schemeClr val="accent2"/>
                </a:solidFill>
              </a:rPr>
              <a:t>acompañen a las familias en la resolución  de sus crisis</a:t>
            </a:r>
            <a:r>
              <a:rPr lang="es-MX" sz="2200" dirty="0">
                <a:solidFill>
                  <a:schemeClr val="accent2"/>
                </a:solidFill>
              </a:rPr>
              <a:t>, ayudándolas en el reconocimiento de sus  recursos familiares, así como en el restablecimiento o creación de nuevas redes personales y comunitarias.</a:t>
            </a:r>
          </a:p>
          <a:p>
            <a:pPr marL="441325" indent="-441325" algn="just">
              <a:lnSpc>
                <a:spcPct val="110000"/>
              </a:lnSpc>
              <a:buFont typeface="+mj-lt"/>
              <a:buAutoNum type="arabicPeriod"/>
            </a:pPr>
            <a:r>
              <a:rPr lang="es-CL" sz="2200" b="1" dirty="0" smtClean="0">
                <a:solidFill>
                  <a:schemeClr val="accent2"/>
                </a:solidFill>
              </a:rPr>
              <a:t>Llegar </a:t>
            </a:r>
            <a:r>
              <a:rPr lang="es-CL" sz="2200" b="1" dirty="0">
                <a:solidFill>
                  <a:schemeClr val="accent2"/>
                </a:solidFill>
              </a:rPr>
              <a:t>al menos 5 años antes </a:t>
            </a:r>
            <a:r>
              <a:rPr lang="es-CL" sz="2200" dirty="0">
                <a:solidFill>
                  <a:schemeClr val="accent2"/>
                </a:solidFill>
              </a:rPr>
              <a:t>a las familias que requieren apoyo en la crianza y cuidado de sus hijos (ver estudio de </a:t>
            </a:r>
            <a:r>
              <a:rPr lang="es-CL" sz="2200" dirty="0" smtClean="0">
                <a:solidFill>
                  <a:schemeClr val="accent2"/>
                </a:solidFill>
              </a:rPr>
              <a:t>OBSERVA)</a:t>
            </a:r>
            <a:endParaRPr lang="es-CL" sz="2200" dirty="0">
              <a:solidFill>
                <a:schemeClr val="accent2"/>
              </a:solidFill>
            </a:endParaRP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8" name="1 Título"/>
          <p:cNvSpPr>
            <a:spLocks noGrp="1"/>
          </p:cNvSpPr>
          <p:nvPr>
            <p:ph type="title"/>
          </p:nvPr>
        </p:nvSpPr>
        <p:spPr>
          <a:xfrm>
            <a:off x="899593" y="1844824"/>
            <a:ext cx="7539175" cy="612068"/>
          </a:xfrm>
        </p:spPr>
        <p:txBody>
          <a:bodyPr>
            <a:normAutofit/>
          </a:bodyPr>
          <a:lstStyle/>
          <a:p>
            <a:pPr lvl="0" algn="r"/>
            <a:r>
              <a:rPr lang="es-MX" sz="2400" b="1" dirty="0" smtClean="0">
                <a:solidFill>
                  <a:schemeClr val="accent2"/>
                </a:solidFill>
                <a:ea typeface="Calibri"/>
                <a:cs typeface="Times New Roman"/>
              </a:rPr>
              <a:t>Prevenir que las familias pierdan su capacidad de Cuidado </a:t>
            </a:r>
            <a:endParaRPr lang="es-MX" sz="2400" b="1" dirty="0">
              <a:solidFill>
                <a:schemeClr val="accent2"/>
              </a:solidFill>
              <a:ea typeface="Calibri"/>
              <a:cs typeface="Times New Roman"/>
            </a:endParaRP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Tree>
    <p:extLst>
      <p:ext uri="{BB962C8B-B14F-4D97-AF65-F5344CB8AC3E}">
        <p14:creationId xmlns:p14="http://schemas.microsoft.com/office/powerpoint/2010/main" val="1796839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56892"/>
            <a:ext cx="7416824" cy="3924436"/>
          </a:xfrm>
        </p:spPr>
        <p:txBody>
          <a:bodyPr>
            <a:normAutofit/>
          </a:bodyPr>
          <a:lstStyle/>
          <a:p>
            <a:pPr marL="441325" indent="-441325" algn="just">
              <a:lnSpc>
                <a:spcPct val="110000"/>
              </a:lnSpc>
              <a:buFont typeface="+mj-lt"/>
              <a:buAutoNum type="arabicPeriod"/>
            </a:pPr>
            <a:endParaRPr lang="es-MX" sz="2400" dirty="0" smtClean="0">
              <a:solidFill>
                <a:schemeClr val="accent2"/>
              </a:solidFill>
            </a:endParaRPr>
          </a:p>
          <a:p>
            <a:pPr marL="0" indent="0" algn="just">
              <a:lnSpc>
                <a:spcPct val="110000"/>
              </a:lnSpc>
              <a:buNone/>
            </a:pPr>
            <a:r>
              <a:rPr lang="es-MX" sz="2400" dirty="0" smtClean="0">
                <a:solidFill>
                  <a:schemeClr val="accent2"/>
                </a:solidFill>
              </a:rPr>
              <a:t>Con </a:t>
            </a:r>
            <a:r>
              <a:rPr lang="es-MX" sz="2400" dirty="0">
                <a:solidFill>
                  <a:schemeClr val="accent2"/>
                </a:solidFill>
              </a:rPr>
              <a:t>base en un </a:t>
            </a:r>
            <a:r>
              <a:rPr lang="es-MX" sz="2400" b="1" dirty="0">
                <a:solidFill>
                  <a:schemeClr val="accent2"/>
                </a:solidFill>
              </a:rPr>
              <a:t>sistema de protección administrativa</a:t>
            </a:r>
            <a:r>
              <a:rPr lang="es-MX" sz="2400" dirty="0">
                <a:solidFill>
                  <a:schemeClr val="accent2"/>
                </a:solidFill>
              </a:rPr>
              <a:t>, incorporar nuevos </a:t>
            </a:r>
            <a:r>
              <a:rPr lang="es-MX" sz="2400" b="1" dirty="0">
                <a:solidFill>
                  <a:schemeClr val="accent2"/>
                </a:solidFill>
              </a:rPr>
              <a:t>programas de fortalecimiento familiar</a:t>
            </a:r>
            <a:r>
              <a:rPr lang="es-MX" sz="2400" dirty="0">
                <a:solidFill>
                  <a:schemeClr val="accent2"/>
                </a:solidFill>
              </a:rPr>
              <a:t>, diseñados para una intervención en </a:t>
            </a:r>
            <a:r>
              <a:rPr lang="es-MX" sz="2400" dirty="0" smtClean="0">
                <a:solidFill>
                  <a:schemeClr val="accent2"/>
                </a:solidFill>
              </a:rPr>
              <a:t>crisis de forma </a:t>
            </a:r>
            <a:r>
              <a:rPr lang="es-CL" sz="2400" dirty="0" smtClean="0">
                <a:solidFill>
                  <a:schemeClr val="accent2"/>
                </a:solidFill>
              </a:rPr>
              <a:t>que apoye a la familia en </a:t>
            </a:r>
            <a:r>
              <a:rPr lang="es-CL" sz="2400" dirty="0">
                <a:solidFill>
                  <a:schemeClr val="accent2"/>
                </a:solidFill>
              </a:rPr>
              <a:t>recuperar sus capacidades de cuidado.</a:t>
            </a:r>
            <a:endParaRPr lang="es-MX" sz="2400" dirty="0" smtClean="0">
              <a:solidFill>
                <a:schemeClr val="accent2"/>
              </a:solidFill>
            </a:endParaRP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8" name="1 Título"/>
          <p:cNvSpPr>
            <a:spLocks noGrp="1"/>
          </p:cNvSpPr>
          <p:nvPr>
            <p:ph type="title"/>
          </p:nvPr>
        </p:nvSpPr>
        <p:spPr>
          <a:xfrm>
            <a:off x="899593" y="1844824"/>
            <a:ext cx="7539175" cy="612068"/>
          </a:xfrm>
        </p:spPr>
        <p:txBody>
          <a:bodyPr>
            <a:noAutofit/>
          </a:bodyPr>
          <a:lstStyle/>
          <a:p>
            <a:pPr lvl="0" algn="r"/>
            <a:r>
              <a:rPr lang="es-MX" sz="2400" b="1" dirty="0" smtClean="0">
                <a:solidFill>
                  <a:schemeClr val="accent2"/>
                </a:solidFill>
                <a:ea typeface="Calibri"/>
                <a:cs typeface="Times New Roman"/>
              </a:rPr>
              <a:t>Cuando la familia ha perdido su capacidad de cuidado, evitar la judicialización</a:t>
            </a:r>
            <a:endParaRPr lang="es-MX" sz="2400" b="1" dirty="0">
              <a:solidFill>
                <a:schemeClr val="accent2"/>
              </a:solidFill>
              <a:ea typeface="Calibri"/>
              <a:cs typeface="Times New Roman"/>
            </a:endParaRP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Tree>
    <p:extLst>
      <p:ext uri="{BB962C8B-B14F-4D97-AF65-F5344CB8AC3E}">
        <p14:creationId xmlns:p14="http://schemas.microsoft.com/office/powerpoint/2010/main" val="3325487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56892"/>
            <a:ext cx="7416824" cy="3924436"/>
          </a:xfrm>
        </p:spPr>
        <p:txBody>
          <a:bodyPr>
            <a:normAutofit/>
          </a:bodyPr>
          <a:lstStyle/>
          <a:p>
            <a:pPr marL="441325" indent="-441325" algn="just">
              <a:lnSpc>
                <a:spcPct val="110000"/>
              </a:lnSpc>
              <a:buFont typeface="+mj-lt"/>
              <a:buAutoNum type="arabicPeriod"/>
            </a:pPr>
            <a:endParaRPr lang="es-MX" sz="2400" dirty="0" smtClean="0">
              <a:solidFill>
                <a:schemeClr val="accent2"/>
              </a:solidFill>
            </a:endParaRPr>
          </a:p>
          <a:p>
            <a:pPr marL="441325" lvl="0" indent="-441325" algn="just">
              <a:lnSpc>
                <a:spcPct val="110000"/>
              </a:lnSpc>
              <a:buFont typeface="+mj-lt"/>
              <a:buAutoNum type="arabicPeriod"/>
            </a:pPr>
            <a:r>
              <a:rPr lang="es-MX" sz="2400" dirty="0" smtClean="0">
                <a:solidFill>
                  <a:schemeClr val="accent2"/>
                </a:solidFill>
              </a:rPr>
              <a:t>Si </a:t>
            </a:r>
            <a:r>
              <a:rPr lang="es-MX" sz="2400" dirty="0">
                <a:solidFill>
                  <a:schemeClr val="accent2"/>
                </a:solidFill>
              </a:rPr>
              <a:t>la separación del niño de su familia se hace necesaria, buscar una </a:t>
            </a:r>
            <a:r>
              <a:rPr lang="es-MX" sz="2400" b="1" dirty="0">
                <a:solidFill>
                  <a:schemeClr val="accent2"/>
                </a:solidFill>
              </a:rPr>
              <a:t>familia alternativa</a:t>
            </a:r>
            <a:r>
              <a:rPr lang="es-MX" sz="2400" dirty="0" smtClean="0">
                <a:solidFill>
                  <a:schemeClr val="accent2"/>
                </a:solidFill>
              </a:rPr>
              <a:t>:</a:t>
            </a:r>
          </a:p>
          <a:p>
            <a:pPr marL="733933" lvl="1" indent="-441325" algn="just">
              <a:lnSpc>
                <a:spcPct val="110000"/>
              </a:lnSpc>
              <a:buFont typeface="+mj-lt"/>
              <a:buAutoNum type="arabicPeriod"/>
            </a:pPr>
            <a:r>
              <a:rPr lang="es-MX" sz="2200" b="1" dirty="0" smtClean="0">
                <a:solidFill>
                  <a:schemeClr val="accent2"/>
                </a:solidFill>
              </a:rPr>
              <a:t>Fortalecer </a:t>
            </a:r>
            <a:r>
              <a:rPr lang="es-MX" sz="2200" b="1" dirty="0">
                <a:solidFill>
                  <a:schemeClr val="accent2"/>
                </a:solidFill>
              </a:rPr>
              <a:t>los programas </a:t>
            </a:r>
            <a:r>
              <a:rPr lang="es-MX" sz="2200" dirty="0">
                <a:solidFill>
                  <a:schemeClr val="accent2"/>
                </a:solidFill>
              </a:rPr>
              <a:t>de familias de acogida y de acogimiento adoptivo.</a:t>
            </a:r>
          </a:p>
          <a:p>
            <a:pPr marL="733933" lvl="1" indent="-441325" algn="just">
              <a:lnSpc>
                <a:spcPct val="110000"/>
              </a:lnSpc>
              <a:buFont typeface="+mj-lt"/>
              <a:buAutoNum type="arabicPeriod"/>
            </a:pPr>
            <a:r>
              <a:rPr lang="es-MX" sz="2200" dirty="0">
                <a:solidFill>
                  <a:schemeClr val="accent2"/>
                </a:solidFill>
              </a:rPr>
              <a:t>Incluir componentes de </a:t>
            </a:r>
            <a:r>
              <a:rPr lang="es-MX" sz="2200" b="1" dirty="0">
                <a:solidFill>
                  <a:schemeClr val="accent2"/>
                </a:solidFill>
              </a:rPr>
              <a:t>ayuda familiar </a:t>
            </a:r>
            <a:r>
              <a:rPr lang="es-MX" sz="2200" dirty="0">
                <a:solidFill>
                  <a:schemeClr val="accent2"/>
                </a:solidFill>
              </a:rPr>
              <a:t>en los programas de familias de acogida y de </a:t>
            </a:r>
            <a:r>
              <a:rPr lang="es-MX" sz="2200" dirty="0" smtClean="0">
                <a:solidFill>
                  <a:schemeClr val="accent2"/>
                </a:solidFill>
              </a:rPr>
              <a:t>seguimiento-acompañamiento </a:t>
            </a:r>
            <a:r>
              <a:rPr lang="es-MX" sz="2200" dirty="0">
                <a:solidFill>
                  <a:schemeClr val="accent2"/>
                </a:solidFill>
              </a:rPr>
              <a:t>a largo plazo para las familias adoptivas</a:t>
            </a:r>
            <a:r>
              <a:rPr lang="es-MX" sz="2200" dirty="0" smtClean="0">
                <a:solidFill>
                  <a:schemeClr val="accent2"/>
                </a:solidFill>
              </a:rPr>
              <a:t>.</a:t>
            </a:r>
            <a:endParaRPr lang="es-MX" sz="2200" dirty="0">
              <a:solidFill>
                <a:schemeClr val="accent2"/>
              </a:solidFill>
            </a:endParaRP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
        <p:nvSpPr>
          <p:cNvPr id="10" name="1 Título"/>
          <p:cNvSpPr>
            <a:spLocks noGrp="1"/>
          </p:cNvSpPr>
          <p:nvPr>
            <p:ph type="title"/>
          </p:nvPr>
        </p:nvSpPr>
        <p:spPr>
          <a:xfrm>
            <a:off x="899593" y="1844824"/>
            <a:ext cx="7539175" cy="612068"/>
          </a:xfrm>
        </p:spPr>
        <p:txBody>
          <a:bodyPr>
            <a:noAutofit/>
          </a:bodyPr>
          <a:lstStyle/>
          <a:p>
            <a:pPr lvl="0" algn="r"/>
            <a:r>
              <a:rPr lang="es-MX" sz="2400" b="1" dirty="0" smtClean="0">
                <a:solidFill>
                  <a:schemeClr val="accent2"/>
                </a:solidFill>
                <a:ea typeface="Calibri"/>
                <a:cs typeface="Times New Roman"/>
              </a:rPr>
              <a:t>Buscar una familia Alternativa</a:t>
            </a:r>
            <a:endParaRPr lang="es-MX" sz="2400" b="1" dirty="0">
              <a:solidFill>
                <a:schemeClr val="accent2"/>
              </a:solidFill>
              <a:ea typeface="Calibri"/>
              <a:cs typeface="Times New Roman"/>
            </a:endParaRPr>
          </a:p>
        </p:txBody>
      </p:sp>
    </p:spTree>
    <p:extLst>
      <p:ext uri="{BB962C8B-B14F-4D97-AF65-F5344CB8AC3E}">
        <p14:creationId xmlns:p14="http://schemas.microsoft.com/office/powerpoint/2010/main" val="3106499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348880"/>
            <a:ext cx="7416824" cy="4032448"/>
          </a:xfrm>
        </p:spPr>
        <p:txBody>
          <a:bodyPr>
            <a:normAutofit fontScale="92500" lnSpcReduction="10000"/>
          </a:bodyPr>
          <a:lstStyle/>
          <a:p>
            <a:pPr marL="0" lvl="0" indent="0" algn="just">
              <a:buNone/>
            </a:pPr>
            <a:endParaRPr lang="es-MX" sz="1700" dirty="0" smtClean="0">
              <a:solidFill>
                <a:prstClr val="black"/>
              </a:solidFill>
            </a:endParaRPr>
          </a:p>
          <a:p>
            <a:pPr marL="0" lvl="0" indent="0" algn="just">
              <a:buNone/>
            </a:pPr>
            <a:r>
              <a:rPr lang="es-MX" sz="2600" dirty="0">
                <a:solidFill>
                  <a:schemeClr val="accent2"/>
                </a:solidFill>
              </a:rPr>
              <a:t>Cuando el cuidado residencial es necesario y aparece como la medida más idónea, la</a:t>
            </a:r>
            <a:r>
              <a:rPr lang="es-MX" sz="2600" b="1" dirty="0">
                <a:solidFill>
                  <a:schemeClr val="accent2"/>
                </a:solidFill>
              </a:rPr>
              <a:t> transitoriedad </a:t>
            </a:r>
            <a:r>
              <a:rPr lang="es-MX" sz="2600" dirty="0">
                <a:solidFill>
                  <a:schemeClr val="accent2"/>
                </a:solidFill>
              </a:rPr>
              <a:t>debe guiar la intervención. </a:t>
            </a:r>
          </a:p>
          <a:p>
            <a:pPr marL="0" lvl="0" indent="0" algn="just">
              <a:buNone/>
            </a:pPr>
            <a:r>
              <a:rPr lang="es-MX" sz="2600" dirty="0">
                <a:solidFill>
                  <a:schemeClr val="accent2"/>
                </a:solidFill>
              </a:rPr>
              <a:t>Además</a:t>
            </a:r>
            <a:r>
              <a:rPr lang="es-MX" sz="2600" dirty="0" smtClean="0">
                <a:solidFill>
                  <a:schemeClr val="accent2"/>
                </a:solidFill>
              </a:rPr>
              <a:t>:</a:t>
            </a:r>
            <a:r>
              <a:rPr lang="es-MX" sz="2000" b="1" dirty="0" smtClean="0">
                <a:cs typeface="Times New Roman" pitchFamily="18" charset="0"/>
              </a:rPr>
              <a:t> </a:t>
            </a:r>
          </a:p>
          <a:p>
            <a:pPr marL="441325" lvl="1" indent="-441325" algn="just" fontAlgn="base">
              <a:lnSpc>
                <a:spcPct val="100000"/>
              </a:lnSpc>
              <a:spcBef>
                <a:spcPts val="1200"/>
              </a:spcBef>
              <a:spcAft>
                <a:spcPts val="200"/>
              </a:spcAft>
              <a:buSzPct val="100000"/>
              <a:buFont typeface="+mj-lt"/>
              <a:buAutoNum type="arabicPeriod"/>
            </a:pPr>
            <a:r>
              <a:rPr lang="es-CL" sz="2200" dirty="0">
                <a:solidFill>
                  <a:schemeClr val="accent2"/>
                </a:solidFill>
              </a:rPr>
              <a:t>La aplicación judicial de la medida de internación debe ser </a:t>
            </a:r>
            <a:r>
              <a:rPr lang="es-CL" sz="2200" b="1" dirty="0">
                <a:solidFill>
                  <a:schemeClr val="accent2"/>
                </a:solidFill>
              </a:rPr>
              <a:t>excepcional, temporal e </a:t>
            </a:r>
            <a:r>
              <a:rPr lang="es-CL" sz="2200" b="1" dirty="0" smtClean="0">
                <a:solidFill>
                  <a:schemeClr val="accent2"/>
                </a:solidFill>
              </a:rPr>
              <a:t>informada</a:t>
            </a:r>
          </a:p>
          <a:p>
            <a:pPr marL="441325" lvl="1" indent="-441325" algn="just" fontAlgn="base">
              <a:lnSpc>
                <a:spcPct val="100000"/>
              </a:lnSpc>
              <a:spcBef>
                <a:spcPts val="1200"/>
              </a:spcBef>
              <a:spcAft>
                <a:spcPts val="200"/>
              </a:spcAft>
              <a:buSzPct val="100000"/>
              <a:buFont typeface="+mj-lt"/>
              <a:buAutoNum type="arabicPeriod"/>
            </a:pPr>
            <a:r>
              <a:rPr lang="es-MX" sz="2200" dirty="0" smtClean="0">
                <a:solidFill>
                  <a:schemeClr val="accent2"/>
                </a:solidFill>
              </a:rPr>
              <a:t>El </a:t>
            </a:r>
            <a:r>
              <a:rPr lang="es-MX" sz="2200" dirty="0">
                <a:solidFill>
                  <a:schemeClr val="accent2"/>
                </a:solidFill>
              </a:rPr>
              <a:t>cuidado debe ser brindado en un </a:t>
            </a:r>
            <a:r>
              <a:rPr lang="es-MX" sz="2200" b="1" dirty="0">
                <a:solidFill>
                  <a:schemeClr val="accent2"/>
                </a:solidFill>
              </a:rPr>
              <a:t>ambiente </a:t>
            </a:r>
            <a:r>
              <a:rPr lang="es-MX" sz="2200" b="1" dirty="0" smtClean="0">
                <a:solidFill>
                  <a:schemeClr val="accent2"/>
                </a:solidFill>
              </a:rPr>
              <a:t>familiar</a:t>
            </a:r>
            <a:r>
              <a:rPr lang="es-MX" sz="2200" dirty="0" smtClean="0">
                <a:solidFill>
                  <a:schemeClr val="accent2"/>
                </a:solidFill>
              </a:rPr>
              <a:t> y no “institucionalizado”.</a:t>
            </a:r>
          </a:p>
          <a:p>
            <a:pPr marL="441325" lvl="1" indent="-441325" algn="just" fontAlgn="base">
              <a:lnSpc>
                <a:spcPct val="100000"/>
              </a:lnSpc>
              <a:spcBef>
                <a:spcPts val="1200"/>
              </a:spcBef>
              <a:spcAft>
                <a:spcPts val="200"/>
              </a:spcAft>
              <a:buSzPct val="100000"/>
              <a:buFont typeface="+mj-lt"/>
              <a:buAutoNum type="arabicPeriod"/>
            </a:pPr>
            <a:r>
              <a:rPr lang="es-CL" sz="2200" dirty="0" smtClean="0">
                <a:solidFill>
                  <a:schemeClr val="accent2"/>
                </a:solidFill>
              </a:rPr>
              <a:t>Por </a:t>
            </a:r>
            <a:r>
              <a:rPr lang="es-CL" sz="2200" dirty="0">
                <a:solidFill>
                  <a:schemeClr val="accent2"/>
                </a:solidFill>
              </a:rPr>
              <a:t>lo anterior, tampoco puede ser negada o suprimida </a:t>
            </a:r>
            <a:r>
              <a:rPr lang="es-CL" sz="2200" b="1" dirty="0">
                <a:solidFill>
                  <a:schemeClr val="accent2"/>
                </a:solidFill>
              </a:rPr>
              <a:t>la identidad </a:t>
            </a:r>
            <a:r>
              <a:rPr lang="es-CL" sz="2200" dirty="0">
                <a:solidFill>
                  <a:schemeClr val="accent2"/>
                </a:solidFill>
              </a:rPr>
              <a:t>del niño o niña, ni su historia familiar</a:t>
            </a:r>
            <a:r>
              <a:rPr lang="es-CL" sz="2200" dirty="0" smtClean="0">
                <a:solidFill>
                  <a:schemeClr val="accent2"/>
                </a:solidFill>
              </a:rPr>
              <a:t>.</a:t>
            </a:r>
            <a:endParaRPr lang="es-CL" sz="2200" dirty="0">
              <a:solidFill>
                <a:schemeClr val="accent2"/>
              </a:solidFill>
            </a:endParaRPr>
          </a:p>
        </p:txBody>
      </p:sp>
      <p:pic>
        <p:nvPicPr>
          <p:cNvPr id="6"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8" name="1 Título"/>
          <p:cNvSpPr>
            <a:spLocks noGrp="1"/>
          </p:cNvSpPr>
          <p:nvPr>
            <p:ph type="title"/>
          </p:nvPr>
        </p:nvSpPr>
        <p:spPr>
          <a:xfrm>
            <a:off x="899593" y="1844824"/>
            <a:ext cx="7539175" cy="612068"/>
          </a:xfrm>
        </p:spPr>
        <p:txBody>
          <a:bodyPr>
            <a:noAutofit/>
          </a:bodyPr>
          <a:lstStyle/>
          <a:p>
            <a:pPr lvl="0" algn="r"/>
            <a:r>
              <a:rPr lang="es-MX" sz="2400" b="1" dirty="0">
                <a:solidFill>
                  <a:schemeClr val="accent2"/>
                </a:solidFill>
                <a:ea typeface="Calibri"/>
                <a:cs typeface="Times New Roman"/>
              </a:rPr>
              <a:t>Cuidado Residencial Transitorio</a:t>
            </a: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Tree>
    <p:extLst>
      <p:ext uri="{BB962C8B-B14F-4D97-AF65-F5344CB8AC3E}">
        <p14:creationId xmlns:p14="http://schemas.microsoft.com/office/powerpoint/2010/main" val="2086712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56892"/>
            <a:ext cx="7416824" cy="3924436"/>
          </a:xfrm>
        </p:spPr>
        <p:txBody>
          <a:bodyPr>
            <a:normAutofit/>
          </a:bodyPr>
          <a:lstStyle/>
          <a:p>
            <a:pPr marL="0" lvl="0" indent="0" algn="just">
              <a:buNone/>
            </a:pPr>
            <a:endParaRPr lang="es-MX" sz="1700" dirty="0" smtClean="0">
              <a:solidFill>
                <a:prstClr val="black"/>
              </a:solidFill>
            </a:endParaRPr>
          </a:p>
          <a:p>
            <a:pPr marL="0" lvl="0" indent="0" algn="just">
              <a:buNone/>
            </a:pPr>
            <a:r>
              <a:rPr lang="es-MX" sz="2200" dirty="0">
                <a:solidFill>
                  <a:schemeClr val="accent2"/>
                </a:solidFill>
              </a:rPr>
              <a:t>Cuando el objetivo de la </a:t>
            </a:r>
            <a:r>
              <a:rPr lang="es-MX" sz="2200" dirty="0" smtClean="0">
                <a:solidFill>
                  <a:schemeClr val="accent2"/>
                </a:solidFill>
              </a:rPr>
              <a:t>intervención es la </a:t>
            </a:r>
            <a:r>
              <a:rPr lang="es-MX" sz="2200" b="1" dirty="0">
                <a:solidFill>
                  <a:schemeClr val="accent2"/>
                </a:solidFill>
              </a:rPr>
              <a:t>reintegración </a:t>
            </a:r>
            <a:r>
              <a:rPr lang="es-MX" sz="2200" b="1" dirty="0" smtClean="0">
                <a:solidFill>
                  <a:schemeClr val="accent2"/>
                </a:solidFill>
              </a:rPr>
              <a:t>familiar, </a:t>
            </a:r>
            <a:r>
              <a:rPr lang="es-MX" sz="2200" b="1" dirty="0">
                <a:solidFill>
                  <a:schemeClr val="accent2"/>
                </a:solidFill>
              </a:rPr>
              <a:t>la preparación para la vida </a:t>
            </a:r>
            <a:r>
              <a:rPr lang="es-MX" sz="2200" b="1" dirty="0" smtClean="0">
                <a:solidFill>
                  <a:schemeClr val="accent2"/>
                </a:solidFill>
              </a:rPr>
              <a:t>independiente </a:t>
            </a:r>
            <a:r>
              <a:rPr lang="es-MX" sz="2200" b="1" dirty="0">
                <a:solidFill>
                  <a:schemeClr val="accent2"/>
                </a:solidFill>
              </a:rPr>
              <a:t>o la reinserción social</a:t>
            </a:r>
            <a:r>
              <a:rPr lang="es-MX" sz="2200" dirty="0">
                <a:solidFill>
                  <a:schemeClr val="accent2"/>
                </a:solidFill>
              </a:rPr>
              <a:t>:</a:t>
            </a:r>
          </a:p>
          <a:p>
            <a:pPr marL="441325" indent="-441325" algn="just">
              <a:buFont typeface="+mj-lt"/>
              <a:buAutoNum type="arabicPeriod"/>
            </a:pPr>
            <a:r>
              <a:rPr lang="es-MX" sz="2200" dirty="0" smtClean="0">
                <a:solidFill>
                  <a:schemeClr val="accent2"/>
                </a:solidFill>
              </a:rPr>
              <a:t>Se requiere </a:t>
            </a:r>
            <a:r>
              <a:rPr lang="es-MX" sz="2200" b="1" dirty="0" smtClean="0">
                <a:solidFill>
                  <a:schemeClr val="accent2"/>
                </a:solidFill>
              </a:rPr>
              <a:t>apoyo </a:t>
            </a:r>
            <a:r>
              <a:rPr lang="es-MX" sz="2200" b="1" dirty="0">
                <a:solidFill>
                  <a:schemeClr val="accent2"/>
                </a:solidFill>
              </a:rPr>
              <a:t>a las iniciativas de los adolescentes</a:t>
            </a:r>
            <a:r>
              <a:rPr lang="es-MX" sz="2200" dirty="0">
                <a:solidFill>
                  <a:schemeClr val="accent2"/>
                </a:solidFill>
              </a:rPr>
              <a:t>, ayuda de estudios, formación, capacitación laboral e inserción laboral</a:t>
            </a:r>
          </a:p>
          <a:p>
            <a:pPr marL="441325" indent="-441325" algn="just">
              <a:buFont typeface="+mj-lt"/>
              <a:buAutoNum type="arabicPeriod"/>
            </a:pPr>
            <a:r>
              <a:rPr lang="es-MX" sz="2200" dirty="0" smtClean="0">
                <a:solidFill>
                  <a:schemeClr val="accent2"/>
                </a:solidFill>
              </a:rPr>
              <a:t>Debe existir una </a:t>
            </a:r>
            <a:r>
              <a:rPr lang="es-MX" sz="2200" b="1" dirty="0" smtClean="0">
                <a:solidFill>
                  <a:schemeClr val="accent2"/>
                </a:solidFill>
              </a:rPr>
              <a:t>oferta residencial </a:t>
            </a:r>
            <a:r>
              <a:rPr lang="es-MX" sz="2200" b="1" dirty="0">
                <a:solidFill>
                  <a:schemeClr val="accent2"/>
                </a:solidFill>
              </a:rPr>
              <a:t>abierta </a:t>
            </a:r>
            <a:r>
              <a:rPr lang="es-MX" sz="2200" dirty="0">
                <a:solidFill>
                  <a:schemeClr val="accent2"/>
                </a:solidFill>
              </a:rPr>
              <a:t>para los adolescentes </a:t>
            </a:r>
            <a:r>
              <a:rPr lang="es-MX" sz="2200" dirty="0" smtClean="0">
                <a:solidFill>
                  <a:schemeClr val="accent2"/>
                </a:solidFill>
              </a:rPr>
              <a:t>o adultos que </a:t>
            </a:r>
            <a:r>
              <a:rPr lang="es-MX" sz="2200" dirty="0">
                <a:solidFill>
                  <a:schemeClr val="accent2"/>
                </a:solidFill>
              </a:rPr>
              <a:t>no puedan vivir </a:t>
            </a:r>
            <a:r>
              <a:rPr lang="es-MX" sz="2200" dirty="0" smtClean="0">
                <a:solidFill>
                  <a:schemeClr val="accent2"/>
                </a:solidFill>
              </a:rPr>
              <a:t>solos.</a:t>
            </a:r>
            <a:endParaRPr lang="es-MX" sz="2200" dirty="0">
              <a:solidFill>
                <a:schemeClr val="accent2"/>
              </a:solidFill>
            </a:endParaRPr>
          </a:p>
        </p:txBody>
      </p:sp>
      <p:sp>
        <p:nvSpPr>
          <p:cNvPr id="5"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7"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8"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9" name="1 Título"/>
          <p:cNvSpPr>
            <a:spLocks noGrp="1"/>
          </p:cNvSpPr>
          <p:nvPr>
            <p:ph type="title"/>
          </p:nvPr>
        </p:nvSpPr>
        <p:spPr>
          <a:xfrm>
            <a:off x="899593" y="1844824"/>
            <a:ext cx="7539175" cy="612068"/>
          </a:xfrm>
        </p:spPr>
        <p:txBody>
          <a:bodyPr>
            <a:noAutofit/>
          </a:bodyPr>
          <a:lstStyle/>
          <a:p>
            <a:pPr lvl="0" algn="r"/>
            <a:r>
              <a:rPr lang="es-MX" sz="2400" b="1" dirty="0" smtClean="0">
                <a:solidFill>
                  <a:schemeClr val="accent2"/>
                </a:solidFill>
                <a:ea typeface="Calibri"/>
                <a:cs typeface="Times New Roman"/>
              </a:rPr>
              <a:t>Cuidado Residencial Transitorio</a:t>
            </a:r>
            <a:endParaRPr lang="es-MX" sz="2400" b="1" dirty="0">
              <a:solidFill>
                <a:schemeClr val="accent2"/>
              </a:solidFill>
              <a:ea typeface="Calibri"/>
              <a:cs typeface="Times New Roman"/>
            </a:endParaRPr>
          </a:p>
        </p:txBody>
      </p:sp>
    </p:spTree>
    <p:extLst>
      <p:ext uri="{BB962C8B-B14F-4D97-AF65-F5344CB8AC3E}">
        <p14:creationId xmlns:p14="http://schemas.microsoft.com/office/powerpoint/2010/main" val="4012860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56892"/>
            <a:ext cx="7416824" cy="3924435"/>
          </a:xfrm>
        </p:spPr>
        <p:txBody>
          <a:bodyPr>
            <a:normAutofit fontScale="92500"/>
          </a:bodyPr>
          <a:lstStyle/>
          <a:p>
            <a:pPr marL="0" lvl="0" indent="0" algn="just" eaLnBrk="0" fontAlgn="base" hangingPunct="0">
              <a:lnSpc>
                <a:spcPct val="70000"/>
              </a:lnSpc>
              <a:spcAft>
                <a:spcPct val="0"/>
              </a:spcAft>
              <a:buNone/>
            </a:pPr>
            <a:r>
              <a:rPr lang="es-CL" sz="2400" dirty="0">
                <a:solidFill>
                  <a:schemeClr val="accent2"/>
                </a:solidFill>
              </a:rPr>
              <a:t>Para contrarrestar los efectos de una “institucionalización”, debemos pensar en un modelo de entorno familiar inserto en la </a:t>
            </a:r>
            <a:r>
              <a:rPr lang="es-CL" sz="2400" b="1" dirty="0">
                <a:solidFill>
                  <a:schemeClr val="accent2"/>
                </a:solidFill>
              </a:rPr>
              <a:t>comunidad, </a:t>
            </a:r>
            <a:r>
              <a:rPr lang="es-CL" sz="2400" dirty="0">
                <a:solidFill>
                  <a:schemeClr val="accent2"/>
                </a:solidFill>
              </a:rPr>
              <a:t>que se piense desde un enfoque de derechos y no de necesidad. Esto supone:</a:t>
            </a:r>
          </a:p>
          <a:p>
            <a:pPr marL="441325" lvl="0" indent="-441325" algn="just" fontAlgn="base">
              <a:lnSpc>
                <a:spcPct val="110000"/>
              </a:lnSpc>
              <a:buFont typeface="+mj-lt"/>
              <a:buAutoNum type="arabicPeriod"/>
            </a:pPr>
            <a:r>
              <a:rPr lang="es-CL" sz="2400" dirty="0" smtClean="0">
                <a:solidFill>
                  <a:schemeClr val="accent2"/>
                </a:solidFill>
              </a:rPr>
              <a:t>Atención </a:t>
            </a:r>
            <a:r>
              <a:rPr lang="es-CL" sz="2400" dirty="0">
                <a:solidFill>
                  <a:schemeClr val="accent2"/>
                </a:solidFill>
              </a:rPr>
              <a:t>a </a:t>
            </a:r>
            <a:r>
              <a:rPr lang="es-CL" sz="2400" b="1" dirty="0">
                <a:solidFill>
                  <a:schemeClr val="accent2"/>
                </a:solidFill>
              </a:rPr>
              <a:t>pequeña escala</a:t>
            </a:r>
            <a:r>
              <a:rPr lang="es-CL" sz="2400" dirty="0">
                <a:solidFill>
                  <a:schemeClr val="accent2"/>
                </a:solidFill>
              </a:rPr>
              <a:t>. Pocos NNA para una atención personalizada</a:t>
            </a:r>
          </a:p>
          <a:p>
            <a:pPr marL="441325" lvl="0" indent="-441325" algn="just" fontAlgn="base">
              <a:lnSpc>
                <a:spcPct val="110000"/>
              </a:lnSpc>
              <a:buFont typeface="+mj-lt"/>
              <a:buAutoNum type="arabicPeriod"/>
            </a:pPr>
            <a:r>
              <a:rPr lang="es-CL" sz="2400" b="1" dirty="0">
                <a:solidFill>
                  <a:schemeClr val="accent2"/>
                </a:solidFill>
              </a:rPr>
              <a:t>Personal</a:t>
            </a:r>
            <a:r>
              <a:rPr lang="es-CL" sz="2400" dirty="0">
                <a:solidFill>
                  <a:schemeClr val="accent2"/>
                </a:solidFill>
              </a:rPr>
              <a:t> capacitado, acompañado y supervisado por terceros externos.</a:t>
            </a:r>
          </a:p>
          <a:p>
            <a:pPr marL="441325" lvl="0" indent="-441325" algn="just" fontAlgn="base">
              <a:lnSpc>
                <a:spcPct val="110000"/>
              </a:lnSpc>
              <a:buFont typeface="+mj-lt"/>
              <a:buAutoNum type="arabicPeriod"/>
            </a:pPr>
            <a:r>
              <a:rPr lang="es-CL" sz="2400" dirty="0">
                <a:solidFill>
                  <a:schemeClr val="accent2"/>
                </a:solidFill>
              </a:rPr>
              <a:t>El diseño de un </a:t>
            </a:r>
            <a:r>
              <a:rPr lang="es-CL" sz="2400" b="1" dirty="0">
                <a:solidFill>
                  <a:schemeClr val="accent2"/>
                </a:solidFill>
              </a:rPr>
              <a:t>modelo </a:t>
            </a:r>
            <a:r>
              <a:rPr lang="es-CL" sz="2400" b="1" dirty="0" err="1" smtClean="0">
                <a:solidFill>
                  <a:schemeClr val="accent2"/>
                </a:solidFill>
              </a:rPr>
              <a:t>reparatorio</a:t>
            </a:r>
            <a:r>
              <a:rPr lang="es-CL" sz="2400" b="1" dirty="0" smtClean="0">
                <a:solidFill>
                  <a:schemeClr val="accent2"/>
                </a:solidFill>
              </a:rPr>
              <a:t> y </a:t>
            </a:r>
            <a:r>
              <a:rPr lang="es-CL" sz="2400" b="1" dirty="0">
                <a:solidFill>
                  <a:schemeClr val="accent2"/>
                </a:solidFill>
              </a:rPr>
              <a:t>de desarrollo integral </a:t>
            </a:r>
            <a:r>
              <a:rPr lang="es-CL" sz="2400" dirty="0">
                <a:solidFill>
                  <a:schemeClr val="accent2"/>
                </a:solidFill>
              </a:rPr>
              <a:t>para el ejercicio de los derechos del NNA en su </a:t>
            </a:r>
            <a:r>
              <a:rPr lang="es-CL" sz="2400" dirty="0" smtClean="0">
                <a:solidFill>
                  <a:schemeClr val="accent2"/>
                </a:solidFill>
              </a:rPr>
              <a:t>conjunto</a:t>
            </a:r>
            <a:endParaRPr lang="es-CL" sz="2400" dirty="0">
              <a:solidFill>
                <a:schemeClr val="accent2"/>
              </a:solidFill>
            </a:endParaRPr>
          </a:p>
        </p:txBody>
      </p:sp>
      <p:sp>
        <p:nvSpPr>
          <p:cNvPr id="5"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7"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8"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9" name="1 Título"/>
          <p:cNvSpPr>
            <a:spLocks noGrp="1"/>
          </p:cNvSpPr>
          <p:nvPr>
            <p:ph type="title"/>
          </p:nvPr>
        </p:nvSpPr>
        <p:spPr>
          <a:xfrm>
            <a:off x="899593" y="1844824"/>
            <a:ext cx="7539175" cy="612068"/>
          </a:xfrm>
        </p:spPr>
        <p:txBody>
          <a:bodyPr>
            <a:noAutofit/>
          </a:bodyPr>
          <a:lstStyle/>
          <a:p>
            <a:pPr lvl="0" algn="r"/>
            <a:r>
              <a:rPr lang="es-MX" sz="2400" b="1" dirty="0" smtClean="0">
                <a:solidFill>
                  <a:schemeClr val="accent2"/>
                </a:solidFill>
                <a:ea typeface="Calibri"/>
                <a:cs typeface="Times New Roman"/>
              </a:rPr>
              <a:t>Modelo de Entorno Familiar Residencial </a:t>
            </a:r>
            <a:endParaRPr lang="es-MX" sz="2400" b="1" dirty="0">
              <a:solidFill>
                <a:schemeClr val="accent2"/>
              </a:solidFill>
              <a:ea typeface="Calibri"/>
              <a:cs typeface="Times New Roman"/>
            </a:endParaRPr>
          </a:p>
        </p:txBody>
      </p:sp>
    </p:spTree>
    <p:extLst>
      <p:ext uri="{BB962C8B-B14F-4D97-AF65-F5344CB8AC3E}">
        <p14:creationId xmlns:p14="http://schemas.microsoft.com/office/powerpoint/2010/main" val="22645716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56892"/>
            <a:ext cx="7416824" cy="3924435"/>
          </a:xfrm>
        </p:spPr>
        <p:txBody>
          <a:bodyPr>
            <a:noAutofit/>
          </a:bodyPr>
          <a:lstStyle/>
          <a:p>
            <a:pPr marL="0" indent="0" algn="just" eaLnBrk="0" fontAlgn="base" hangingPunct="0">
              <a:lnSpc>
                <a:spcPct val="70000"/>
              </a:lnSpc>
              <a:spcAft>
                <a:spcPct val="0"/>
              </a:spcAft>
              <a:buNone/>
            </a:pPr>
            <a:r>
              <a:rPr lang="es-CL" sz="2200" dirty="0" smtClean="0">
                <a:solidFill>
                  <a:schemeClr val="accent2"/>
                </a:solidFill>
              </a:rPr>
              <a:t>Para </a:t>
            </a:r>
            <a:r>
              <a:rPr lang="es-CL" sz="2200" dirty="0">
                <a:solidFill>
                  <a:schemeClr val="accent2"/>
                </a:solidFill>
              </a:rPr>
              <a:t>contrarrestar los efectos de una “institucionalización”, debemos pensar en un modelo de entorno familiar inserto en la </a:t>
            </a:r>
            <a:r>
              <a:rPr lang="es-CL" sz="2200" b="1" dirty="0">
                <a:solidFill>
                  <a:schemeClr val="accent2"/>
                </a:solidFill>
              </a:rPr>
              <a:t>comunidad</a:t>
            </a:r>
            <a:r>
              <a:rPr lang="es-CL" sz="2200" dirty="0">
                <a:solidFill>
                  <a:schemeClr val="accent2"/>
                </a:solidFill>
              </a:rPr>
              <a:t>, que se piense desde un enfoque de derechos y no de necesidad. Esto supone:</a:t>
            </a:r>
          </a:p>
          <a:p>
            <a:pPr marL="457200" indent="-457200" algn="just" fontAlgn="base">
              <a:buFont typeface="+mj-lt"/>
              <a:buAutoNum type="arabicPeriod" startAt="4"/>
            </a:pPr>
            <a:r>
              <a:rPr lang="es-CL" sz="2200" dirty="0" smtClean="0">
                <a:solidFill>
                  <a:schemeClr val="accent2"/>
                </a:solidFill>
              </a:rPr>
              <a:t>Un </a:t>
            </a:r>
            <a:r>
              <a:rPr lang="es-CL" sz="2200" dirty="0">
                <a:solidFill>
                  <a:schemeClr val="accent2"/>
                </a:solidFill>
              </a:rPr>
              <a:t>modelo que evalúe y </a:t>
            </a:r>
            <a:r>
              <a:rPr lang="es-CL" sz="2200" b="1" dirty="0">
                <a:solidFill>
                  <a:schemeClr val="accent2"/>
                </a:solidFill>
              </a:rPr>
              <a:t>minimice los riesgos de vulneración </a:t>
            </a:r>
            <a:r>
              <a:rPr lang="es-CL" sz="2200" dirty="0">
                <a:solidFill>
                  <a:schemeClr val="accent2"/>
                </a:solidFill>
              </a:rPr>
              <a:t>de derechos que pueden darse en las instituciones, así como en la vida cotidiana de cualquier </a:t>
            </a:r>
            <a:r>
              <a:rPr lang="es-CL" sz="2200" dirty="0" smtClean="0">
                <a:solidFill>
                  <a:schemeClr val="accent2"/>
                </a:solidFill>
              </a:rPr>
              <a:t>niño.</a:t>
            </a:r>
            <a:endParaRPr lang="es-CL" sz="2200" dirty="0">
              <a:solidFill>
                <a:schemeClr val="accent2"/>
              </a:solidFill>
            </a:endParaRPr>
          </a:p>
          <a:p>
            <a:pPr marL="441325" indent="-441325" algn="just" fontAlgn="base">
              <a:buFont typeface="+mj-lt"/>
              <a:buAutoNum type="arabicPeriod" startAt="4"/>
            </a:pPr>
            <a:r>
              <a:rPr lang="es-CL" sz="2200" dirty="0">
                <a:solidFill>
                  <a:schemeClr val="accent2"/>
                </a:solidFill>
              </a:rPr>
              <a:t>Un modelo que </a:t>
            </a:r>
            <a:r>
              <a:rPr lang="es-CL" sz="2200" b="1" dirty="0">
                <a:solidFill>
                  <a:schemeClr val="accent2"/>
                </a:solidFill>
              </a:rPr>
              <a:t>no condene a las familias de origen</a:t>
            </a:r>
            <a:r>
              <a:rPr lang="es-CL" sz="2200" dirty="0">
                <a:solidFill>
                  <a:schemeClr val="accent2"/>
                </a:solidFill>
              </a:rPr>
              <a:t> y que trabaje con ellas rescatando sus fortalezas y resignificando también sus propias experiencias traumáticas. </a:t>
            </a:r>
          </a:p>
          <a:p>
            <a:pPr marL="441325" lvl="0" indent="-441325" algn="just" fontAlgn="base">
              <a:buFont typeface="+mj-lt"/>
              <a:buAutoNum type="arabicPeriod" startAt="4"/>
            </a:pPr>
            <a:r>
              <a:rPr lang="es-CL" sz="2200" dirty="0">
                <a:solidFill>
                  <a:schemeClr val="accent2"/>
                </a:solidFill>
              </a:rPr>
              <a:t>Un </a:t>
            </a:r>
            <a:r>
              <a:rPr lang="es-CL" sz="2200" b="1" dirty="0">
                <a:solidFill>
                  <a:schemeClr val="accent2"/>
                </a:solidFill>
              </a:rPr>
              <a:t>modelo participativo, </a:t>
            </a:r>
            <a:r>
              <a:rPr lang="es-CL" sz="2200" dirty="0">
                <a:solidFill>
                  <a:schemeClr val="accent2"/>
                </a:solidFill>
              </a:rPr>
              <a:t>que </a:t>
            </a:r>
            <a:r>
              <a:rPr lang="es-CL" sz="2200" dirty="0" smtClean="0">
                <a:solidFill>
                  <a:schemeClr val="accent2"/>
                </a:solidFill>
              </a:rPr>
              <a:t>tome en cuenta la opinión de </a:t>
            </a:r>
            <a:r>
              <a:rPr lang="es-CL" sz="2200" dirty="0">
                <a:solidFill>
                  <a:schemeClr val="accent2"/>
                </a:solidFill>
              </a:rPr>
              <a:t>los niños </a:t>
            </a:r>
            <a:r>
              <a:rPr lang="es-CL" sz="2200" dirty="0" smtClean="0">
                <a:solidFill>
                  <a:schemeClr val="accent2"/>
                </a:solidFill>
              </a:rPr>
              <a:t>atendidos y </a:t>
            </a:r>
            <a:r>
              <a:rPr lang="es-CL" sz="2200" dirty="0">
                <a:solidFill>
                  <a:schemeClr val="accent2"/>
                </a:solidFill>
              </a:rPr>
              <a:t>sus </a:t>
            </a:r>
            <a:r>
              <a:rPr lang="es-CL" sz="2200" dirty="0" smtClean="0">
                <a:solidFill>
                  <a:schemeClr val="accent2"/>
                </a:solidFill>
              </a:rPr>
              <a:t>familias.</a:t>
            </a:r>
            <a:endParaRPr lang="es-MX" sz="2200" dirty="0">
              <a:solidFill>
                <a:schemeClr val="accent2"/>
              </a:solidFill>
            </a:endParaRPr>
          </a:p>
        </p:txBody>
      </p:sp>
      <p:sp>
        <p:nvSpPr>
          <p:cNvPr id="5"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7"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8"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11" name="1 Título"/>
          <p:cNvSpPr>
            <a:spLocks noGrp="1"/>
          </p:cNvSpPr>
          <p:nvPr>
            <p:ph type="title"/>
          </p:nvPr>
        </p:nvSpPr>
        <p:spPr>
          <a:xfrm>
            <a:off x="899593" y="1844824"/>
            <a:ext cx="7539175" cy="612068"/>
          </a:xfrm>
        </p:spPr>
        <p:txBody>
          <a:bodyPr>
            <a:noAutofit/>
          </a:bodyPr>
          <a:lstStyle/>
          <a:p>
            <a:pPr lvl="0" algn="r"/>
            <a:r>
              <a:rPr lang="es-MX" sz="2400" b="1" dirty="0" smtClean="0">
                <a:solidFill>
                  <a:schemeClr val="accent2"/>
                </a:solidFill>
                <a:ea typeface="Calibri"/>
                <a:cs typeface="Times New Roman"/>
              </a:rPr>
              <a:t>Modelo de Entorno Familiar Residencial </a:t>
            </a:r>
            <a:endParaRPr lang="es-MX" sz="2400" b="1" dirty="0">
              <a:solidFill>
                <a:schemeClr val="accent2"/>
              </a:solidFill>
              <a:ea typeface="Calibri"/>
              <a:cs typeface="Times New Roman"/>
            </a:endParaRPr>
          </a:p>
        </p:txBody>
      </p:sp>
    </p:spTree>
    <p:extLst>
      <p:ext uri="{BB962C8B-B14F-4D97-AF65-F5344CB8AC3E}">
        <p14:creationId xmlns:p14="http://schemas.microsoft.com/office/powerpoint/2010/main" val="6864186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59" y="2456892"/>
            <a:ext cx="7543801" cy="3852428"/>
          </a:xfrm>
        </p:spPr>
        <p:txBody>
          <a:bodyPr>
            <a:noAutofit/>
          </a:bodyPr>
          <a:lstStyle/>
          <a:p>
            <a:pPr marL="0" indent="0" algn="just" eaLnBrk="0" fontAlgn="base" hangingPunct="0">
              <a:lnSpc>
                <a:spcPct val="70000"/>
              </a:lnSpc>
              <a:spcAft>
                <a:spcPct val="0"/>
              </a:spcAft>
              <a:buNone/>
            </a:pPr>
            <a:r>
              <a:rPr lang="es-CL" sz="2200" dirty="0">
                <a:solidFill>
                  <a:schemeClr val="accent2"/>
                </a:solidFill>
              </a:rPr>
              <a:t>Para contrarrestar los efectos de una “institucionalización”, debemos pensar en un modelo de entorno familiar inserto en la </a:t>
            </a:r>
            <a:r>
              <a:rPr lang="es-CL" sz="2200" b="1" dirty="0">
                <a:solidFill>
                  <a:schemeClr val="accent2"/>
                </a:solidFill>
              </a:rPr>
              <a:t>comunidad</a:t>
            </a:r>
            <a:r>
              <a:rPr lang="es-CL" sz="2200" dirty="0">
                <a:solidFill>
                  <a:schemeClr val="accent2"/>
                </a:solidFill>
              </a:rPr>
              <a:t>, que se piense desde un enfoque de derechos y no de necesidad. Esto supone:</a:t>
            </a:r>
          </a:p>
          <a:p>
            <a:pPr marL="457200" indent="-457200" algn="just" fontAlgn="base">
              <a:buFont typeface="+mj-lt"/>
              <a:buAutoNum type="arabicPeriod" startAt="7"/>
            </a:pPr>
            <a:r>
              <a:rPr lang="es-CL" sz="2200" dirty="0" smtClean="0">
                <a:solidFill>
                  <a:schemeClr val="accent2"/>
                </a:solidFill>
              </a:rPr>
              <a:t>Que </a:t>
            </a:r>
            <a:r>
              <a:rPr lang="es-CL" sz="2200" dirty="0">
                <a:solidFill>
                  <a:schemeClr val="accent2"/>
                </a:solidFill>
              </a:rPr>
              <a:t>las instituciones </a:t>
            </a:r>
            <a:r>
              <a:rPr lang="es-CL" sz="2200" dirty="0" smtClean="0">
                <a:solidFill>
                  <a:schemeClr val="accent2"/>
                </a:solidFill>
              </a:rPr>
              <a:t>mantengan </a:t>
            </a:r>
            <a:r>
              <a:rPr lang="es-CL" sz="2200" b="1" dirty="0" smtClean="0">
                <a:solidFill>
                  <a:schemeClr val="accent2"/>
                </a:solidFill>
              </a:rPr>
              <a:t>proyectos de </a:t>
            </a:r>
            <a:r>
              <a:rPr lang="es-CL" sz="2200" b="1" dirty="0" err="1" smtClean="0">
                <a:solidFill>
                  <a:schemeClr val="accent2"/>
                </a:solidFill>
              </a:rPr>
              <a:t>desinternación</a:t>
            </a:r>
            <a:r>
              <a:rPr lang="es-CL" sz="2200" b="1" dirty="0" smtClean="0">
                <a:solidFill>
                  <a:schemeClr val="accent2"/>
                </a:solidFill>
              </a:rPr>
              <a:t> </a:t>
            </a:r>
            <a:r>
              <a:rPr lang="es-CL" sz="2200" dirty="0">
                <a:solidFill>
                  <a:schemeClr val="accent2"/>
                </a:solidFill>
              </a:rPr>
              <a:t>a corto, mediano y largo plazo. </a:t>
            </a:r>
            <a:endParaRPr lang="es-CL" sz="2200" dirty="0" smtClean="0">
              <a:solidFill>
                <a:schemeClr val="accent2"/>
              </a:solidFill>
            </a:endParaRPr>
          </a:p>
          <a:p>
            <a:pPr marL="457200" indent="-457200" algn="just" fontAlgn="base">
              <a:buFont typeface="+mj-lt"/>
              <a:buAutoNum type="arabicPeriod" startAt="7"/>
            </a:pPr>
            <a:r>
              <a:rPr lang="es-CL" sz="2200" dirty="0" smtClean="0">
                <a:solidFill>
                  <a:schemeClr val="accent2"/>
                </a:solidFill>
              </a:rPr>
              <a:t>Que </a:t>
            </a:r>
            <a:r>
              <a:rPr lang="es-CL" sz="2200" dirty="0">
                <a:solidFill>
                  <a:schemeClr val="accent2"/>
                </a:solidFill>
              </a:rPr>
              <a:t>las instituciones cuenten con </a:t>
            </a:r>
            <a:r>
              <a:rPr lang="es-CL" sz="2200" b="1" dirty="0">
                <a:solidFill>
                  <a:schemeClr val="accent2"/>
                </a:solidFill>
              </a:rPr>
              <a:t>financiamiento integral y flexible</a:t>
            </a:r>
            <a:r>
              <a:rPr lang="es-CL" sz="2200" dirty="0">
                <a:solidFill>
                  <a:schemeClr val="accent2"/>
                </a:solidFill>
              </a:rPr>
              <a:t> para destinarlo a reconversión programática, sin pasar por el sistema de licitación</a:t>
            </a:r>
            <a:r>
              <a:rPr lang="es-CL" sz="2200" dirty="0" smtClean="0">
                <a:solidFill>
                  <a:schemeClr val="accent2"/>
                </a:solidFill>
              </a:rPr>
              <a:t>.</a:t>
            </a:r>
            <a:endParaRPr lang="es-CL" sz="2200" dirty="0">
              <a:solidFill>
                <a:schemeClr val="accent2"/>
              </a:solidFill>
            </a:endParaRPr>
          </a:p>
        </p:txBody>
      </p:sp>
      <p:sp>
        <p:nvSpPr>
          <p:cNvPr id="4"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9" name="1 Título"/>
          <p:cNvSpPr>
            <a:spLocks noGrp="1"/>
          </p:cNvSpPr>
          <p:nvPr>
            <p:ph type="title"/>
          </p:nvPr>
        </p:nvSpPr>
        <p:spPr>
          <a:xfrm>
            <a:off x="899593" y="1844824"/>
            <a:ext cx="7539175" cy="612068"/>
          </a:xfrm>
        </p:spPr>
        <p:txBody>
          <a:bodyPr>
            <a:noAutofit/>
          </a:bodyPr>
          <a:lstStyle/>
          <a:p>
            <a:pPr lvl="0" algn="r"/>
            <a:r>
              <a:rPr lang="es-MX" sz="2400" b="1" dirty="0" smtClean="0">
                <a:solidFill>
                  <a:schemeClr val="accent2"/>
                </a:solidFill>
                <a:ea typeface="Calibri"/>
                <a:cs typeface="Times New Roman"/>
              </a:rPr>
              <a:t>Modelo de Entorno Familiar Residencial </a:t>
            </a:r>
            <a:endParaRPr lang="es-MX" sz="2400" b="1" dirty="0">
              <a:solidFill>
                <a:schemeClr val="accent2"/>
              </a:solidFill>
              <a:ea typeface="Calibri"/>
              <a:cs typeface="Times New Roman"/>
            </a:endParaRPr>
          </a:p>
        </p:txBody>
      </p:sp>
    </p:spTree>
    <p:extLst>
      <p:ext uri="{BB962C8B-B14F-4D97-AF65-F5344CB8AC3E}">
        <p14:creationId xmlns:p14="http://schemas.microsoft.com/office/powerpoint/2010/main" val="2427381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430620"/>
            <a:ext cx="5450944" cy="1126172"/>
          </a:xfrm>
        </p:spPr>
        <p:txBody>
          <a:bodyPr>
            <a:normAutofit/>
          </a:bodyPr>
          <a:lstStyle/>
          <a:p>
            <a:r>
              <a:rPr lang="es-MX" sz="2800" b="1" dirty="0">
                <a:solidFill>
                  <a:schemeClr val="accent2"/>
                </a:solidFill>
              </a:rPr>
              <a:t>El derecho del niño o niña a vivir en familia, bien cuidado</a:t>
            </a:r>
            <a:endParaRPr lang="es-MX" sz="5400" b="1" dirty="0">
              <a:solidFill>
                <a:schemeClr val="accent2"/>
              </a:solidFill>
            </a:endParaRPr>
          </a:p>
        </p:txBody>
      </p:sp>
      <p:sp>
        <p:nvSpPr>
          <p:cNvPr id="3" name="2 Marcador de contenido"/>
          <p:cNvSpPr>
            <a:spLocks noGrp="1"/>
          </p:cNvSpPr>
          <p:nvPr>
            <p:ph idx="1"/>
          </p:nvPr>
        </p:nvSpPr>
        <p:spPr>
          <a:xfrm>
            <a:off x="822959" y="1845734"/>
            <a:ext cx="7543801" cy="4391578"/>
          </a:xfrm>
        </p:spPr>
        <p:txBody>
          <a:bodyPr>
            <a:noAutofit/>
          </a:bodyPr>
          <a:lstStyle/>
          <a:p>
            <a:pPr marL="1028700" lvl="1" indent="-514350" algn="just" eaLnBrk="0" fontAlgn="base" hangingPunct="0">
              <a:spcAft>
                <a:spcPct val="0"/>
              </a:spcAft>
              <a:buFontTx/>
              <a:buAutoNum type="arabicPeriod"/>
            </a:pPr>
            <a:endParaRPr kumimoji="0" lang="es-CL" sz="2000" b="0" i="0" u="none" strike="noStrike" kern="0" cap="none" spc="0" normalizeH="0" baseline="0" noProof="0" dirty="0" smtClean="0">
              <a:ln>
                <a:noFill/>
              </a:ln>
              <a:solidFill>
                <a:schemeClr val="accent2"/>
              </a:solidFill>
              <a:effectLst/>
              <a:uLnTx/>
              <a:uFillTx/>
              <a:latin typeface="+mj-lt"/>
            </a:endParaRPr>
          </a:p>
          <a:p>
            <a:pPr marL="514350" lvl="1" indent="0" algn="just" eaLnBrk="0" fontAlgn="base" hangingPunct="0">
              <a:spcAft>
                <a:spcPct val="0"/>
              </a:spcAft>
              <a:buNone/>
            </a:pPr>
            <a:r>
              <a:rPr lang="es-CL" sz="2400" b="1" kern="0" dirty="0" smtClean="0">
                <a:solidFill>
                  <a:schemeClr val="accent2"/>
                </a:solidFill>
                <a:latin typeface="+mj-lt"/>
              </a:rPr>
              <a:t>En esta presentación abordaremos:</a:t>
            </a:r>
          </a:p>
          <a:p>
            <a:pPr marL="514350" lvl="1" indent="0" algn="just" eaLnBrk="0" fontAlgn="base" hangingPunct="0">
              <a:spcAft>
                <a:spcPct val="0"/>
              </a:spcAft>
              <a:buNone/>
            </a:pPr>
            <a:endParaRPr lang="es-CL" sz="2000" b="1" kern="0" dirty="0">
              <a:solidFill>
                <a:schemeClr val="accent2"/>
              </a:solidFill>
              <a:latin typeface="+mj-lt"/>
            </a:endParaRPr>
          </a:p>
          <a:p>
            <a:pPr marL="857250" lvl="1" indent="-342900" algn="just" eaLnBrk="0" fontAlgn="base" hangingPunct="0">
              <a:spcAft>
                <a:spcPct val="0"/>
              </a:spcAft>
            </a:pPr>
            <a:r>
              <a:rPr lang="es-CL" sz="2000" kern="0" dirty="0">
                <a:solidFill>
                  <a:schemeClr val="accent2"/>
                </a:solidFill>
              </a:rPr>
              <a:t>Qué es Observa?</a:t>
            </a:r>
          </a:p>
          <a:p>
            <a:pPr marL="857250" lvl="1" indent="-342900" algn="just" eaLnBrk="0" fontAlgn="base" hangingPunct="0">
              <a:spcAft>
                <a:spcPct val="0"/>
              </a:spcAft>
            </a:pPr>
            <a:endParaRPr lang="es-CL" sz="2000" kern="0" dirty="0">
              <a:solidFill>
                <a:schemeClr val="accent2"/>
              </a:solidFill>
            </a:endParaRPr>
          </a:p>
          <a:p>
            <a:pPr marL="857250" lvl="1" indent="-342900" algn="just" eaLnBrk="0" fontAlgn="base" hangingPunct="0">
              <a:spcAft>
                <a:spcPct val="0"/>
              </a:spcAft>
              <a:buClr>
                <a:srgbClr val="1CADE4"/>
              </a:buClr>
            </a:pPr>
            <a:r>
              <a:rPr lang="es-CL" sz="2000" kern="0" dirty="0">
                <a:solidFill>
                  <a:schemeClr val="accent2"/>
                </a:solidFill>
              </a:rPr>
              <a:t>La Familia y el Cuidado en Chile: Las constantes de la pobreza y la desigualdad; los cambios en el cuidado.  </a:t>
            </a:r>
          </a:p>
          <a:p>
            <a:pPr marL="857250" lvl="1" indent="-342900" algn="just" eaLnBrk="0" fontAlgn="base" hangingPunct="0">
              <a:spcAft>
                <a:spcPct val="0"/>
              </a:spcAft>
            </a:pPr>
            <a:endParaRPr lang="es-CL" sz="2000" kern="0" dirty="0">
              <a:solidFill>
                <a:schemeClr val="accent2"/>
              </a:solidFill>
            </a:endParaRPr>
          </a:p>
          <a:p>
            <a:pPr marL="857250" lvl="1" indent="-342900" algn="just" eaLnBrk="0" fontAlgn="base" hangingPunct="0">
              <a:spcAft>
                <a:spcPct val="0"/>
              </a:spcAft>
            </a:pPr>
            <a:r>
              <a:rPr lang="es-CL" sz="2000" kern="0" dirty="0">
                <a:solidFill>
                  <a:schemeClr val="accent2"/>
                </a:solidFill>
              </a:rPr>
              <a:t>Estrategias para el fortalecimiento del derecho a vivir en familia</a:t>
            </a:r>
          </a:p>
          <a:p>
            <a:pPr marL="857250" lvl="1" indent="-342900" algn="just" eaLnBrk="0" fontAlgn="base" hangingPunct="0">
              <a:spcAft>
                <a:spcPct val="0"/>
              </a:spcAft>
            </a:pPr>
            <a:endParaRPr lang="es-CL" sz="2000" kern="0" dirty="0">
              <a:solidFill>
                <a:schemeClr val="accent2"/>
              </a:solidFill>
            </a:endParaRPr>
          </a:p>
          <a:p>
            <a:pPr marL="857250" lvl="1" indent="-342900" algn="just" eaLnBrk="0" fontAlgn="base" hangingPunct="0">
              <a:spcAft>
                <a:spcPct val="0"/>
              </a:spcAft>
            </a:pPr>
            <a:r>
              <a:rPr lang="es-CL" sz="2000" kern="0" dirty="0">
                <a:solidFill>
                  <a:schemeClr val="accent2"/>
                </a:solidFill>
              </a:rPr>
              <a:t>Modelo de Entorno Familiar Residencial</a:t>
            </a:r>
          </a:p>
          <a:p>
            <a:pPr marL="857250" lvl="1" indent="-342900" algn="just" eaLnBrk="0" fontAlgn="base" hangingPunct="0">
              <a:spcAft>
                <a:spcPct val="0"/>
              </a:spcAft>
            </a:pPr>
            <a:endParaRPr lang="es-CL" sz="2000" kern="0" dirty="0" smtClean="0">
              <a:solidFill>
                <a:schemeClr val="tx1"/>
              </a:solidFill>
            </a:endParaRPr>
          </a:p>
          <a:p>
            <a:pPr marL="697230" lvl="2" indent="0" algn="just" eaLnBrk="0" fontAlgn="base" hangingPunct="0">
              <a:spcAft>
                <a:spcPct val="0"/>
              </a:spcAft>
              <a:buNone/>
            </a:pPr>
            <a:endParaRPr lang="es-CL" b="1" kern="0" dirty="0">
              <a:solidFill>
                <a:schemeClr val="accent2"/>
              </a:solidFill>
              <a:latin typeface="+mj-lt"/>
            </a:endParaRPr>
          </a:p>
        </p:txBody>
      </p:sp>
      <p:sp>
        <p:nvSpPr>
          <p:cNvPr id="5"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40682602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7"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2" name="Marcador de contenido 1"/>
          <p:cNvSpPr>
            <a:spLocks noGrp="1"/>
          </p:cNvSpPr>
          <p:nvPr>
            <p:ph idx="1"/>
          </p:nvPr>
        </p:nvSpPr>
        <p:spPr/>
        <p:txBody>
          <a:bodyPr>
            <a:normAutofit/>
          </a:bodyPr>
          <a:lstStyle/>
          <a:p>
            <a:r>
              <a:rPr lang="es-CL" sz="4400" dirty="0" smtClean="0"/>
              <a:t>1 minuto del video de Tania!</a:t>
            </a:r>
            <a:endParaRPr lang="es-CL" sz="4400" dirty="0"/>
          </a:p>
        </p:txBody>
      </p:sp>
    </p:spTree>
    <p:extLst>
      <p:ext uri="{BB962C8B-B14F-4D97-AF65-F5344CB8AC3E}">
        <p14:creationId xmlns:p14="http://schemas.microsoft.com/office/powerpoint/2010/main" val="7753680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736" y="2492896"/>
            <a:ext cx="4320480" cy="3132348"/>
          </a:xfrm>
        </p:spPr>
      </p:pic>
      <p:pic>
        <p:nvPicPr>
          <p:cNvPr id="4"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5"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7"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Tree>
    <p:extLst>
      <p:ext uri="{BB962C8B-B14F-4D97-AF65-F5344CB8AC3E}">
        <p14:creationId xmlns:p14="http://schemas.microsoft.com/office/powerpoint/2010/main" val="28063458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2959" y="1845734"/>
            <a:ext cx="7543801" cy="4607602"/>
          </a:xfrm>
        </p:spPr>
        <p:txBody>
          <a:bodyPr>
            <a:normAutofit/>
          </a:bodyPr>
          <a:lstStyle/>
          <a:p>
            <a:pPr lvl="0" algn="just" eaLnBrk="0" fontAlgn="base" hangingPunct="0">
              <a:spcAft>
                <a:spcPct val="0"/>
              </a:spcAft>
              <a:buFontTx/>
              <a:buChar char="•"/>
            </a:pPr>
            <a:r>
              <a:rPr lang="es-CL" sz="1600" b="1" kern="0" dirty="0">
                <a:solidFill>
                  <a:schemeClr val="accent2"/>
                </a:solidFill>
              </a:rPr>
              <a:t>Estudio Mide UC y Aldeas sobre el Sistema de Cuidado Alternativo en Chile. (2013)</a:t>
            </a:r>
          </a:p>
          <a:p>
            <a:pPr lvl="0" algn="just" eaLnBrk="0" fontAlgn="base" hangingPunct="0">
              <a:spcAft>
                <a:spcPct val="0"/>
              </a:spcAft>
              <a:buFontTx/>
              <a:buChar char="•"/>
            </a:pPr>
            <a:r>
              <a:rPr lang="es-CL" sz="1600" b="1" kern="0" dirty="0" smtClean="0">
                <a:solidFill>
                  <a:schemeClr val="accent2"/>
                </a:solidFill>
              </a:rPr>
              <a:t>Estudio </a:t>
            </a:r>
            <a:r>
              <a:rPr lang="es-CL" sz="1600" b="1" kern="0" dirty="0">
                <a:solidFill>
                  <a:schemeClr val="accent2"/>
                </a:solidFill>
              </a:rPr>
              <a:t>OBSERVA, sobre Caracterización comparada de los NNA que se encuentran en el sistema de cuidados alternativos y los PPC. (2014)</a:t>
            </a:r>
          </a:p>
          <a:p>
            <a:pPr lvl="0" algn="just" eaLnBrk="0" fontAlgn="base" hangingPunct="0">
              <a:spcAft>
                <a:spcPct val="0"/>
              </a:spcAft>
              <a:buFontTx/>
              <a:buChar char="•"/>
            </a:pPr>
            <a:r>
              <a:rPr lang="es-CL" sz="1600" b="1" kern="0" dirty="0" smtClean="0">
                <a:solidFill>
                  <a:schemeClr val="accent2"/>
                </a:solidFill>
              </a:rPr>
              <a:t>Documento </a:t>
            </a:r>
            <a:r>
              <a:rPr lang="es-CL" sz="1600" b="1" kern="0" dirty="0">
                <a:solidFill>
                  <a:schemeClr val="accent2"/>
                </a:solidFill>
              </a:rPr>
              <a:t>de Aldeas y OBSERVA sobre sistema de Indicadores para monitorear el cumplimiento de las Directrices sobre sobre modalidades de cuidado alternativo (2015)</a:t>
            </a:r>
          </a:p>
          <a:p>
            <a:pPr lvl="0" algn="just" eaLnBrk="0" fontAlgn="base" hangingPunct="0">
              <a:spcAft>
                <a:spcPct val="0"/>
              </a:spcAft>
              <a:buFontTx/>
              <a:buChar char="•"/>
            </a:pPr>
            <a:r>
              <a:rPr lang="es-CL" sz="1600" b="1" kern="0" dirty="0" smtClean="0">
                <a:solidFill>
                  <a:schemeClr val="accent2"/>
                </a:solidFill>
              </a:rPr>
              <a:t>Documento </a:t>
            </a:r>
            <a:r>
              <a:rPr lang="es-CL" sz="1600" b="1" kern="0" dirty="0">
                <a:solidFill>
                  <a:schemeClr val="accent2"/>
                </a:solidFill>
              </a:rPr>
              <a:t>del Área de Desarrollo de Programas de Aldeas Infantiles SOS sobre  Estándares para el Trabajo con familias de origen de NNAJ que viven en residencias. (2010)</a:t>
            </a:r>
          </a:p>
          <a:p>
            <a:pPr lvl="0" algn="just" eaLnBrk="0" fontAlgn="base" hangingPunct="0">
              <a:spcAft>
                <a:spcPct val="0"/>
              </a:spcAft>
              <a:buFontTx/>
              <a:buChar char="•"/>
            </a:pPr>
            <a:r>
              <a:rPr lang="es-CL" sz="1600" b="1" kern="0" dirty="0" smtClean="0">
                <a:solidFill>
                  <a:schemeClr val="accent2"/>
                </a:solidFill>
              </a:rPr>
              <a:t>Documento </a:t>
            </a:r>
            <a:r>
              <a:rPr lang="es-CL" sz="1600" b="1" kern="0" dirty="0">
                <a:solidFill>
                  <a:schemeClr val="accent2"/>
                </a:solidFill>
              </a:rPr>
              <a:t>del Área de Desarrollo de Programas  de Aldeas Infantiles SOS sobre  Estándares para Adolescentes y Jóvenes en proceso de alcanzar una vida autónoma (2010</a:t>
            </a:r>
            <a:r>
              <a:rPr lang="es-CL" sz="1600" b="1" kern="0" dirty="0" smtClean="0">
                <a:solidFill>
                  <a:schemeClr val="accent2"/>
                </a:solidFill>
              </a:rPr>
              <a:t>).</a:t>
            </a:r>
          </a:p>
          <a:p>
            <a:pPr lvl="0" algn="just" eaLnBrk="0" fontAlgn="base" hangingPunct="0">
              <a:spcAft>
                <a:spcPct val="0"/>
              </a:spcAft>
              <a:buFontTx/>
              <a:buChar char="•"/>
            </a:pPr>
            <a:r>
              <a:rPr lang="es-CL" sz="1600" b="1" kern="0" dirty="0" smtClean="0">
                <a:solidFill>
                  <a:schemeClr val="accent2"/>
                </a:solidFill>
              </a:rPr>
              <a:t>Documento  “Hacia  un nuevo modelo de cuidado social”, boletín N° 7, Observa.</a:t>
            </a:r>
          </a:p>
          <a:p>
            <a:pPr lvl="0" algn="just" eaLnBrk="0" fontAlgn="base" hangingPunct="0">
              <a:spcAft>
                <a:spcPct val="0"/>
              </a:spcAft>
              <a:buFontTx/>
              <a:buChar char="•"/>
            </a:pPr>
            <a:r>
              <a:rPr lang="es-CL" sz="1600" b="1" kern="0" dirty="0" smtClean="0">
                <a:solidFill>
                  <a:schemeClr val="accent2"/>
                </a:solidFill>
              </a:rPr>
              <a:t>Encuesta  CASEN 2015.</a:t>
            </a:r>
          </a:p>
          <a:p>
            <a:pPr lvl="0" algn="just" eaLnBrk="0" fontAlgn="base" hangingPunct="0">
              <a:spcAft>
                <a:spcPct val="0"/>
              </a:spcAft>
              <a:buFontTx/>
              <a:buChar char="•"/>
            </a:pPr>
            <a:r>
              <a:rPr lang="es-CL" sz="1600" b="1" kern="0" dirty="0" smtClean="0">
                <a:solidFill>
                  <a:schemeClr val="accent2"/>
                </a:solidFill>
              </a:rPr>
              <a:t>Christopher </a:t>
            </a:r>
            <a:r>
              <a:rPr lang="es-CL" sz="1600" b="1" kern="0" dirty="0" err="1" smtClean="0">
                <a:solidFill>
                  <a:schemeClr val="accent2"/>
                </a:solidFill>
              </a:rPr>
              <a:t>Lasch</a:t>
            </a:r>
            <a:r>
              <a:rPr lang="es-CL" sz="1600" b="1" kern="0" dirty="0" smtClean="0">
                <a:solidFill>
                  <a:schemeClr val="accent2"/>
                </a:solidFill>
              </a:rPr>
              <a:t>: La Cultura del Narcisismo,. Santiago: Andrés Bello, 1999</a:t>
            </a:r>
          </a:p>
          <a:p>
            <a:pPr lvl="0" algn="just" eaLnBrk="0" fontAlgn="base" hangingPunct="0">
              <a:spcAft>
                <a:spcPct val="0"/>
              </a:spcAft>
              <a:buFontTx/>
              <a:buChar char="•"/>
            </a:pPr>
            <a:r>
              <a:rPr lang="es-CL" sz="1600" b="1" kern="0" dirty="0" smtClean="0">
                <a:solidFill>
                  <a:schemeClr val="accent2"/>
                </a:solidFill>
              </a:rPr>
              <a:t>Pedro Güell:  Familia y Modernización en Chile, Santiago,: SERNAM,, 1999</a:t>
            </a:r>
            <a:endParaRPr kumimoji="0" lang="es-CL" sz="2000" b="1" i="0" u="none" strike="noStrike" kern="0" cap="none" spc="0" normalizeH="0" baseline="0" noProof="0" dirty="0" smtClean="0">
              <a:ln>
                <a:noFill/>
              </a:ln>
              <a:solidFill>
                <a:schemeClr val="accent2"/>
              </a:solidFill>
              <a:effectLst/>
              <a:uLnTx/>
              <a:uFillTx/>
              <a:latin typeface="Arial"/>
            </a:endParaRPr>
          </a:p>
        </p:txBody>
      </p:sp>
      <p:sp>
        <p:nvSpPr>
          <p:cNvPr id="4"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5"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6"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Fuentes para el análisis</a:t>
            </a:r>
            <a:endParaRPr lang="es-MX" sz="5400" b="1" dirty="0">
              <a:solidFill>
                <a:schemeClr val="accent2"/>
              </a:solidFill>
            </a:endParaRPr>
          </a:p>
        </p:txBody>
      </p:sp>
    </p:spTree>
    <p:extLst>
      <p:ext uri="{BB962C8B-B14F-4D97-AF65-F5344CB8AC3E}">
        <p14:creationId xmlns:p14="http://schemas.microsoft.com/office/powerpoint/2010/main" val="23927006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22960" y="1700808"/>
            <a:ext cx="7421448" cy="2160240"/>
          </a:xfrm>
        </p:spPr>
        <p:txBody>
          <a:bodyPr>
            <a:normAutofit/>
          </a:bodyPr>
          <a:lstStyle/>
          <a:p>
            <a:pPr algn="ctr">
              <a:lnSpc>
                <a:spcPct val="115000"/>
              </a:lnSpc>
              <a:tabLst>
                <a:tab pos="270510" algn="l"/>
              </a:tabLst>
            </a:pPr>
            <a:r>
              <a:rPr lang="es-CL" sz="3200" b="1" dirty="0" smtClean="0">
                <a:solidFill>
                  <a:schemeClr val="accent2"/>
                </a:solidFill>
                <a:effectLst/>
                <a:ea typeface="Calibri"/>
                <a:cs typeface="Times New Roman"/>
              </a:rPr>
              <a:t>“El derecho a vivir en familia bien cuidado”</a:t>
            </a:r>
            <a:r>
              <a:rPr lang="es-CL" sz="2800" b="1" dirty="0" smtClean="0">
                <a:solidFill>
                  <a:schemeClr val="accent2"/>
                </a:solidFill>
                <a:effectLst/>
                <a:ea typeface="Calibri"/>
                <a:cs typeface="Times New Roman"/>
              </a:rPr>
              <a:t/>
            </a:r>
            <a:br>
              <a:rPr lang="es-CL" sz="2800" b="1" dirty="0" smtClean="0">
                <a:solidFill>
                  <a:schemeClr val="accent2"/>
                </a:solidFill>
                <a:effectLst/>
                <a:ea typeface="Calibri"/>
                <a:cs typeface="Times New Roman"/>
              </a:rPr>
            </a:br>
            <a:r>
              <a:rPr lang="es-CL" sz="2800" b="1" dirty="0" smtClean="0">
                <a:solidFill>
                  <a:schemeClr val="accent2"/>
                </a:solidFill>
                <a:effectLst/>
                <a:ea typeface="Calibri"/>
                <a:cs typeface="Times New Roman"/>
              </a:rPr>
              <a:t/>
            </a:r>
            <a:br>
              <a:rPr lang="es-CL" sz="2800" b="1" dirty="0" smtClean="0">
                <a:solidFill>
                  <a:schemeClr val="accent2"/>
                </a:solidFill>
                <a:effectLst/>
                <a:ea typeface="Calibri"/>
                <a:cs typeface="Times New Roman"/>
              </a:rPr>
            </a:br>
            <a:r>
              <a:rPr lang="es-CL" sz="2200" b="1" dirty="0">
                <a:solidFill>
                  <a:schemeClr val="accent2"/>
                </a:solidFill>
                <a:cs typeface="Times New Roman"/>
              </a:rPr>
              <a:t>Seminario internacional : </a:t>
            </a:r>
            <a:r>
              <a:rPr lang="es-MX" sz="2200" b="1" dirty="0">
                <a:solidFill>
                  <a:schemeClr val="accent2"/>
                </a:solidFill>
                <a:cs typeface="Times New Roman"/>
              </a:rPr>
              <a:t>“Cuidado, violencia y políticas públicas para la niñez y adolescencia”. </a:t>
            </a:r>
            <a:endParaRPr lang="es-MX" sz="2800" b="1" dirty="0">
              <a:solidFill>
                <a:schemeClr val="accent2"/>
              </a:solidFill>
              <a:ea typeface="Calibri"/>
              <a:cs typeface="Times New Roman"/>
            </a:endParaRPr>
          </a:p>
        </p:txBody>
      </p:sp>
      <p:sp>
        <p:nvSpPr>
          <p:cNvPr id="3" name="2 Subtítulo"/>
          <p:cNvSpPr>
            <a:spLocks noGrp="1"/>
          </p:cNvSpPr>
          <p:nvPr>
            <p:ph type="subTitle" idx="1"/>
          </p:nvPr>
        </p:nvSpPr>
        <p:spPr>
          <a:xfrm>
            <a:off x="1411129" y="4437112"/>
            <a:ext cx="6245110" cy="1368152"/>
          </a:xfrm>
        </p:spPr>
        <p:txBody>
          <a:bodyPr>
            <a:noAutofit/>
          </a:bodyPr>
          <a:lstStyle/>
          <a:p>
            <a:pPr algn="ctr"/>
            <a:r>
              <a:rPr lang="es-CL" sz="1800" b="1" dirty="0" smtClean="0">
                <a:solidFill>
                  <a:schemeClr val="accent2"/>
                </a:solidFill>
                <a:ea typeface="Calibri"/>
                <a:cs typeface="Times New Roman"/>
              </a:rPr>
              <a:t>Muchas Gracias!</a:t>
            </a:r>
          </a:p>
          <a:p>
            <a:pPr algn="ctr"/>
            <a:endParaRPr lang="es-CL" sz="1800" b="1" dirty="0">
              <a:solidFill>
                <a:schemeClr val="accent2"/>
              </a:solidFill>
              <a:ea typeface="Calibri"/>
              <a:cs typeface="Times New Roman"/>
            </a:endParaRPr>
          </a:p>
          <a:p>
            <a:pPr algn="ctr"/>
            <a:r>
              <a:rPr lang="es-CL" sz="1800" b="1" dirty="0" smtClean="0">
                <a:solidFill>
                  <a:schemeClr val="accent2"/>
                </a:solidFill>
                <a:ea typeface="Calibri"/>
                <a:cs typeface="Times New Roman"/>
              </a:rPr>
              <a:t>www.observaderechos.cl</a:t>
            </a:r>
          </a:p>
        </p:txBody>
      </p:sp>
      <p:cxnSp>
        <p:nvCxnSpPr>
          <p:cNvPr id="5" name="Straight Connector 8"/>
          <p:cNvCxnSpPr/>
          <p:nvPr/>
        </p:nvCxnSpPr>
        <p:spPr>
          <a:xfrm>
            <a:off x="905744" y="4077072"/>
            <a:ext cx="740664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1111" y="164638"/>
            <a:ext cx="2304256" cy="1536170"/>
          </a:xfrm>
          <a:prstGeom prst="rect">
            <a:avLst/>
          </a:prstGeom>
        </p:spPr>
      </p:pic>
      <p:pic>
        <p:nvPicPr>
          <p:cNvPr id="8"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42699154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430620"/>
            <a:ext cx="5450944" cy="1126172"/>
          </a:xfrm>
        </p:spPr>
        <p:txBody>
          <a:bodyPr>
            <a:normAutofit/>
          </a:bodyPr>
          <a:lstStyle/>
          <a:p>
            <a:r>
              <a:rPr lang="es-MX" sz="2800" b="1" dirty="0">
                <a:solidFill>
                  <a:schemeClr val="accent2"/>
                </a:solidFill>
              </a:rPr>
              <a:t>El derecho del niño o niña a vivir en familia, bien cuidado</a:t>
            </a:r>
            <a:endParaRPr lang="es-MX" sz="5400" b="1" dirty="0">
              <a:solidFill>
                <a:schemeClr val="accent2"/>
              </a:solidFill>
            </a:endParaRPr>
          </a:p>
        </p:txBody>
      </p:sp>
      <p:sp>
        <p:nvSpPr>
          <p:cNvPr id="3" name="2 Marcador de contenido"/>
          <p:cNvSpPr>
            <a:spLocks noGrp="1"/>
          </p:cNvSpPr>
          <p:nvPr>
            <p:ph idx="1"/>
          </p:nvPr>
        </p:nvSpPr>
        <p:spPr/>
        <p:txBody>
          <a:bodyPr>
            <a:noAutofit/>
          </a:bodyPr>
          <a:lstStyle/>
          <a:p>
            <a:pPr marL="514350" lvl="1" indent="0" algn="r" eaLnBrk="0" fontAlgn="base" hangingPunct="0">
              <a:spcAft>
                <a:spcPct val="0"/>
              </a:spcAft>
              <a:buNone/>
            </a:pPr>
            <a:r>
              <a:rPr lang="es-CL" sz="2400" b="1" kern="0" dirty="0" smtClean="0">
                <a:solidFill>
                  <a:schemeClr val="accent2"/>
                </a:solidFill>
                <a:latin typeface="+mj-lt"/>
              </a:rPr>
              <a:t>Qué es Observa?: El derecho a vivir en familia</a:t>
            </a:r>
          </a:p>
          <a:p>
            <a:pPr algn="just" fontAlgn="base"/>
            <a:r>
              <a:rPr lang="es-CL" sz="1900" dirty="0">
                <a:solidFill>
                  <a:schemeClr val="accent2"/>
                </a:solidFill>
              </a:rPr>
              <a:t>Es una agrupación de Instituciones que buscan contribuir a mejorar las políticas públicas y la ejecución de los programas orientados a los niños, niñas y adolescentes privados de cuidados parentales o en riesgo de estarlo</a:t>
            </a:r>
          </a:p>
          <a:p>
            <a:pPr algn="just" fontAlgn="base"/>
            <a:endParaRPr lang="es-CL" b="1" kern="0" dirty="0">
              <a:solidFill>
                <a:schemeClr val="accent2"/>
              </a:solidFill>
              <a:latin typeface="+mj-lt"/>
            </a:endParaRPr>
          </a:p>
        </p:txBody>
      </p:sp>
      <p:sp>
        <p:nvSpPr>
          <p:cNvPr id="7"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3946" y="2852935"/>
            <a:ext cx="7812199" cy="36025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42480699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915816" y="430620"/>
            <a:ext cx="5450944" cy="1126172"/>
          </a:xfrm>
        </p:spPr>
        <p:txBody>
          <a:bodyPr>
            <a:normAutofit/>
          </a:bodyPr>
          <a:lstStyle/>
          <a:p>
            <a:r>
              <a:rPr lang="es-MX" sz="2800" b="1" dirty="0">
                <a:solidFill>
                  <a:schemeClr val="accent2"/>
                </a:solidFill>
              </a:rPr>
              <a:t>El derecho del niño o niña a vivir en familia, bien cuidado</a:t>
            </a:r>
            <a:endParaRPr lang="es-MX" sz="5400" b="1" dirty="0">
              <a:solidFill>
                <a:schemeClr val="accent2"/>
              </a:solidFill>
            </a:endParaRPr>
          </a:p>
        </p:txBody>
      </p:sp>
      <p:sp>
        <p:nvSpPr>
          <p:cNvPr id="3" name="2 Marcador de contenido"/>
          <p:cNvSpPr>
            <a:spLocks noGrp="1"/>
          </p:cNvSpPr>
          <p:nvPr>
            <p:ph idx="1"/>
          </p:nvPr>
        </p:nvSpPr>
        <p:spPr/>
        <p:txBody>
          <a:bodyPr>
            <a:noAutofit/>
          </a:bodyPr>
          <a:lstStyle/>
          <a:p>
            <a:pPr marL="514350" lvl="1" indent="0" algn="r" eaLnBrk="0" fontAlgn="base" hangingPunct="0">
              <a:spcAft>
                <a:spcPct val="0"/>
              </a:spcAft>
              <a:buNone/>
            </a:pPr>
            <a:r>
              <a:rPr lang="es-CL" sz="2400" b="1" kern="0" dirty="0" smtClean="0">
                <a:solidFill>
                  <a:schemeClr val="accent2"/>
                </a:solidFill>
                <a:latin typeface="+mj-lt"/>
              </a:rPr>
              <a:t>Qué es Observa?: El derecho a vivir en familia</a:t>
            </a:r>
          </a:p>
          <a:p>
            <a:pPr algn="just" fontAlgn="base"/>
            <a:r>
              <a:rPr lang="es-CL" b="1" u="sng" kern="0" dirty="0" smtClean="0">
                <a:solidFill>
                  <a:schemeClr val="accent2"/>
                </a:solidFill>
                <a:latin typeface="+mj-lt"/>
              </a:rPr>
              <a:t>Objetivos:</a:t>
            </a:r>
          </a:p>
          <a:p>
            <a:pPr algn="just" fontAlgn="base"/>
            <a:r>
              <a:rPr lang="es-CL" kern="0" dirty="0" smtClean="0">
                <a:solidFill>
                  <a:schemeClr val="accent2"/>
                </a:solidFill>
              </a:rPr>
              <a:t>Observa trabaja por </a:t>
            </a:r>
            <a:r>
              <a:rPr lang="es-CL" kern="0" dirty="0">
                <a:solidFill>
                  <a:schemeClr val="accent2"/>
                </a:solidFill>
              </a:rPr>
              <a:t>la </a:t>
            </a:r>
            <a:r>
              <a:rPr lang="es-CL" b="1" kern="0" dirty="0">
                <a:solidFill>
                  <a:schemeClr val="accent2"/>
                </a:solidFill>
              </a:rPr>
              <a:t>restitución </a:t>
            </a:r>
            <a:r>
              <a:rPr lang="es-CL" b="1" kern="0" dirty="0" smtClean="0">
                <a:solidFill>
                  <a:schemeClr val="accent2"/>
                </a:solidFill>
              </a:rPr>
              <a:t>del derecho de niños, niñas y adolescentes a </a:t>
            </a:r>
            <a:r>
              <a:rPr lang="es-CL" b="1" kern="0" dirty="0">
                <a:solidFill>
                  <a:schemeClr val="accent2"/>
                </a:solidFill>
              </a:rPr>
              <a:t>vivir en el seno de una </a:t>
            </a:r>
            <a:r>
              <a:rPr lang="es-CL" b="1" kern="0" dirty="0" smtClean="0">
                <a:solidFill>
                  <a:schemeClr val="accent2"/>
                </a:solidFill>
              </a:rPr>
              <a:t>familia</a:t>
            </a:r>
            <a:r>
              <a:rPr lang="es-CL" kern="0" dirty="0" smtClean="0">
                <a:solidFill>
                  <a:schemeClr val="accent2"/>
                </a:solidFill>
              </a:rPr>
              <a:t>, </a:t>
            </a:r>
            <a:r>
              <a:rPr lang="es-CL" kern="0" dirty="0">
                <a:solidFill>
                  <a:schemeClr val="accent2"/>
                </a:solidFill>
              </a:rPr>
              <a:t>en el marco de la </a:t>
            </a:r>
            <a:r>
              <a:rPr lang="es-CL" kern="0" dirty="0" smtClean="0">
                <a:solidFill>
                  <a:schemeClr val="accent2"/>
                </a:solidFill>
              </a:rPr>
              <a:t>Convención de Derechos del niño (CDN) </a:t>
            </a:r>
            <a:r>
              <a:rPr lang="es-CL" kern="0" dirty="0">
                <a:solidFill>
                  <a:schemeClr val="accent2"/>
                </a:solidFill>
              </a:rPr>
              <a:t>y las Directrices sobre Modalidades Alternativas de Cuidado de los Niños de Naciones Unidas.</a:t>
            </a:r>
          </a:p>
          <a:p>
            <a:pPr algn="just" fontAlgn="base"/>
            <a:r>
              <a:rPr lang="es-CL" kern="0" dirty="0">
                <a:solidFill>
                  <a:schemeClr val="accent2"/>
                </a:solidFill>
              </a:rPr>
              <a:t>Observa </a:t>
            </a:r>
            <a:r>
              <a:rPr lang="es-CL" kern="0" dirty="0" smtClean="0">
                <a:solidFill>
                  <a:schemeClr val="accent2"/>
                </a:solidFill>
              </a:rPr>
              <a:t>quiere </a:t>
            </a:r>
            <a:r>
              <a:rPr lang="es-CL" kern="0" dirty="0">
                <a:solidFill>
                  <a:schemeClr val="accent2"/>
                </a:solidFill>
              </a:rPr>
              <a:t>ser también un espacio de </a:t>
            </a:r>
            <a:r>
              <a:rPr lang="es-CL" b="1" kern="0" dirty="0">
                <a:solidFill>
                  <a:schemeClr val="accent2"/>
                </a:solidFill>
              </a:rPr>
              <a:t>capacitación, </a:t>
            </a:r>
            <a:r>
              <a:rPr lang="es-CL" b="1" kern="0" dirty="0" smtClean="0">
                <a:solidFill>
                  <a:schemeClr val="accent2"/>
                </a:solidFill>
              </a:rPr>
              <a:t>estudio, fomento </a:t>
            </a:r>
            <a:r>
              <a:rPr lang="es-CL" b="1" kern="0" dirty="0">
                <a:solidFill>
                  <a:schemeClr val="accent2"/>
                </a:solidFill>
              </a:rPr>
              <a:t>y transmisión de buenas </a:t>
            </a:r>
            <a:r>
              <a:rPr lang="es-CL" b="1" kern="0" dirty="0" smtClean="0">
                <a:solidFill>
                  <a:schemeClr val="accent2"/>
                </a:solidFill>
              </a:rPr>
              <a:t>prácticas</a:t>
            </a:r>
            <a:r>
              <a:rPr lang="es-CL" kern="0" dirty="0" smtClean="0">
                <a:solidFill>
                  <a:schemeClr val="accent2"/>
                </a:solidFill>
              </a:rPr>
              <a:t> </a:t>
            </a:r>
            <a:r>
              <a:rPr lang="es-CL" kern="0" dirty="0">
                <a:solidFill>
                  <a:schemeClr val="accent2"/>
                </a:solidFill>
              </a:rPr>
              <a:t>entre las instituciones que lo integran</a:t>
            </a:r>
            <a:r>
              <a:rPr lang="es-CL" kern="0" dirty="0" smtClean="0">
                <a:solidFill>
                  <a:schemeClr val="accent2"/>
                </a:solidFill>
              </a:rPr>
              <a:t>.</a:t>
            </a:r>
            <a:endParaRPr lang="es-CL" kern="0" dirty="0">
              <a:solidFill>
                <a:schemeClr val="accent2"/>
              </a:solidFill>
            </a:endParaRPr>
          </a:p>
        </p:txBody>
      </p:sp>
      <p:sp>
        <p:nvSpPr>
          <p:cNvPr id="5"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6"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17010574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1844824"/>
            <a:ext cx="7827208" cy="612068"/>
          </a:xfrm>
        </p:spPr>
        <p:txBody>
          <a:bodyPr>
            <a:normAutofit/>
          </a:bodyPr>
          <a:lstStyle/>
          <a:p>
            <a:pPr algn="r"/>
            <a:r>
              <a:rPr lang="es-MX" sz="2400" b="1" dirty="0">
                <a:solidFill>
                  <a:schemeClr val="accent2"/>
                </a:solidFill>
                <a:ea typeface="Calibri"/>
                <a:cs typeface="Times New Roman"/>
              </a:rPr>
              <a:t>La familia y el cuidado en Chile: </a:t>
            </a:r>
            <a:r>
              <a:rPr lang="es-MX" sz="2400" b="1" dirty="0" smtClean="0">
                <a:solidFill>
                  <a:schemeClr val="accent2"/>
                </a:solidFill>
                <a:ea typeface="Calibri"/>
                <a:cs typeface="Times New Roman"/>
              </a:rPr>
              <a:t>Constantes</a:t>
            </a:r>
            <a:endParaRPr lang="es-MX" sz="2400" b="1" dirty="0">
              <a:solidFill>
                <a:schemeClr val="accent2"/>
              </a:solidFill>
            </a:endParaRPr>
          </a:p>
        </p:txBody>
      </p:sp>
      <p:sp>
        <p:nvSpPr>
          <p:cNvPr id="3" name="2 Marcador de contenido"/>
          <p:cNvSpPr>
            <a:spLocks noGrp="1"/>
          </p:cNvSpPr>
          <p:nvPr>
            <p:ph idx="1"/>
          </p:nvPr>
        </p:nvSpPr>
        <p:spPr>
          <a:xfrm>
            <a:off x="652241" y="2420888"/>
            <a:ext cx="7848872" cy="3734367"/>
          </a:xfrm>
        </p:spPr>
        <p:txBody>
          <a:bodyPr>
            <a:normAutofit fontScale="92500" lnSpcReduction="10000"/>
          </a:bodyPr>
          <a:lstStyle/>
          <a:p>
            <a:pPr marL="0" indent="0">
              <a:buNone/>
            </a:pPr>
            <a:r>
              <a:rPr lang="es-MX" sz="2200" b="1" u="sng" dirty="0" smtClean="0">
                <a:solidFill>
                  <a:schemeClr val="accent2"/>
                </a:solidFill>
                <a:latin typeface="+mj-lt"/>
              </a:rPr>
              <a:t>Pobreza (según CASEN 2015)</a:t>
            </a:r>
            <a:r>
              <a:rPr lang="es-MX" sz="2200" b="1" dirty="0" smtClean="0">
                <a:solidFill>
                  <a:schemeClr val="accent2"/>
                </a:solidFill>
                <a:latin typeface="+mj-lt"/>
              </a:rPr>
              <a:t>:  </a:t>
            </a:r>
          </a:p>
          <a:p>
            <a:pPr marL="0" indent="0">
              <a:buNone/>
            </a:pPr>
            <a:r>
              <a:rPr lang="es-MX" sz="2200" dirty="0" smtClean="0">
                <a:solidFill>
                  <a:schemeClr val="accent2"/>
                </a:solidFill>
              </a:rPr>
              <a:t>Chile continua con personas en situación de Pobreza:</a:t>
            </a:r>
          </a:p>
          <a:p>
            <a:pPr lvl="1">
              <a:buFont typeface="Arial" panose="020B0604020202020204" pitchFamily="34" charset="0"/>
              <a:buChar char="•"/>
            </a:pPr>
            <a:r>
              <a:rPr lang="es-MX" sz="2200" dirty="0" smtClean="0">
                <a:solidFill>
                  <a:schemeClr val="accent2"/>
                </a:solidFill>
              </a:rPr>
              <a:t>8,1% de la población vive en situación de pobreza por ingresos</a:t>
            </a:r>
          </a:p>
          <a:p>
            <a:pPr lvl="1">
              <a:buFont typeface="Arial" panose="020B0604020202020204" pitchFamily="34" charset="0"/>
              <a:buChar char="•"/>
            </a:pPr>
            <a:r>
              <a:rPr lang="es-MX" sz="2200" dirty="0" smtClean="0">
                <a:solidFill>
                  <a:schemeClr val="accent2"/>
                </a:solidFill>
              </a:rPr>
              <a:t>3.5% en situación de pobreza extrema por ingresos</a:t>
            </a:r>
          </a:p>
          <a:p>
            <a:pPr lvl="1">
              <a:buFont typeface="Arial" panose="020B0604020202020204" pitchFamily="34" charset="0"/>
              <a:buChar char="•"/>
            </a:pPr>
            <a:r>
              <a:rPr lang="es-MX" sz="2200" dirty="0" smtClean="0">
                <a:solidFill>
                  <a:schemeClr val="accent2"/>
                </a:solidFill>
              </a:rPr>
              <a:t>20,9% en situación de pobreza multidimensional</a:t>
            </a:r>
          </a:p>
          <a:p>
            <a:pPr marL="0" indent="0">
              <a:buNone/>
            </a:pPr>
            <a:r>
              <a:rPr lang="es-MX" sz="2200" dirty="0" smtClean="0">
                <a:solidFill>
                  <a:schemeClr val="accent2"/>
                </a:solidFill>
              </a:rPr>
              <a:t>Según la composición de los hogares:</a:t>
            </a:r>
          </a:p>
          <a:p>
            <a:pPr marL="0" indent="0">
              <a:buNone/>
            </a:pPr>
            <a:r>
              <a:rPr lang="es-MX" sz="2200" dirty="0" smtClean="0">
                <a:solidFill>
                  <a:schemeClr val="accent2"/>
                </a:solidFill>
              </a:rPr>
              <a:t>15,8% de los hogares monoparentales </a:t>
            </a:r>
            <a:r>
              <a:rPr lang="es-MX" sz="2200" dirty="0">
                <a:solidFill>
                  <a:schemeClr val="accent2"/>
                </a:solidFill>
              </a:rPr>
              <a:t>vive en situación de pobreza por </a:t>
            </a:r>
            <a:r>
              <a:rPr lang="es-MX" sz="2200" dirty="0" smtClean="0">
                <a:solidFill>
                  <a:schemeClr val="accent2"/>
                </a:solidFill>
              </a:rPr>
              <a:t>ingresos</a:t>
            </a:r>
            <a:r>
              <a:rPr lang="es-MX" sz="2200" dirty="0">
                <a:solidFill>
                  <a:schemeClr val="accent2"/>
                </a:solidFill>
              </a:rPr>
              <a:t> </a:t>
            </a:r>
            <a:r>
              <a:rPr lang="es-MX" sz="2200" dirty="0" smtClean="0">
                <a:solidFill>
                  <a:schemeClr val="accent2"/>
                </a:solidFill>
              </a:rPr>
              <a:t>y el 13,9% en pobreza multidimensional.</a:t>
            </a:r>
          </a:p>
          <a:p>
            <a:pPr marL="0" indent="0">
              <a:buNone/>
            </a:pPr>
            <a:r>
              <a:rPr lang="es-MX" sz="2200" dirty="0" smtClean="0">
                <a:solidFill>
                  <a:schemeClr val="accent2"/>
                </a:solidFill>
              </a:rPr>
              <a:t>El 8.4% de </a:t>
            </a:r>
            <a:r>
              <a:rPr lang="es-MX" sz="2200" dirty="0">
                <a:solidFill>
                  <a:schemeClr val="accent2"/>
                </a:solidFill>
              </a:rPr>
              <a:t>los hogares extensos </a:t>
            </a:r>
            <a:r>
              <a:rPr lang="es-MX" sz="2200" dirty="0" smtClean="0">
                <a:solidFill>
                  <a:schemeClr val="accent2"/>
                </a:solidFill>
              </a:rPr>
              <a:t>biparentales </a:t>
            </a:r>
            <a:r>
              <a:rPr lang="es-MX" sz="2200" dirty="0">
                <a:solidFill>
                  <a:schemeClr val="accent2"/>
                </a:solidFill>
              </a:rPr>
              <a:t>vive en situación de pobreza por ingresos y el </a:t>
            </a:r>
            <a:r>
              <a:rPr lang="es-MX" sz="2200" dirty="0" smtClean="0">
                <a:solidFill>
                  <a:schemeClr val="accent2"/>
                </a:solidFill>
              </a:rPr>
              <a:t>34,2% </a:t>
            </a:r>
            <a:r>
              <a:rPr lang="es-MX" sz="2200" dirty="0">
                <a:solidFill>
                  <a:schemeClr val="accent2"/>
                </a:solidFill>
              </a:rPr>
              <a:t>en pobreza </a:t>
            </a:r>
            <a:r>
              <a:rPr lang="es-MX" sz="2200" dirty="0" smtClean="0">
                <a:solidFill>
                  <a:schemeClr val="accent2"/>
                </a:solidFill>
              </a:rPr>
              <a:t>multidimensional.</a:t>
            </a:r>
            <a:endParaRPr lang="es-MX" sz="2200" dirty="0">
              <a:solidFill>
                <a:schemeClr val="accent2"/>
              </a:solidFill>
            </a:endParaRPr>
          </a:p>
        </p:txBody>
      </p:sp>
      <p:sp>
        <p:nvSpPr>
          <p:cNvPr id="5"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smtClean="0">
                <a:solidFill>
                  <a:schemeClr val="accent2"/>
                </a:solidFill>
              </a:rPr>
              <a:t>El derecho del niño o niña a vivir en familia, bien cuidado</a:t>
            </a:r>
            <a:endParaRPr lang="es-MX" sz="5400" b="1" dirty="0">
              <a:solidFill>
                <a:schemeClr val="accent2"/>
              </a:solidFill>
            </a:endParaRPr>
          </a:p>
        </p:txBody>
      </p:sp>
      <p:sp>
        <p:nvSpPr>
          <p:cNvPr id="7"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8"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1591656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43808" y="1844824"/>
            <a:ext cx="5594960" cy="612068"/>
          </a:xfrm>
        </p:spPr>
        <p:txBody>
          <a:bodyPr>
            <a:normAutofit/>
          </a:bodyPr>
          <a:lstStyle/>
          <a:p>
            <a:pPr algn="r"/>
            <a:r>
              <a:rPr lang="es-MX" sz="2400" b="1" dirty="0">
                <a:solidFill>
                  <a:schemeClr val="accent2"/>
                </a:solidFill>
                <a:ea typeface="Calibri"/>
                <a:cs typeface="Times New Roman"/>
              </a:rPr>
              <a:t>La familia y el cuidado en Chile: </a:t>
            </a:r>
            <a:r>
              <a:rPr lang="es-MX" sz="2400" b="1" dirty="0" smtClean="0">
                <a:solidFill>
                  <a:schemeClr val="accent2"/>
                </a:solidFill>
                <a:ea typeface="Calibri"/>
                <a:cs typeface="Times New Roman"/>
              </a:rPr>
              <a:t>Constantes</a:t>
            </a:r>
            <a:endParaRPr lang="es-MX" sz="2400" b="1" dirty="0">
              <a:solidFill>
                <a:schemeClr val="accent2"/>
              </a:solidFill>
            </a:endParaRPr>
          </a:p>
        </p:txBody>
      </p:sp>
      <p:sp>
        <p:nvSpPr>
          <p:cNvPr id="3" name="2 Marcador de contenido"/>
          <p:cNvSpPr>
            <a:spLocks noGrp="1"/>
          </p:cNvSpPr>
          <p:nvPr>
            <p:ph idx="1"/>
          </p:nvPr>
        </p:nvSpPr>
        <p:spPr>
          <a:xfrm>
            <a:off x="652241" y="2430936"/>
            <a:ext cx="7848872" cy="3734367"/>
          </a:xfrm>
        </p:spPr>
        <p:txBody>
          <a:bodyPr>
            <a:normAutofit/>
          </a:bodyPr>
          <a:lstStyle/>
          <a:p>
            <a:pPr marL="0" indent="0" algn="just">
              <a:buNone/>
            </a:pPr>
            <a:endParaRPr lang="es-MX" sz="2200" b="1" u="sng" dirty="0" smtClean="0">
              <a:solidFill>
                <a:schemeClr val="accent2"/>
              </a:solidFill>
              <a:latin typeface="+mj-lt"/>
            </a:endParaRPr>
          </a:p>
          <a:p>
            <a:pPr marL="0" indent="0" algn="just">
              <a:buNone/>
            </a:pPr>
            <a:r>
              <a:rPr lang="es-MX" sz="2200" b="1" u="sng" dirty="0" smtClean="0">
                <a:solidFill>
                  <a:schemeClr val="accent2"/>
                </a:solidFill>
                <a:latin typeface="+mj-lt"/>
              </a:rPr>
              <a:t>Distribución de los ingresos (CASEN 2015)</a:t>
            </a:r>
            <a:r>
              <a:rPr lang="es-MX" sz="2200" b="1" dirty="0" smtClean="0">
                <a:solidFill>
                  <a:schemeClr val="accent2"/>
                </a:solidFill>
                <a:latin typeface="+mj-lt"/>
              </a:rPr>
              <a:t>:</a:t>
            </a:r>
          </a:p>
          <a:p>
            <a:pPr marL="0" indent="0" algn="just">
              <a:buNone/>
            </a:pPr>
            <a:r>
              <a:rPr lang="es-MX" sz="2200" dirty="0">
                <a:solidFill>
                  <a:schemeClr val="accent2"/>
                </a:solidFill>
              </a:rPr>
              <a:t>D</a:t>
            </a:r>
            <a:r>
              <a:rPr lang="es-MX" sz="2200" dirty="0" smtClean="0">
                <a:solidFill>
                  <a:schemeClr val="accent2"/>
                </a:solidFill>
              </a:rPr>
              <a:t>esigualdad de los ingresos en Chile: El 10% de la población concentra el 34,4% de los ingresos.</a:t>
            </a:r>
          </a:p>
          <a:p>
            <a:pPr marL="0" indent="0" algn="just">
              <a:buNone/>
            </a:pPr>
            <a:r>
              <a:rPr lang="es-MX" sz="2200" dirty="0" smtClean="0">
                <a:solidFill>
                  <a:schemeClr val="accent2"/>
                </a:solidFill>
              </a:rPr>
              <a:t>Esta desigualdad determina que la separación entre pobreza y no pobreza sea muy precaria.</a:t>
            </a:r>
            <a:endParaRPr lang="es-MX" sz="2200" b="1" dirty="0">
              <a:solidFill>
                <a:schemeClr val="accent2"/>
              </a:solidFill>
            </a:endParaRPr>
          </a:p>
        </p:txBody>
      </p:sp>
      <p:sp>
        <p:nvSpPr>
          <p:cNvPr id="5"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smtClean="0">
                <a:solidFill>
                  <a:schemeClr val="accent2"/>
                </a:solidFill>
              </a:rPr>
              <a:t>El derecho del niño o niña a vivir en familia, bien cuidado</a:t>
            </a:r>
            <a:endParaRPr lang="es-MX" sz="5400" b="1" dirty="0">
              <a:solidFill>
                <a:schemeClr val="accent2"/>
              </a:solidFill>
            </a:endParaRPr>
          </a:p>
        </p:txBody>
      </p:sp>
      <p:sp>
        <p:nvSpPr>
          <p:cNvPr id="7"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8"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1996993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43808" y="1844824"/>
            <a:ext cx="5594960" cy="612068"/>
          </a:xfrm>
        </p:spPr>
        <p:txBody>
          <a:bodyPr>
            <a:normAutofit/>
          </a:bodyPr>
          <a:lstStyle/>
          <a:p>
            <a:pPr algn="r"/>
            <a:r>
              <a:rPr lang="es-MX" sz="2400" b="1" dirty="0">
                <a:solidFill>
                  <a:schemeClr val="accent2"/>
                </a:solidFill>
                <a:ea typeface="Calibri"/>
                <a:cs typeface="Times New Roman"/>
              </a:rPr>
              <a:t>La familia y el cuidado en Chile: </a:t>
            </a:r>
            <a:r>
              <a:rPr lang="es-MX" sz="2400" b="1" dirty="0" smtClean="0">
                <a:solidFill>
                  <a:schemeClr val="accent2"/>
                </a:solidFill>
                <a:ea typeface="Calibri"/>
                <a:cs typeface="Times New Roman"/>
              </a:rPr>
              <a:t>Cambios</a:t>
            </a:r>
            <a:endParaRPr lang="es-MX" sz="2400" b="1" dirty="0">
              <a:solidFill>
                <a:schemeClr val="accent2"/>
              </a:solidFill>
            </a:endParaRPr>
          </a:p>
        </p:txBody>
      </p:sp>
      <p:sp>
        <p:nvSpPr>
          <p:cNvPr id="3" name="2 Marcador de contenido"/>
          <p:cNvSpPr>
            <a:spLocks noGrp="1"/>
          </p:cNvSpPr>
          <p:nvPr>
            <p:ph idx="1"/>
          </p:nvPr>
        </p:nvSpPr>
        <p:spPr>
          <a:xfrm>
            <a:off x="652241" y="2430936"/>
            <a:ext cx="7848872" cy="3734367"/>
          </a:xfrm>
        </p:spPr>
        <p:txBody>
          <a:bodyPr>
            <a:normAutofit fontScale="92500" lnSpcReduction="10000"/>
          </a:bodyPr>
          <a:lstStyle/>
          <a:p>
            <a:pPr marL="0" indent="0" algn="just">
              <a:buNone/>
              <a:tabLst>
                <a:tab pos="531813" algn="l"/>
              </a:tabLst>
            </a:pPr>
            <a:r>
              <a:rPr lang="es-MX" b="1" u="sng" dirty="0" smtClean="0">
                <a:solidFill>
                  <a:schemeClr val="accent2"/>
                </a:solidFill>
                <a:latin typeface="+mj-lt"/>
              </a:rPr>
              <a:t>Trabajo </a:t>
            </a:r>
            <a:r>
              <a:rPr lang="es-MX" b="1" u="sng" dirty="0">
                <a:solidFill>
                  <a:schemeClr val="accent2"/>
                </a:solidFill>
                <a:latin typeface="+mj-lt"/>
              </a:rPr>
              <a:t>femenino: </a:t>
            </a:r>
            <a:r>
              <a:rPr lang="es-MX" dirty="0" smtClean="0">
                <a:solidFill>
                  <a:schemeClr val="accent2"/>
                </a:solidFill>
              </a:rPr>
              <a:t>Según </a:t>
            </a:r>
            <a:r>
              <a:rPr lang="es-MX" dirty="0">
                <a:solidFill>
                  <a:schemeClr val="accent2"/>
                </a:solidFill>
              </a:rPr>
              <a:t>datos </a:t>
            </a:r>
            <a:r>
              <a:rPr lang="es-ES" dirty="0">
                <a:solidFill>
                  <a:schemeClr val="accent2"/>
                </a:solidFill>
                <a:ea typeface="Calibri"/>
                <a:cs typeface="Times New Roman"/>
              </a:rPr>
              <a:t>INE, en el </a:t>
            </a:r>
            <a:r>
              <a:rPr lang="es-MX" dirty="0">
                <a:solidFill>
                  <a:schemeClr val="accent2"/>
                </a:solidFill>
                <a:ea typeface="Calibri"/>
                <a:cs typeface="Times New Roman"/>
              </a:rPr>
              <a:t>trimestre agosto-octubre de 2011, el 47,7% de las mujeres tenía un empleo o estaba buscando uno. En el trimestre diciembre-febrero de 1986, apenas alcanzaba a un 29,1</a:t>
            </a:r>
            <a:r>
              <a:rPr lang="es-MX" dirty="0" smtClean="0">
                <a:solidFill>
                  <a:schemeClr val="accent2"/>
                </a:solidFill>
                <a:ea typeface="Calibri"/>
                <a:cs typeface="Times New Roman"/>
              </a:rPr>
              <a:t>%.</a:t>
            </a:r>
          </a:p>
          <a:p>
            <a:pPr marL="0" indent="0" algn="just">
              <a:buNone/>
            </a:pPr>
            <a:r>
              <a:rPr lang="es-MX" b="1" u="sng" dirty="0">
                <a:solidFill>
                  <a:schemeClr val="accent2"/>
                </a:solidFill>
                <a:latin typeface="+mj-lt"/>
              </a:rPr>
              <a:t>Aumento de las cargas </a:t>
            </a:r>
            <a:r>
              <a:rPr lang="es-MX" b="1" u="sng" dirty="0" smtClean="0">
                <a:solidFill>
                  <a:schemeClr val="accent2"/>
                </a:solidFill>
                <a:latin typeface="+mj-lt"/>
              </a:rPr>
              <a:t>del cuidado:</a:t>
            </a:r>
            <a:r>
              <a:rPr lang="es-MX" dirty="0" smtClean="0">
                <a:solidFill>
                  <a:schemeClr val="accent2"/>
                </a:solidFill>
              </a:rPr>
              <a:t> Los </a:t>
            </a:r>
            <a:r>
              <a:rPr lang="es-MX" dirty="0">
                <a:solidFill>
                  <a:schemeClr val="accent2"/>
                </a:solidFill>
              </a:rPr>
              <a:t>cambios demográficos han aumentado las necesidades de cuidado de personas dependientes. </a:t>
            </a:r>
            <a:endParaRPr lang="es-MX" dirty="0" smtClean="0">
              <a:solidFill>
                <a:schemeClr val="accent2"/>
              </a:solidFill>
            </a:endParaRPr>
          </a:p>
          <a:p>
            <a:pPr marL="0" indent="0" algn="just">
              <a:buNone/>
            </a:pPr>
            <a:r>
              <a:rPr lang="es-MX" sz="2100" b="1" u="sng" dirty="0">
                <a:solidFill>
                  <a:schemeClr val="accent2"/>
                </a:solidFill>
                <a:latin typeface="+mj-lt"/>
              </a:rPr>
              <a:t>Devaluación de las capacidades de cuidado </a:t>
            </a:r>
            <a:r>
              <a:rPr lang="es-MX" sz="2100" b="1" u="sng" dirty="0" smtClean="0">
                <a:solidFill>
                  <a:schemeClr val="accent2"/>
                </a:solidFill>
                <a:latin typeface="+mj-lt"/>
              </a:rPr>
              <a:t>parentales:  </a:t>
            </a:r>
            <a:r>
              <a:rPr lang="es-MX" dirty="0">
                <a:solidFill>
                  <a:schemeClr val="accent2"/>
                </a:solidFill>
              </a:rPr>
              <a:t>La excesiva intervención de los expertos ha debilitado la confianza de las familias en sus competencias para la </a:t>
            </a:r>
            <a:r>
              <a:rPr lang="es-MX" dirty="0" smtClean="0">
                <a:solidFill>
                  <a:schemeClr val="accent2"/>
                </a:solidFill>
              </a:rPr>
              <a:t>crianza (</a:t>
            </a:r>
            <a:r>
              <a:rPr lang="es-MX" dirty="0" err="1" smtClean="0">
                <a:solidFill>
                  <a:schemeClr val="accent2"/>
                </a:solidFill>
              </a:rPr>
              <a:t>Lasch</a:t>
            </a:r>
            <a:r>
              <a:rPr lang="es-MX" dirty="0" smtClean="0">
                <a:solidFill>
                  <a:schemeClr val="accent2"/>
                </a:solidFill>
              </a:rPr>
              <a:t>, 1999)</a:t>
            </a:r>
          </a:p>
          <a:p>
            <a:pPr marL="0" indent="0" algn="just">
              <a:buNone/>
            </a:pPr>
            <a:r>
              <a:rPr lang="es-MX" sz="2100" b="1" u="sng" dirty="0">
                <a:solidFill>
                  <a:schemeClr val="accent2"/>
                </a:solidFill>
                <a:latin typeface="+mj-lt"/>
              </a:rPr>
              <a:t>Tendencia al debilitamiento de los soportes comunitarios y de las redes familiares:  </a:t>
            </a:r>
            <a:r>
              <a:rPr lang="es-MX" dirty="0">
                <a:solidFill>
                  <a:schemeClr val="accent2"/>
                </a:solidFill>
              </a:rPr>
              <a:t>La familia ha sido recargada de responsabilidades y se han debilitado los soportes sociales y comunitarios que le permitían enfrentar las situaciones </a:t>
            </a:r>
            <a:r>
              <a:rPr lang="es-MX" dirty="0" smtClean="0">
                <a:solidFill>
                  <a:schemeClr val="accent2"/>
                </a:solidFill>
              </a:rPr>
              <a:t>críticas</a:t>
            </a:r>
            <a:r>
              <a:rPr lang="es-MX" dirty="0">
                <a:solidFill>
                  <a:schemeClr val="accent2"/>
                </a:solidFill>
              </a:rPr>
              <a:t> </a:t>
            </a:r>
            <a:r>
              <a:rPr lang="es-MX" dirty="0" smtClean="0">
                <a:solidFill>
                  <a:schemeClr val="accent2"/>
                </a:solidFill>
              </a:rPr>
              <a:t>(Güell, 1999)</a:t>
            </a:r>
            <a:endParaRPr lang="es-MX" sz="2200" b="1" dirty="0">
              <a:solidFill>
                <a:schemeClr val="accent2"/>
              </a:solidFill>
            </a:endParaRPr>
          </a:p>
        </p:txBody>
      </p:sp>
      <p:sp>
        <p:nvSpPr>
          <p:cNvPr id="5"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7"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pic>
        <p:nvPicPr>
          <p:cNvPr id="8" name="3 Imagen" descr="observaderechos">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Tree>
    <p:extLst>
      <p:ext uri="{BB962C8B-B14F-4D97-AF65-F5344CB8AC3E}">
        <p14:creationId xmlns:p14="http://schemas.microsoft.com/office/powerpoint/2010/main" val="674128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827584" y="2456892"/>
            <a:ext cx="7416824" cy="3024336"/>
          </a:xfrm>
        </p:spPr>
        <p:txBody>
          <a:bodyPr>
            <a:noAutofit/>
          </a:bodyPr>
          <a:lstStyle/>
          <a:p>
            <a:pPr marL="0" lvl="0" indent="0" algn="just">
              <a:buNone/>
            </a:pPr>
            <a:endParaRPr lang="es-MX" sz="2200" dirty="0" smtClean="0">
              <a:solidFill>
                <a:schemeClr val="accent2"/>
              </a:solidFill>
            </a:endParaRPr>
          </a:p>
          <a:p>
            <a:pPr marL="0" lvl="0" indent="0" algn="just">
              <a:buNone/>
            </a:pPr>
            <a:r>
              <a:rPr lang="es-MX" sz="2200" dirty="0" smtClean="0">
                <a:solidFill>
                  <a:schemeClr val="accent2"/>
                </a:solidFill>
              </a:rPr>
              <a:t>El cuidado </a:t>
            </a:r>
            <a:r>
              <a:rPr lang="es-MX" sz="2200" dirty="0">
                <a:solidFill>
                  <a:schemeClr val="accent2"/>
                </a:solidFill>
              </a:rPr>
              <a:t>alternativo </a:t>
            </a:r>
            <a:r>
              <a:rPr lang="es-MX" sz="2200" dirty="0" smtClean="0">
                <a:solidFill>
                  <a:schemeClr val="accent2"/>
                </a:solidFill>
              </a:rPr>
              <a:t>necesita </a:t>
            </a:r>
            <a:r>
              <a:rPr lang="es-MX" sz="2200" b="1" dirty="0">
                <a:solidFill>
                  <a:schemeClr val="accent2"/>
                </a:solidFill>
              </a:rPr>
              <a:t>políticas públicas </a:t>
            </a:r>
            <a:r>
              <a:rPr lang="es-MX" sz="2200" dirty="0">
                <a:solidFill>
                  <a:schemeClr val="accent2"/>
                </a:solidFill>
              </a:rPr>
              <a:t>para hacer posible el ejercicio del derecho del niño a vivir en familia. </a:t>
            </a:r>
          </a:p>
          <a:p>
            <a:pPr marL="0" lvl="0" indent="0" algn="just">
              <a:buNone/>
            </a:pPr>
            <a:r>
              <a:rPr lang="es-MX" sz="2200" dirty="0">
                <a:solidFill>
                  <a:schemeClr val="accent2"/>
                </a:solidFill>
              </a:rPr>
              <a:t>Las estrategias de intervención a proponer, en distintos  </a:t>
            </a:r>
            <a:r>
              <a:rPr lang="es-MX" sz="2200" dirty="0" smtClean="0">
                <a:solidFill>
                  <a:schemeClr val="accent2"/>
                </a:solidFill>
              </a:rPr>
              <a:t>momentos, </a:t>
            </a:r>
            <a:r>
              <a:rPr lang="es-MX" sz="2200" dirty="0">
                <a:solidFill>
                  <a:schemeClr val="accent2"/>
                </a:solidFill>
              </a:rPr>
              <a:t>se  basan en la experiencia académica y de intervención de OBSERVA:</a:t>
            </a:r>
          </a:p>
          <a:p>
            <a:pPr marL="0" lvl="0" indent="0" algn="just">
              <a:buNone/>
            </a:pPr>
            <a:endParaRPr lang="es-MX" sz="2200" b="1" dirty="0" smtClean="0">
              <a:latin typeface="+mj-lt"/>
              <a:cs typeface="Times New Roman" pitchFamily="18" charset="0"/>
            </a:endParaRPr>
          </a:p>
          <a:p>
            <a:pPr marL="0" lvl="0" indent="0" algn="just">
              <a:buNone/>
            </a:pPr>
            <a:endParaRPr lang="es-MX" sz="2200" dirty="0" smtClean="0">
              <a:latin typeface="+mj-lt"/>
            </a:endParaRPr>
          </a:p>
        </p:txBody>
      </p:sp>
      <p:pic>
        <p:nvPicPr>
          <p:cNvPr id="7"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8"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
        <p:nvSpPr>
          <p:cNvPr id="10" name="1 Título"/>
          <p:cNvSpPr>
            <a:spLocks noGrp="1"/>
          </p:cNvSpPr>
          <p:nvPr>
            <p:ph type="title"/>
          </p:nvPr>
        </p:nvSpPr>
        <p:spPr>
          <a:xfrm>
            <a:off x="899593" y="1844824"/>
            <a:ext cx="7539175" cy="612068"/>
          </a:xfrm>
        </p:spPr>
        <p:txBody>
          <a:bodyPr>
            <a:normAutofit/>
          </a:bodyPr>
          <a:lstStyle/>
          <a:p>
            <a:pPr lvl="0" algn="r"/>
            <a:r>
              <a:rPr lang="es-MX" sz="2400" b="1" dirty="0" smtClean="0">
                <a:solidFill>
                  <a:schemeClr val="accent2"/>
                </a:solidFill>
                <a:ea typeface="Calibri"/>
                <a:cs typeface="Times New Roman"/>
              </a:rPr>
              <a:t>Estrategias </a:t>
            </a:r>
            <a:r>
              <a:rPr lang="es-MX" sz="2400" b="1" dirty="0">
                <a:solidFill>
                  <a:schemeClr val="accent2"/>
                </a:solidFill>
                <a:ea typeface="Calibri"/>
                <a:cs typeface="Times New Roman"/>
              </a:rPr>
              <a:t>para el Fortalecimiento del Derecho a vivir en </a:t>
            </a:r>
            <a:r>
              <a:rPr lang="es-MX" sz="2400" b="1" dirty="0" smtClean="0">
                <a:solidFill>
                  <a:schemeClr val="accent2"/>
                </a:solidFill>
                <a:ea typeface="Calibri"/>
                <a:cs typeface="Times New Roman"/>
              </a:rPr>
              <a:t>familia</a:t>
            </a:r>
            <a:endParaRPr lang="es-MX" sz="2400" b="1" dirty="0">
              <a:solidFill>
                <a:schemeClr val="accent2"/>
              </a:solidFill>
              <a:ea typeface="Calibri"/>
              <a:cs typeface="Times New Roman"/>
            </a:endParaRPr>
          </a:p>
        </p:txBody>
      </p:sp>
    </p:spTree>
    <p:extLst>
      <p:ext uri="{BB962C8B-B14F-4D97-AF65-F5344CB8AC3E}">
        <p14:creationId xmlns:p14="http://schemas.microsoft.com/office/powerpoint/2010/main" val="1848853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3 Imagen" descr="observaderechos">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rot="10800000" flipH="1" flipV="1">
            <a:off x="899593" y="430620"/>
            <a:ext cx="1512167" cy="1054164"/>
          </a:xfrm>
          <a:prstGeom prst="rect">
            <a:avLst/>
          </a:prstGeom>
          <a:noFill/>
          <a:ln>
            <a:noFill/>
          </a:ln>
        </p:spPr>
      </p:pic>
      <p:sp>
        <p:nvSpPr>
          <p:cNvPr id="8" name="1 Título"/>
          <p:cNvSpPr txBox="1">
            <a:spLocks/>
          </p:cNvSpPr>
          <p:nvPr/>
        </p:nvSpPr>
        <p:spPr>
          <a:xfrm>
            <a:off x="2915816" y="430620"/>
            <a:ext cx="5450944" cy="112617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MX" sz="2800" b="1" dirty="0" smtClean="0">
                <a:solidFill>
                  <a:schemeClr val="accent2"/>
                </a:solidFill>
              </a:rPr>
              <a:t>El derecho del niño o niña a vivir en familia, bien cuidado</a:t>
            </a:r>
            <a:endParaRPr lang="es-MX" sz="5400" b="1" dirty="0">
              <a:solidFill>
                <a:schemeClr val="accent2"/>
              </a:solidFill>
            </a:endParaRPr>
          </a:p>
        </p:txBody>
      </p:sp>
      <p:sp>
        <p:nvSpPr>
          <p:cNvPr id="9" name="2 Subtítulo"/>
          <p:cNvSpPr txBox="1">
            <a:spLocks/>
          </p:cNvSpPr>
          <p:nvPr/>
        </p:nvSpPr>
        <p:spPr>
          <a:xfrm>
            <a:off x="1486509" y="6453336"/>
            <a:ext cx="6245110" cy="432048"/>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algn="ctr"/>
            <a:r>
              <a:rPr lang="es-CL" sz="1800" b="1" dirty="0" smtClean="0">
                <a:solidFill>
                  <a:schemeClr val="bg1"/>
                </a:solidFill>
                <a:ea typeface="Calibri"/>
                <a:cs typeface="Times New Roman"/>
              </a:rPr>
              <a:t>www.observaderechos.cl</a:t>
            </a:r>
          </a:p>
        </p:txBody>
      </p:sp>
      <p:sp>
        <p:nvSpPr>
          <p:cNvPr id="10" name="1 Título"/>
          <p:cNvSpPr>
            <a:spLocks noGrp="1"/>
          </p:cNvSpPr>
          <p:nvPr>
            <p:ph type="title"/>
          </p:nvPr>
        </p:nvSpPr>
        <p:spPr>
          <a:xfrm>
            <a:off x="899593" y="1844824"/>
            <a:ext cx="7539175" cy="612068"/>
          </a:xfrm>
        </p:spPr>
        <p:txBody>
          <a:bodyPr>
            <a:normAutofit/>
          </a:bodyPr>
          <a:lstStyle/>
          <a:p>
            <a:pPr lvl="0" algn="r"/>
            <a:r>
              <a:rPr lang="es-MX" sz="2400" b="1" dirty="0" smtClean="0">
                <a:solidFill>
                  <a:schemeClr val="accent2"/>
                </a:solidFill>
                <a:ea typeface="Calibri"/>
                <a:cs typeface="Times New Roman"/>
              </a:rPr>
              <a:t>Estrategias </a:t>
            </a:r>
            <a:r>
              <a:rPr lang="es-MX" sz="2400" b="1" dirty="0">
                <a:solidFill>
                  <a:schemeClr val="accent2"/>
                </a:solidFill>
                <a:ea typeface="Calibri"/>
                <a:cs typeface="Times New Roman"/>
              </a:rPr>
              <a:t>para el Fortalecimiento del Derecho a vivir en </a:t>
            </a:r>
            <a:r>
              <a:rPr lang="es-MX" sz="2400" b="1" dirty="0" smtClean="0">
                <a:solidFill>
                  <a:schemeClr val="accent2"/>
                </a:solidFill>
                <a:ea typeface="Calibri"/>
                <a:cs typeface="Times New Roman"/>
              </a:rPr>
              <a:t>familia</a:t>
            </a:r>
            <a:endParaRPr lang="es-MX" sz="2400" b="1" dirty="0">
              <a:solidFill>
                <a:schemeClr val="accent2"/>
              </a:solidFill>
              <a:ea typeface="Calibri"/>
              <a:cs typeface="Times New Roman"/>
            </a:endParaRPr>
          </a:p>
        </p:txBody>
      </p:sp>
      <p:graphicFrame>
        <p:nvGraphicFramePr>
          <p:cNvPr id="2" name="Diagrama 1"/>
          <p:cNvGraphicFramePr/>
          <p:nvPr>
            <p:extLst>
              <p:ext uri="{D42A27DB-BD31-4B8C-83A1-F6EECF244321}">
                <p14:modId xmlns:p14="http://schemas.microsoft.com/office/powerpoint/2010/main" val="2873511545"/>
              </p:ext>
            </p:extLst>
          </p:nvPr>
        </p:nvGraphicFramePr>
        <p:xfrm>
          <a:off x="395536" y="1988699"/>
          <a:ext cx="8496944" cy="468066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43096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graphicEl>
                                              <a:dgm id="{9F9B5F6D-BC89-4119-ADB9-784B8008DAFE}"/>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71165BD9-EAE0-4BA8-8732-B6BB75F50F5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2C2F7C02-1133-4DC1-9272-5FD4D762AC12}"/>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32BB6E5A-30ED-4E7A-B1C9-C43A287F314A}"/>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graphicEl>
                                              <a:dgm id="{17A3A1ED-7DCD-42AD-87A5-F16CF3E63AB1}"/>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B67B4B3C-17D3-4F3C-AE11-2088A3021D1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E5B785B0-0E2B-47CF-9DE7-C5EA48E246E0}"/>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11CB0B91-88CB-41DE-8691-8B8EED374670}"/>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graphicEl>
                                              <a:dgm id="{65205509-6BEF-4862-B6DB-1FF2E8879BF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uiExpand="1">
        <p:bldSub>
          <a:bldDgm bld="one"/>
        </p:bldSub>
      </p:bldGraphic>
    </p:bldLst>
  </p:timing>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1067</TotalTime>
  <Words>2295</Words>
  <Application>Microsoft Office PowerPoint</Application>
  <PresentationFormat>Presentación en pantalla (4:3)</PresentationFormat>
  <Paragraphs>173</Paragraphs>
  <Slides>23</Slides>
  <Notes>6</Notes>
  <HiddenSlides>1</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Calibri Light</vt:lpstr>
      <vt:lpstr>Times New Roman</vt:lpstr>
      <vt:lpstr>Retrospección</vt:lpstr>
      <vt:lpstr>“El derecho a vivir en familia bien cuidado”  Seminario internacional : “Cuidado, violencia y políticas públicas para la niñez y adolescencia”. </vt:lpstr>
      <vt:lpstr>El derecho del niño o niña a vivir en familia, bien cuidado</vt:lpstr>
      <vt:lpstr>El derecho del niño o niña a vivir en familia, bien cuidado</vt:lpstr>
      <vt:lpstr>El derecho del niño o niña a vivir en familia, bien cuidado</vt:lpstr>
      <vt:lpstr>La familia y el cuidado en Chile: Constantes</vt:lpstr>
      <vt:lpstr>La familia y el cuidado en Chile: Constantes</vt:lpstr>
      <vt:lpstr>La familia y el cuidado en Chile: Cambios</vt:lpstr>
      <vt:lpstr>Estrategias para el Fortalecimiento del Derecho a vivir en familia</vt:lpstr>
      <vt:lpstr>Estrategias para el Fortalecimiento del Derecho a vivir en familia</vt:lpstr>
      <vt:lpstr>Estrategias:</vt:lpstr>
      <vt:lpstr>Promover el Cuidado</vt:lpstr>
      <vt:lpstr>Prevenir que las familias pierdan su capacidad de Cuidado </vt:lpstr>
      <vt:lpstr>Cuando la familia ha perdido su capacidad de cuidado, evitar la judicialización</vt:lpstr>
      <vt:lpstr>Buscar una familia Alternativa</vt:lpstr>
      <vt:lpstr>Cuidado Residencial Transitorio</vt:lpstr>
      <vt:lpstr>Cuidado Residencial Transitorio</vt:lpstr>
      <vt:lpstr>Modelo de Entorno Familiar Residencial </vt:lpstr>
      <vt:lpstr>Modelo de Entorno Familiar Residencial </vt:lpstr>
      <vt:lpstr>Modelo de Entorno Familiar Residencial </vt:lpstr>
      <vt:lpstr>Presentación de PowerPoint</vt:lpstr>
      <vt:lpstr>Presentación de PowerPoint</vt:lpstr>
      <vt:lpstr>Presentación de PowerPoint</vt:lpstr>
      <vt:lpstr>“El derecho a vivir en familia bien cuidado”  Seminario internacional : “Cuidado, violencia y políticas públicas para la niñez y adolescencia”.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derecho a vivir en familia bien cuidado</dc:title>
  <dc:creator>Alejandro Tsukame</dc:creator>
  <cp:lastModifiedBy>Ricardo Evangelista</cp:lastModifiedBy>
  <cp:revision>83</cp:revision>
  <dcterms:created xsi:type="dcterms:W3CDTF">2016-11-13T16:11:44Z</dcterms:created>
  <dcterms:modified xsi:type="dcterms:W3CDTF">2016-11-17T04:12:09Z</dcterms:modified>
</cp:coreProperties>
</file>