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0"/>
  </p:notesMasterIdLst>
  <p:sldIdLst>
    <p:sldId id="256" r:id="rId2"/>
    <p:sldId id="264" r:id="rId3"/>
    <p:sldId id="295" r:id="rId4"/>
    <p:sldId id="296" r:id="rId5"/>
    <p:sldId id="297" r:id="rId6"/>
    <p:sldId id="265" r:id="rId7"/>
    <p:sldId id="266" r:id="rId8"/>
    <p:sldId id="270" r:id="rId9"/>
    <p:sldId id="300" r:id="rId10"/>
    <p:sldId id="301" r:id="rId11"/>
    <p:sldId id="309" r:id="rId12"/>
    <p:sldId id="310" r:id="rId13"/>
    <p:sldId id="311" r:id="rId14"/>
    <p:sldId id="312" r:id="rId15"/>
    <p:sldId id="313" r:id="rId16"/>
    <p:sldId id="314" r:id="rId17"/>
    <p:sldId id="302" r:id="rId18"/>
    <p:sldId id="303" r:id="rId19"/>
    <p:sldId id="304" r:id="rId20"/>
    <p:sldId id="306" r:id="rId21"/>
    <p:sldId id="307" r:id="rId22"/>
    <p:sldId id="274" r:id="rId23"/>
    <p:sldId id="278" r:id="rId24"/>
    <p:sldId id="279" r:id="rId25"/>
    <p:sldId id="281" r:id="rId26"/>
    <p:sldId id="288" r:id="rId27"/>
    <p:sldId id="289" r:id="rId28"/>
    <p:sldId id="290" r:id="rId29"/>
    <p:sldId id="291" r:id="rId30"/>
    <p:sldId id="292" r:id="rId31"/>
    <p:sldId id="315" r:id="rId32"/>
    <p:sldId id="316" r:id="rId33"/>
    <p:sldId id="317" r:id="rId34"/>
    <p:sldId id="318" r:id="rId35"/>
    <p:sldId id="319" r:id="rId36"/>
    <p:sldId id="320" r:id="rId37"/>
    <p:sldId id="321" r:id="rId38"/>
    <p:sldId id="294" r:id="rId39"/>
  </p:sldIdLst>
  <p:sldSz cx="9144000" cy="6858000" type="screen4x3"/>
  <p:notesSz cx="6858000" cy="9313863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Col>
    <a:lastRow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7" name="Shape 87"/>
          <p:cNvSpPr>
            <a:spLocks noGrp="1"/>
          </p:cNvSpPr>
          <p:nvPr>
            <p:ph type="body" sz="quarter" idx="1"/>
          </p:nvPr>
        </p:nvSpPr>
        <p:spPr>
          <a:xfrm>
            <a:off x="914400" y="4424085"/>
            <a:ext cx="5029200" cy="419123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6746395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 smtClean="0"/>
              <a:t>Interrogar</a:t>
            </a:r>
            <a:r>
              <a:rPr lang="es-CL" baseline="0" dirty="0" smtClean="0"/>
              <a:t> esas opciones, pero primero conocerlas</a:t>
            </a:r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>
          <a:xfrm>
            <a:off x="3884613" y="8846554"/>
            <a:ext cx="2971800" cy="467310"/>
          </a:xfrm>
          <a:prstGeom prst="rect">
            <a:avLst/>
          </a:prstGeom>
        </p:spPr>
        <p:txBody>
          <a:bodyPr/>
          <a:lstStyle/>
          <a:p>
            <a:fld id="{79F7F6B9-F4DD-4DCD-8FEE-31A673A5A81C}" type="slidenum">
              <a:rPr lang="es-CL" smtClean="0"/>
              <a:t>6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0184713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574969" y="3440148"/>
            <a:ext cx="7197432" cy="1184094"/>
          </a:xfrm>
          <a:prstGeom prst="rect">
            <a:avLst/>
          </a:prstGeom>
        </p:spPr>
        <p:txBody>
          <a:bodyPr anchor="t"/>
          <a:lstStyle>
            <a:lvl1pPr algn="r">
              <a:defRPr sz="4400">
                <a:solidFill>
                  <a:srgbClr val="000000"/>
                </a:solidFill>
              </a:defRPr>
            </a:lvl1pPr>
          </a:lstStyle>
          <a:p>
            <a:r>
              <a:t>Texto del título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sz="quarter" idx="1"/>
          </p:nvPr>
        </p:nvSpPr>
        <p:spPr>
          <a:xfrm>
            <a:off x="574969" y="4636692"/>
            <a:ext cx="7197432" cy="1071960"/>
          </a:xfrm>
          <a:prstGeom prst="rect">
            <a:avLst/>
          </a:prstGeom>
        </p:spPr>
        <p:txBody>
          <a:bodyPr/>
          <a:lstStyle>
            <a:lvl1pPr marL="0" indent="0" algn="r">
              <a:lnSpc>
                <a:spcPct val="90000"/>
              </a:lnSpc>
              <a:spcBef>
                <a:spcPts val="500"/>
              </a:spcBef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algn="r">
              <a:lnSpc>
                <a:spcPct val="90000"/>
              </a:lnSpc>
              <a:spcBef>
                <a:spcPts val="500"/>
              </a:spcBef>
              <a:buFontTx/>
              <a:defRPr sz="2400">
                <a:solidFill>
                  <a:srgbClr val="888888"/>
                </a:solidFill>
              </a:defRPr>
            </a:lvl2pPr>
            <a:lvl3pPr marL="630237" indent="-241299" algn="r">
              <a:lnSpc>
                <a:spcPct val="90000"/>
              </a:lnSpc>
              <a:spcBef>
                <a:spcPts val="500"/>
              </a:spcBef>
              <a:buFontTx/>
              <a:defRPr sz="2400">
                <a:solidFill>
                  <a:srgbClr val="888888"/>
                </a:solidFill>
              </a:defRPr>
            </a:lvl3pPr>
            <a:lvl4pPr marL="1036320" indent="-321945" algn="r">
              <a:lnSpc>
                <a:spcPct val="90000"/>
              </a:lnSpc>
              <a:spcBef>
                <a:spcPts val="500"/>
              </a:spcBef>
              <a:buFontTx/>
              <a:defRPr sz="2400">
                <a:solidFill>
                  <a:srgbClr val="888888"/>
                </a:solidFill>
              </a:defRPr>
            </a:lvl4pPr>
            <a:lvl5pPr algn="r">
              <a:lnSpc>
                <a:spcPct val="90000"/>
              </a:lnSpc>
              <a:spcBef>
                <a:spcPts val="500"/>
              </a:spcBef>
              <a:buFontTx/>
              <a:defRPr sz="2400">
                <a:solidFill>
                  <a:srgbClr val="888888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pic>
        <p:nvPicPr>
          <p:cNvPr id="16" name="image3.png" descr="UC color TR-0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09609" y="213988"/>
            <a:ext cx="2227549" cy="1283512"/>
          </a:xfrm>
          <a:prstGeom prst="rect">
            <a:avLst/>
          </a:prstGeom>
          <a:ln w="12700">
            <a:miter lim="400000"/>
          </a:ln>
        </p:spPr>
      </p:pic>
      <p:pic>
        <p:nvPicPr>
          <p:cNvPr id="17" name="image1.png" descr="fondo 2727.ai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100134" y="1"/>
            <a:ext cx="6043866" cy="14975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8" name="image2.png" descr="Viñeta PPT DADO.ai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3500" y="5914097"/>
            <a:ext cx="9004300" cy="850902"/>
          </a:xfrm>
          <a:prstGeom prst="rect">
            <a:avLst/>
          </a:prstGeom>
          <a:ln w="12700">
            <a:miter lim="400000"/>
          </a:ln>
        </p:spPr>
      </p:pic>
      <p:sp>
        <p:nvSpPr>
          <p:cNvPr id="19" name="Shape 19"/>
          <p:cNvSpPr/>
          <p:nvPr/>
        </p:nvSpPr>
        <p:spPr>
          <a:xfrm flipV="1">
            <a:off x="-3" y="-5"/>
            <a:ext cx="177421" cy="1497503"/>
          </a:xfrm>
          <a:prstGeom prst="rect">
            <a:avLst/>
          </a:prstGeom>
          <a:solidFill>
            <a:srgbClr val="FFE20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xfrm>
            <a:off x="6289220" y="6221731"/>
            <a:ext cx="263980" cy="269239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sarrollo de te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28" name="Shape 2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o y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7" name="Shape 37"/>
          <p:cNvSpPr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130322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>
              <a:spcBef>
                <a:spcPts val="500"/>
              </a:spcBef>
              <a:buFontTx/>
              <a:defRPr sz="2400" b="1"/>
            </a:lvl2pPr>
            <a:lvl3pPr marL="630237" indent="-241299">
              <a:spcBef>
                <a:spcPts val="500"/>
              </a:spcBef>
              <a:buFontTx/>
              <a:defRPr sz="2400" b="1"/>
            </a:lvl3pPr>
            <a:lvl4pPr marL="1036320" indent="-321945">
              <a:spcBef>
                <a:spcPts val="500"/>
              </a:spcBef>
              <a:buFontTx/>
              <a:defRPr sz="2400" b="1"/>
            </a:lvl4pPr>
            <a:lvl5pPr>
              <a:spcBef>
                <a:spcPts val="500"/>
              </a:spcBef>
              <a:buFontTx/>
              <a:defRPr sz="2400" b="1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8" name="Shape 3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seño con grá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46" name="Shape 4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54" name="Shape 54"/>
          <p:cNvSpPr>
            <a:spLocks noGrp="1"/>
          </p:cNvSpPr>
          <p:nvPr>
            <p:ph type="pic" idx="13"/>
          </p:nvPr>
        </p:nvSpPr>
        <p:spPr>
          <a:xfrm>
            <a:off x="457200" y="1618772"/>
            <a:ext cx="8229600" cy="358621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55" name="Shape 55"/>
          <p:cNvSpPr>
            <a:spLocks noGrp="1"/>
          </p:cNvSpPr>
          <p:nvPr>
            <p:ph type="body" sz="quarter" idx="1"/>
          </p:nvPr>
        </p:nvSpPr>
        <p:spPr>
          <a:xfrm>
            <a:off x="457200" y="5367339"/>
            <a:ext cx="8229600" cy="34925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>
              <a:spcBef>
                <a:spcPts val="300"/>
              </a:spcBef>
              <a:buFontTx/>
              <a:defRPr sz="1400"/>
            </a:lvl2pPr>
            <a:lvl3pPr marL="529695" indent="-140757">
              <a:spcBef>
                <a:spcPts val="300"/>
              </a:spcBef>
              <a:buFontTx/>
              <a:defRPr sz="1400"/>
            </a:lvl3pPr>
            <a:lvl4pPr marL="902176" indent="-187801">
              <a:spcBef>
                <a:spcPts val="300"/>
              </a:spcBef>
              <a:buFontTx/>
              <a:defRPr sz="1400"/>
            </a:lvl4pPr>
            <a:lvl5pPr>
              <a:spcBef>
                <a:spcPts val="300"/>
              </a:spcBef>
              <a:buFontTx/>
              <a:defRPr sz="14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6" name="Shape 5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64" name="Shape 6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image4.png" descr="UC color TR-01.eps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17169" y="1489791"/>
            <a:ext cx="6709662" cy="3878418"/>
          </a:xfrm>
          <a:prstGeom prst="rect">
            <a:avLst/>
          </a:prstGeom>
          <a:ln w="12700">
            <a:miter lim="400000"/>
          </a:ln>
        </p:spPr>
      </p:pic>
      <p:sp>
        <p:nvSpPr>
          <p:cNvPr id="80" name="Shape 80"/>
          <p:cNvSpPr>
            <a:spLocks noGrp="1"/>
          </p:cNvSpPr>
          <p:nvPr>
            <p:ph type="sldNum" sz="quarter" idx="2"/>
          </p:nvPr>
        </p:nvSpPr>
        <p:spPr>
          <a:xfrm>
            <a:off x="6289220" y="6221731"/>
            <a:ext cx="263980" cy="269239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/>
          <a:lstStyle/>
          <a:p>
            <a:fld id="{BA16901D-1645-461A-893E-4EFFA43ABE51}" type="datetimeFigureOut">
              <a:rPr lang="es-CL" smtClean="0"/>
              <a:t>17-11-2016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93235-BEC5-4F3B-8533-E2C5A313309D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3024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png" descr="fondo 2727.ai"/>
          <p:cNvPicPr>
            <a:picLocks noChangeAspect="1"/>
          </p:cNvPicPr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158741" y="0"/>
            <a:ext cx="8985260" cy="1342926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image2.png" descr="Viñeta PPT DADO.ai"/>
          <p:cNvPicPr>
            <a:picLocks noChangeAspect="1"/>
          </p:cNvPicPr>
          <p:nvPr/>
        </p:nvPicPr>
        <p:blipFill>
          <a:blip r:embed="rId11">
            <a:extLst/>
          </a:blip>
          <a:stretch>
            <a:fillRect/>
          </a:stretch>
        </p:blipFill>
        <p:spPr>
          <a:xfrm>
            <a:off x="63500" y="5914097"/>
            <a:ext cx="9004300" cy="850902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Shape 4"/>
          <p:cNvSpPr/>
          <p:nvPr/>
        </p:nvSpPr>
        <p:spPr>
          <a:xfrm>
            <a:off x="0" y="199925"/>
            <a:ext cx="158742" cy="1143001"/>
          </a:xfrm>
          <a:prstGeom prst="rect">
            <a:avLst/>
          </a:prstGeom>
          <a:solidFill>
            <a:srgbClr val="FFE20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n-lt"/>
                <a:ea typeface="+mn-ea"/>
                <a:cs typeface="+mn-cs"/>
                <a:sym typeface="Calibri"/>
              </a:defRPr>
            </a:pPr>
            <a:endParaRPr/>
          </a:p>
        </p:txBody>
      </p:sp>
      <p:sp>
        <p:nvSpPr>
          <p:cNvPr id="5" name="Shape 5"/>
          <p:cNvSpPr>
            <a:spLocks noGrp="1"/>
          </p:cNvSpPr>
          <p:nvPr>
            <p:ph type="title"/>
          </p:nvPr>
        </p:nvSpPr>
        <p:spPr>
          <a:xfrm>
            <a:off x="457200" y="199924"/>
            <a:ext cx="8229600" cy="11430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6" name="Shape 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1084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" name="Shape 7"/>
          <p:cNvSpPr>
            <a:spLocks noGrp="1"/>
          </p:cNvSpPr>
          <p:nvPr>
            <p:ph type="sldNum" sz="quarter" idx="2"/>
          </p:nvPr>
        </p:nvSpPr>
        <p:spPr>
          <a:xfrm>
            <a:off x="971210" y="6356350"/>
            <a:ext cx="343901" cy="358138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>
            <a:spAutoFit/>
          </a:bodyPr>
          <a:lstStyle>
            <a:lvl1pPr>
              <a:defRPr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</p:sldLayoutIdLst>
  <p:transition spd="med"/>
  <p:txStyles>
    <p:title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200" b="1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 typeface="Arial"/>
        <a:buNone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650346" marR="0" indent="-261408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1063148" marR="0" indent="-348774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–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Tx/>
        <a:buFont typeface="Arial"/>
        <a:buNone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2583179" marR="0" indent="-297179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3040379" marR="0" indent="-297179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497580" marR="0" indent="-297180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3954780" marR="0" indent="-297180" algn="l" defTabSz="457200" rtl="0" latinLnBrk="0">
        <a:lnSpc>
          <a:spcPct val="100000"/>
        </a:lnSpc>
        <a:spcBef>
          <a:spcPts val="600"/>
        </a:spcBef>
        <a:spcAft>
          <a:spcPts val="0"/>
        </a:spcAft>
        <a:buClrTx/>
        <a:buSzPct val="100000"/>
        <a:buFont typeface="Arial"/>
        <a:buChar char="•"/>
        <a:tabLst/>
        <a:defRPr sz="2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IDH educación Región Metropolitana (</a:t>
            </a:r>
            <a:r>
              <a:rPr lang="es-CL" dirty="0" smtClean="0"/>
              <a:t>PNUD)</a:t>
            </a:r>
            <a:endParaRPr lang="es-CL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49" y="1600200"/>
            <a:ext cx="6264323" cy="4108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8472" y="2152792"/>
            <a:ext cx="2265528" cy="21871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40385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Macul: Composición de la población por sexo; según grupos de edad. Junio 2008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311" y="1723030"/>
            <a:ext cx="6266668" cy="424289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597184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Conformaciones familiares Macul</a:t>
            </a:r>
            <a:endParaRPr lang="es-CL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035" y="1342926"/>
            <a:ext cx="7820167" cy="43657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9015824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Violencia intrafamiliar, denuncias</a:t>
            </a:r>
            <a:endParaRPr lang="es-CL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54" y="1600200"/>
            <a:ext cx="7697337" cy="394079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4927507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Los hogares pobres en la comuna 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797" y="1600200"/>
            <a:ext cx="7478973" cy="4108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18200149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Escolaridad en la comuna</a:t>
            </a:r>
            <a:endParaRPr lang="es-CL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01" y="1600200"/>
            <a:ext cx="7888406" cy="39953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5756748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Acceso sistemas de salud</a:t>
            </a:r>
            <a:endParaRPr lang="es-CL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1705971"/>
            <a:ext cx="7936173" cy="40026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75458705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_tradnl" dirty="0"/>
              <a:t>Los </a:t>
            </a:r>
            <a:r>
              <a:rPr lang="es-ES_tradnl" dirty="0" smtClean="0"/>
              <a:t>resultados </a:t>
            </a:r>
            <a:r>
              <a:rPr lang="es-ES_tradnl" dirty="0"/>
              <a:t>de Macul en su IDH pueden se escrudiñados  en un estudio como este, de carácter cualitativo, de modo de comprender </a:t>
            </a:r>
            <a:r>
              <a:rPr lang="es-CL" dirty="0"/>
              <a:t>qué factores han afectado esta trayectoria, incluyendo el ámbito de lo público y del sector privado, abordando de modo directo factores locales, de tipo estructural y coyuntural que pueden explicar que a pesar de contar con un buen IDH, la comuna mantenga ciertas áreas de pobreza extrema.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7229603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Distinciones metodológicas</a:t>
            </a:r>
            <a:endParaRPr lang="es-CL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_tradnl" dirty="0"/>
              <a:t>La clasificación socioeconómica de una comunidad favorece establecer distinciones y explicaciones sobre los distintos niveles de acceso a bienes y servicios que favorecen el cuidado de los miembros de una familia. </a:t>
            </a:r>
            <a:endParaRPr lang="es-ES_tradnl" dirty="0" smtClean="0"/>
          </a:p>
        </p:txBody>
      </p:sp>
    </p:spTree>
    <p:extLst>
      <p:ext uri="{BB962C8B-B14F-4D97-AF65-F5344CB8AC3E}">
        <p14:creationId xmlns:p14="http://schemas.microsoft.com/office/powerpoint/2010/main" val="2613623668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L" dirty="0"/>
              <a:t>El ingreso total del hogar es la variable fundamental para una segmentación socioeconómica, debido a su poder predictivo sobre el acceso a bienes y servicios”. </a:t>
            </a:r>
            <a:endParaRPr lang="es-CL" dirty="0" smtClean="0"/>
          </a:p>
          <a:p>
            <a:r>
              <a:rPr lang="es-CL" dirty="0" smtClean="0"/>
              <a:t>el  </a:t>
            </a:r>
            <a:r>
              <a:rPr lang="es-CL" dirty="0"/>
              <a:t>tamaño del hogar restringe el poder adquisitivo ya que se aumentan los gastos básicos. </a:t>
            </a:r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52243215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CL" dirty="0" smtClean="0"/>
              <a:t>TERRITORIOS QUE CUIDAN: Avances de estudio de caso</a:t>
            </a:r>
            <a:endParaRPr lang="es-C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_tradnl" dirty="0" smtClean="0"/>
              <a:t>Carolina Muñoz Guzmán</a:t>
            </a:r>
          </a:p>
          <a:p>
            <a:r>
              <a:rPr lang="es-ES_tradnl" dirty="0" smtClean="0"/>
              <a:t>Escuela de Trabajo Social</a:t>
            </a:r>
          </a:p>
          <a:p>
            <a:r>
              <a:rPr lang="es-ES_tradnl" dirty="0" smtClean="0"/>
              <a:t>Pontificia Universidad Católica de Chile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0516388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CL" dirty="0"/>
              <a:t>Se utilizará un muestreo no probabilístico, atendiendo a razones de disponibilidad de los participantes, lo que reduce los niveles de rigurosidad y </a:t>
            </a:r>
            <a:r>
              <a:rPr lang="es-CL" dirty="0" smtClean="0"/>
              <a:t>cientificidad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833303911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altLang="es-CL" dirty="0">
                <a:solidFill>
                  <a:schemeClr val="tx1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</a:t>
            </a:r>
            <a:r>
              <a:rPr lang="es-CL" altLang="es-CL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ñ</a:t>
            </a:r>
            <a:r>
              <a:rPr lang="es-CL" altLang="es-CL" dirty="0">
                <a:solidFill>
                  <a:schemeClr val="tx1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es-CL" altLang="es-CL" dirty="0" err="1">
                <a:solidFill>
                  <a:schemeClr val="tx1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muestral</a:t>
            </a:r>
            <a:r>
              <a:rPr lang="es-CL" altLang="es-CL" dirty="0">
                <a:solidFill>
                  <a:schemeClr val="tx1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propuesto para las entrevistas</a:t>
            </a:r>
            <a:r>
              <a:rPr lang="es-CL" altLang="es-CL" sz="1600" b="0" dirty="0">
                <a:solidFill>
                  <a:schemeClr val="tx1"/>
                </a:solidFill>
              </a:rPr>
              <a:t/>
            </a:r>
            <a:br>
              <a:rPr lang="es-CL" altLang="es-CL" sz="1600" b="0" dirty="0">
                <a:solidFill>
                  <a:schemeClr val="tx1"/>
                </a:solidFill>
              </a:rPr>
            </a:br>
            <a:endParaRPr lang="es-CL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5091226"/>
              </p:ext>
            </p:extLst>
          </p:nvPr>
        </p:nvGraphicFramePr>
        <p:xfrm>
          <a:off x="573206" y="1514901"/>
          <a:ext cx="7506270" cy="450376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116070"/>
                <a:gridCol w="3116070"/>
                <a:gridCol w="1274130"/>
              </a:tblGrid>
              <a:tr h="6560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</a:rPr>
                        <a:t>Grupo</a:t>
                      </a:r>
                      <a:r>
                        <a:rPr lang="en-GB" sz="1600" dirty="0">
                          <a:effectLst/>
                        </a:rPr>
                        <a:t> </a:t>
                      </a:r>
                      <a:r>
                        <a:rPr lang="en-GB" sz="1600" dirty="0" err="1">
                          <a:effectLst/>
                        </a:rPr>
                        <a:t>socioeconómico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</a:rPr>
                        <a:t>Tipo</a:t>
                      </a:r>
                      <a:r>
                        <a:rPr lang="en-GB" sz="1600" dirty="0">
                          <a:effectLst/>
                        </a:rPr>
                        <a:t> de </a:t>
                      </a:r>
                      <a:r>
                        <a:rPr lang="en-GB" sz="1600" dirty="0" err="1">
                          <a:effectLst/>
                        </a:rPr>
                        <a:t>familia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Número de entrevistas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0640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s-CL" sz="16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C1 - C2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</a:rPr>
                        <a:t>Monoparental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064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</a:rPr>
                        <a:t>Conyugal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064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</a:rPr>
                        <a:t>Extensa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0640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s-CL" sz="16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C3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</a:rPr>
                        <a:t>Monoparental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064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</a:rPr>
                        <a:t>Conyugal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064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</a:rPr>
                        <a:t>Extensa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0640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D – E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</a:rPr>
                        <a:t>Monoparental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064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>
                          <a:effectLst/>
                        </a:rPr>
                        <a:t>Conyugal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064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Extensa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2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06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D – E 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Con niños (as) internados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2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06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D – E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Reunificada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2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206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Total</a:t>
                      </a:r>
                      <a:endParaRPr lang="es-CL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22</a:t>
                      </a:r>
                      <a:endParaRPr lang="es-CL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4568206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CL" sz="4400" b="1" dirty="0"/>
              <a:t>¿</a:t>
            </a:r>
            <a:r>
              <a:rPr lang="es-CL" sz="4400" b="1" dirty="0" smtClean="0"/>
              <a:t>Cómo </a:t>
            </a:r>
            <a:r>
              <a:rPr lang="es-CL" sz="4400" b="1" dirty="0"/>
              <a:t>damos espacio al </a:t>
            </a:r>
            <a:r>
              <a:rPr lang="es-CL" sz="4400" b="1" dirty="0" smtClean="0"/>
              <a:t>ejercicio de </a:t>
            </a:r>
            <a:r>
              <a:rPr lang="es-CL" sz="4400" b="1" i="1" dirty="0" smtClean="0"/>
              <a:t>la </a:t>
            </a:r>
            <a:r>
              <a:rPr lang="es-CL" sz="4400" b="1" i="1" dirty="0"/>
              <a:t>realización del tipo de vida </a:t>
            </a:r>
            <a:r>
              <a:rPr lang="es-CL" sz="4400" b="1" dirty="0"/>
              <a:t>que les parezca </a:t>
            </a:r>
            <a:r>
              <a:rPr lang="es-CL" sz="4400" b="1" dirty="0" smtClean="0"/>
              <a:t>valorable?</a:t>
            </a:r>
          </a:p>
          <a:p>
            <a:pPr marL="0" indent="0">
              <a:buNone/>
            </a:pPr>
            <a:endParaRPr lang="es-CL" sz="4400" b="1" dirty="0"/>
          </a:p>
        </p:txBody>
      </p:sp>
    </p:spTree>
    <p:extLst>
      <p:ext uri="{BB962C8B-B14F-4D97-AF65-F5344CB8AC3E}">
        <p14:creationId xmlns:p14="http://schemas.microsoft.com/office/powerpoint/2010/main" val="3939834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err="1"/>
              <a:t>Folgheraiter</a:t>
            </a:r>
            <a:r>
              <a:rPr lang="es-CL" dirty="0"/>
              <a:t>, 2004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El enfoque relacional proporciona una amplia explicación de cómo surgen las soluciones a los problemas sociales de su interior.  </a:t>
            </a:r>
          </a:p>
          <a:p>
            <a:r>
              <a:rPr lang="es-CL" dirty="0" smtClean="0"/>
              <a:t>NO significa negar que los problemas sociales a menudo tienen causas externas</a:t>
            </a:r>
          </a:p>
          <a:p>
            <a:r>
              <a:rPr lang="es-CL" dirty="0" smtClean="0"/>
              <a:t>TAMPOCO significa negar que los problemas sociales a menudo tienen causas internas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428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370968"/>
            <a:ext cx="7543800" cy="1450757"/>
          </a:xfrm>
        </p:spPr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L" sz="2800" dirty="0" smtClean="0"/>
              <a:t>El "objeto" de la intervención es la "</a:t>
            </a:r>
            <a:r>
              <a:rPr lang="es-CL" sz="2800" b="1" i="1" dirty="0" smtClean="0"/>
              <a:t>reorganización de los cursos de la vida </a:t>
            </a:r>
            <a:r>
              <a:rPr lang="es-CL" sz="2800" dirty="0" smtClean="0"/>
              <a:t>"- lo que </a:t>
            </a:r>
            <a:r>
              <a:rPr lang="es-CL" sz="2800" dirty="0" err="1" smtClean="0"/>
              <a:t>Ferguson</a:t>
            </a:r>
            <a:r>
              <a:rPr lang="es-CL" sz="2800" dirty="0" smtClean="0"/>
              <a:t> (2001) denomina" proyecto de vida “</a:t>
            </a:r>
          </a:p>
          <a:p>
            <a:r>
              <a:rPr lang="es-CL" sz="2800" dirty="0" smtClean="0"/>
              <a:t>La intervención social debe introducir reflexión en la vida cotidiana de un sujeto (persona, familia o de una comunidad local) con el fin de apoyar o reforzar el cambio de vida a través de la agencia de que el propio sujeto, por débil que sea su capacidad para actuar en el inicio. </a:t>
            </a:r>
          </a:p>
        </p:txBody>
      </p:sp>
    </p:spTree>
    <p:extLst>
      <p:ext uri="{BB962C8B-B14F-4D97-AF65-F5344CB8AC3E}">
        <p14:creationId xmlns:p14="http://schemas.microsoft.com/office/powerpoint/2010/main" val="256501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800" dirty="0" smtClean="0"/>
              <a:t>Un profesional de los social </a:t>
            </a:r>
            <a:r>
              <a:rPr lang="es-CL" sz="2800" dirty="0"/>
              <a:t>es eficaz cuando se da cuenta de que la solución a un problema surge de </a:t>
            </a:r>
            <a:r>
              <a:rPr lang="es-CL" sz="2800" dirty="0" smtClean="0"/>
              <a:t>las </a:t>
            </a:r>
            <a:r>
              <a:rPr lang="es-CL" sz="2800" b="1" i="1" dirty="0" smtClean="0"/>
              <a:t>relaciones sociales implicadas</a:t>
            </a:r>
            <a:r>
              <a:rPr lang="es-CL" sz="2800" dirty="0" smtClean="0"/>
              <a:t>. </a:t>
            </a:r>
            <a:r>
              <a:rPr lang="es-CL" sz="2800" dirty="0"/>
              <a:t>Es por lo tanto una teoría de las soluciones, no de los problemas y </a:t>
            </a:r>
            <a:r>
              <a:rPr lang="es-CL" sz="2800" dirty="0" smtClean="0"/>
              <a:t>sus causas </a:t>
            </a:r>
            <a:r>
              <a:rPr lang="es-CL" sz="2800" dirty="0"/>
              <a:t>(</a:t>
            </a:r>
            <a:r>
              <a:rPr lang="es-CL" sz="2800" dirty="0" err="1"/>
              <a:t>Parton</a:t>
            </a:r>
            <a:r>
              <a:rPr lang="es-CL" sz="2800" dirty="0"/>
              <a:t> y </a:t>
            </a:r>
            <a:r>
              <a:rPr lang="es-CL" sz="2800" dirty="0" err="1"/>
              <a:t>O'Byrne</a:t>
            </a:r>
            <a:r>
              <a:rPr lang="es-CL" sz="2800" dirty="0"/>
              <a:t>, 2000</a:t>
            </a:r>
            <a:r>
              <a:rPr lang="es-CL" sz="2800" dirty="0" smtClean="0"/>
              <a:t>).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4288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FAMILIA (</a:t>
            </a:r>
            <a:r>
              <a:rPr lang="es-CL" smtClean="0"/>
              <a:t>JELIN, 2005)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L" sz="2800" dirty="0" smtClean="0"/>
              <a:t>Institución social que canaliza deseos, ilusiones y sentimientos humanos, es el rol del estado legislar en dirección a promover las capacidades humanas de elegir los vínculos familiares que mejor acuerden con sus subjetividades y sus marcos culturales.</a:t>
            </a:r>
          </a:p>
          <a:p>
            <a:pPr marL="0" indent="0">
              <a:buNone/>
            </a:pPr>
            <a:r>
              <a:rPr lang="es-CL" sz="2800" dirty="0" smtClean="0"/>
              <a:t>Evitar violencias y sufrimientos, aumentar la igualdad y la democracia intrafamiliar son, entonces, objetivos que debieran guiar la política estatal en relación con la familia</a:t>
            </a:r>
            <a:endParaRPr lang="es-CL" sz="2800" dirty="0"/>
          </a:p>
        </p:txBody>
      </p:sp>
    </p:spTree>
    <p:extLst>
      <p:ext uri="{BB962C8B-B14F-4D97-AF65-F5344CB8AC3E}">
        <p14:creationId xmlns:p14="http://schemas.microsoft.com/office/powerpoint/2010/main" val="254601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CL" sz="5400" dirty="0" smtClean="0"/>
              <a:t>¿CUÁLES </a:t>
            </a:r>
            <a:r>
              <a:rPr lang="es-CL" sz="5400" dirty="0"/>
              <a:t>SON LOS TERRITORIOS QUE </a:t>
            </a:r>
            <a:r>
              <a:rPr lang="es-CL" sz="5400" dirty="0" smtClean="0"/>
              <a:t>CUIDAN?</a:t>
            </a:r>
            <a:endParaRPr lang="es-CL" sz="5400" dirty="0"/>
          </a:p>
        </p:txBody>
      </p:sp>
    </p:spTree>
    <p:extLst>
      <p:ext uri="{BB962C8B-B14F-4D97-AF65-F5344CB8AC3E}">
        <p14:creationId xmlns:p14="http://schemas.microsoft.com/office/powerpoint/2010/main" val="202872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3200" dirty="0" smtClean="0"/>
              <a:t>Los que interrogan y escuchan sobre cómo las personas quieren y pueden vivir su vida</a:t>
            </a:r>
          </a:p>
          <a:p>
            <a:r>
              <a:rPr lang="es-CL" sz="3200" dirty="0" smtClean="0"/>
              <a:t>Los que proponen reflexividad en la vida cotidiana</a:t>
            </a:r>
          </a:p>
          <a:p>
            <a:r>
              <a:rPr lang="es-CL" sz="3200" dirty="0" smtClean="0"/>
              <a:t>Los que buscan buenas agencias en lugar de eliminar las malas agencias</a:t>
            </a: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205974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¿Qué busca la gente?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CL" i="1" dirty="0" smtClean="0"/>
              <a:t>LO MISMO QUE BUSCARÍA USTED</a:t>
            </a:r>
          </a:p>
          <a:p>
            <a:pPr marL="0" indent="0" algn="ctr">
              <a:buNone/>
            </a:pPr>
            <a:endParaRPr lang="es-CL" i="1" dirty="0"/>
          </a:p>
          <a:p>
            <a:pPr marL="0" indent="0" algn="ctr">
              <a:buNone/>
            </a:pPr>
            <a:endParaRPr lang="es-CL" i="1" dirty="0"/>
          </a:p>
        </p:txBody>
      </p:sp>
      <p:sp>
        <p:nvSpPr>
          <p:cNvPr id="4" name="AutoShape 2" descr="https://encrypted-tbn2.gstatic.com/images?q=tbn:ANd9GcT-36_QN8IoBIMIW8Bc6lK0L9le1_RoJ9TfnEfgWohPpl1R1M7o_btFHyQ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737" y="2857500"/>
            <a:ext cx="4320480" cy="2155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48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ESTUDIO</a:t>
            </a:r>
            <a:endParaRPr lang="es-CL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s-CL" dirty="0"/>
              <a:t>Esta investigación </a:t>
            </a:r>
            <a:r>
              <a:rPr lang="es-CL" dirty="0" smtClean="0"/>
              <a:t>definirá un </a:t>
            </a:r>
            <a:r>
              <a:rPr lang="es-CL" dirty="0"/>
              <a:t>sistema territorial de cuidados de </a:t>
            </a:r>
            <a:r>
              <a:rPr lang="es-CL" dirty="0" smtClean="0"/>
              <a:t>familias, </a:t>
            </a:r>
            <a:r>
              <a:rPr lang="es-CL" dirty="0"/>
              <a:t>basado en la identificación empírica de las características actuales de un sistema comunal de cuidado, a través del estudio de un caso </a:t>
            </a:r>
            <a:r>
              <a:rPr lang="es-CL" dirty="0" smtClean="0"/>
              <a:t>concreto.</a:t>
            </a:r>
          </a:p>
          <a:p>
            <a:pPr algn="just"/>
            <a:r>
              <a:rPr lang="es-CL" dirty="0" smtClean="0"/>
              <a:t>Se definirán brechas entre lo existente y la deseabilidad de sus habitantes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04738653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800" dirty="0"/>
              <a:t>Apoyo en el cuidado diario de sus hijos: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s-CL" sz="2800" dirty="0"/>
              <a:t>Buses escolares de acercamiento </a:t>
            </a:r>
            <a:endParaRPr lang="es-CL" sz="2800" dirty="0" smtClean="0"/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s-CL" sz="2800" dirty="0" smtClean="0"/>
              <a:t>Programas después del colegio (de 4 a 7)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s-CL" sz="2800" dirty="0" smtClean="0"/>
              <a:t>Clubes recreativos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s-CL" sz="2800" dirty="0" smtClean="0"/>
              <a:t>Atención individualizada a cada niño, por su nombre</a:t>
            </a:r>
          </a:p>
          <a:p>
            <a:pPr lvl="1"/>
            <a:endParaRPr lang="es-CL" dirty="0" smtClean="0"/>
          </a:p>
          <a:p>
            <a:pPr lvl="1"/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9631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Como Falabella</a:t>
            </a:r>
            <a:endParaRPr lang="es-CL" dirty="0"/>
          </a:p>
        </p:txBody>
      </p:sp>
      <p:pic>
        <p:nvPicPr>
          <p:cNvPr id="2052" name="Picture 4" descr="Resultado de imagen para hablamos mirandote a los ojo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878012"/>
            <a:ext cx="5334000" cy="355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54797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SALUD</a:t>
            </a:r>
            <a:endParaRPr lang="es-CL" dirty="0"/>
          </a:p>
        </p:txBody>
      </p:sp>
      <p:pic>
        <p:nvPicPr>
          <p:cNvPr id="3074" name="Picture 2" descr="Imagen relacionad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4693" y="1600200"/>
            <a:ext cx="6334614" cy="410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44121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SALUD SECUNDARIA</a:t>
            </a:r>
            <a:endParaRPr lang="es-CL" dirty="0"/>
          </a:p>
        </p:txBody>
      </p:sp>
      <p:pic>
        <p:nvPicPr>
          <p:cNvPr id="4098" name="Picture 2" descr="salud_primari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9242" y="1624084"/>
            <a:ext cx="5704764" cy="4230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3015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ENTORNO</a:t>
            </a:r>
            <a:endParaRPr lang="es-CL" dirty="0"/>
          </a:p>
        </p:txBody>
      </p:sp>
      <p:pic>
        <p:nvPicPr>
          <p:cNvPr id="5122" name="Picture 2" descr="Resultado de imagen para entorno comunitario macul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3033" y="1600200"/>
            <a:ext cx="6178203" cy="410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66776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Espacios de autocuidado MUJERES</a:t>
            </a:r>
          </a:p>
        </p:txBody>
      </p:sp>
      <p:pic>
        <p:nvPicPr>
          <p:cNvPr id="6146" name="Picture 2" descr="Resultado de imagen para apoyo a mujere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70" y="1342926"/>
            <a:ext cx="7543800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Resultado de imagen para apoyo a mujer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6070" y="3771801"/>
            <a:ext cx="5715000" cy="257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9155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4651" y="1992573"/>
            <a:ext cx="6509982" cy="2814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2894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2006" y="1828800"/>
            <a:ext cx="4712743" cy="3998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53928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s-CL" sz="6000" i="1" dirty="0" smtClean="0"/>
              <a:t>COVERSACION GRATIS</a:t>
            </a:r>
            <a:endParaRPr lang="es-CL" sz="6000" i="1" dirty="0"/>
          </a:p>
        </p:txBody>
      </p:sp>
    </p:spTree>
    <p:extLst>
      <p:ext uri="{BB962C8B-B14F-4D97-AF65-F5344CB8AC3E}">
        <p14:creationId xmlns:p14="http://schemas.microsoft.com/office/powerpoint/2010/main" val="118087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Objetivo general del estudio</a:t>
            </a: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s-ES" dirty="0" smtClean="0"/>
              <a:t>Identificar </a:t>
            </a:r>
            <a:r>
              <a:rPr lang="es-ES" dirty="0"/>
              <a:t>las distintas capacidades instaladas en el territorio para el cuidado de los niños, niñas y adolescentes (NNA), la utilización que de ellas hacen las familias y las necesidades de capacitación de las personas que se desempeñan en el sistema de cuidados alternativos.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0600592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Objetivos específicos:</a:t>
            </a:r>
            <a:r>
              <a:rPr lang="es-CL" dirty="0"/>
              <a:t/>
            </a:r>
            <a:br>
              <a:rPr lang="es-CL" dirty="0"/>
            </a:br>
            <a:endParaRPr lang="es-CL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s-ES" dirty="0" smtClean="0"/>
              <a:t>Conocer </a:t>
            </a:r>
            <a:r>
              <a:rPr lang="es-ES" dirty="0"/>
              <a:t>la oferta público/privada de servicios de cuidado en el territorio;</a:t>
            </a:r>
            <a:endParaRPr lang="es-CL" dirty="0"/>
          </a:p>
          <a:p>
            <a:pPr lvl="0"/>
            <a:r>
              <a:rPr lang="es-ES" dirty="0"/>
              <a:t>Conocer las estrategias familiares para el cuidado y uso de los recursos territoriales disponibles.</a:t>
            </a:r>
            <a:endParaRPr lang="es-CL" dirty="0"/>
          </a:p>
          <a:p>
            <a:pPr lvl="0"/>
            <a:r>
              <a:rPr lang="es-ES" dirty="0"/>
              <a:t>Conocer las necesidades de capacitación de las cuidadoras (es) del sistema local de cuidados alternativos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824942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Visión de desarrollo de un sistema territorial de cuidados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01168" lvl="1" indent="0">
              <a:buNone/>
            </a:pPr>
            <a:r>
              <a:rPr lang="es-ES_tradnl" sz="3200" dirty="0" smtClean="0"/>
              <a:t>“</a:t>
            </a:r>
            <a:r>
              <a:rPr lang="es-CL" sz="3200" dirty="0"/>
              <a:t>S</a:t>
            </a:r>
            <a:r>
              <a:rPr lang="es-CL" sz="3200" dirty="0" smtClean="0"/>
              <a:t>e </a:t>
            </a:r>
            <a:r>
              <a:rPr lang="es-CL" sz="3200" dirty="0"/>
              <a:t>entiende por desarrollo humano el proceso mediante el cual </a:t>
            </a:r>
            <a:r>
              <a:rPr lang="es-CL" sz="3200" i="1" dirty="0"/>
              <a:t>se </a:t>
            </a:r>
            <a:r>
              <a:rPr lang="es-CL" sz="3200" b="1" i="1" dirty="0"/>
              <a:t>aumentan las capacidades y opciones de las personas</a:t>
            </a:r>
            <a:r>
              <a:rPr lang="es-CL" sz="3200" dirty="0"/>
              <a:t>. Ello apunta a reconocer a todos los individuos como sujetos sociales capaces de perseguir</a:t>
            </a:r>
            <a:r>
              <a:rPr lang="es-CL" sz="3200" i="1" dirty="0"/>
              <a:t> </a:t>
            </a:r>
            <a:r>
              <a:rPr lang="es-CL" sz="3200" b="1" i="1" dirty="0"/>
              <a:t>la realización del tipo de vida que les parezca valorable</a:t>
            </a:r>
            <a:r>
              <a:rPr lang="es-CL" sz="3200" dirty="0"/>
              <a:t>” (PNUD 2003).</a:t>
            </a:r>
          </a:p>
          <a:p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59409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ENFASIS DE ESTE CONCEPTO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dirty="0" smtClean="0"/>
              <a:t>Acento </a:t>
            </a:r>
            <a:r>
              <a:rPr lang="es-CL" dirty="0"/>
              <a:t>en las personas como ámbito primordial de </a:t>
            </a:r>
            <a:r>
              <a:rPr lang="es-CL" dirty="0" smtClean="0"/>
              <a:t>observación: Su relato </a:t>
            </a:r>
            <a:r>
              <a:rPr lang="es-CL" dirty="0"/>
              <a:t>sobre cómo se expresa en sus vidas cotidianas el progreso de un </a:t>
            </a:r>
            <a:r>
              <a:rPr lang="es-CL" dirty="0" smtClean="0"/>
              <a:t>país</a:t>
            </a:r>
            <a:endParaRPr lang="es-CL" sz="3300" dirty="0" smtClean="0"/>
          </a:p>
        </p:txBody>
      </p:sp>
    </p:spTree>
    <p:extLst>
      <p:ext uri="{BB962C8B-B14F-4D97-AF65-F5344CB8AC3E}">
        <p14:creationId xmlns:p14="http://schemas.microsoft.com/office/powerpoint/2010/main" val="428604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Índice de Desarrollo </a:t>
            </a:r>
            <a:r>
              <a:rPr lang="es-CL" dirty="0" smtClean="0"/>
              <a:t>Humano PNUD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CL" sz="2400" dirty="0" smtClean="0"/>
              <a:t>Medición </a:t>
            </a:r>
            <a:r>
              <a:rPr lang="es-CL" sz="2400" dirty="0"/>
              <a:t>de satisfacción de las necesidades humanas </a:t>
            </a:r>
            <a:r>
              <a:rPr lang="es-CL" sz="2400" dirty="0" smtClean="0"/>
              <a:t>múltiples </a:t>
            </a:r>
            <a:r>
              <a:rPr lang="es-CL" sz="2400" dirty="0"/>
              <a:t>y cambiantes, </a:t>
            </a:r>
            <a:r>
              <a:rPr lang="es-CL" sz="2400" dirty="0" smtClean="0"/>
              <a:t>que se </a:t>
            </a:r>
            <a:r>
              <a:rPr lang="es-CL" sz="2400" dirty="0"/>
              <a:t>focaliza en algunas condiciones básicas que son </a:t>
            </a:r>
            <a:r>
              <a:rPr lang="es-CL" sz="2400" dirty="0" smtClean="0"/>
              <a:t>comunes </a:t>
            </a:r>
            <a:r>
              <a:rPr lang="es-CL" sz="2400" dirty="0"/>
              <a:t>a todas las sociedades y en todo tiempo</a:t>
            </a:r>
            <a:r>
              <a:rPr lang="es-CL" sz="2400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s-CL" sz="2400" dirty="0" smtClean="0"/>
              <a:t>tener </a:t>
            </a:r>
            <a:r>
              <a:rPr lang="es-CL" sz="2400" dirty="0"/>
              <a:t>una vida larga y </a:t>
            </a:r>
            <a:r>
              <a:rPr lang="es-CL" sz="2400" dirty="0" smtClean="0"/>
              <a:t>sana SALUD </a:t>
            </a:r>
          </a:p>
          <a:p>
            <a:pPr marL="514350" indent="-514350">
              <a:buFont typeface="+mj-lt"/>
              <a:buAutoNum type="arabicPeriod"/>
            </a:pPr>
            <a:r>
              <a:rPr lang="es-CL" sz="2400" dirty="0" smtClean="0"/>
              <a:t>poseer </a:t>
            </a:r>
            <a:r>
              <a:rPr lang="es-CL" sz="2400" dirty="0"/>
              <a:t>los conocimientos necesarios para comprender y relacionarse reflexivamente con el entorno </a:t>
            </a:r>
            <a:r>
              <a:rPr lang="es-CL" sz="2400" dirty="0" smtClean="0"/>
              <a:t>social EDUCACION</a:t>
            </a:r>
          </a:p>
          <a:p>
            <a:pPr marL="514350" indent="-514350">
              <a:buFont typeface="+mj-lt"/>
              <a:buAutoNum type="arabicPeriod"/>
            </a:pPr>
            <a:r>
              <a:rPr lang="es-CL" sz="2400" dirty="0" smtClean="0"/>
              <a:t>poseer </a:t>
            </a:r>
            <a:r>
              <a:rPr lang="es-CL" sz="2400" dirty="0"/>
              <a:t>los ingresos suficientes para acceder a un nivel de vida </a:t>
            </a:r>
            <a:r>
              <a:rPr lang="es-CL" sz="2400" dirty="0" smtClean="0"/>
              <a:t>decente, INGRESO </a:t>
            </a:r>
            <a:r>
              <a:rPr lang="es-CL" sz="2400" dirty="0"/>
              <a:t>(PNUD, 1999) </a:t>
            </a:r>
          </a:p>
        </p:txBody>
      </p:sp>
    </p:spTree>
    <p:extLst>
      <p:ext uri="{BB962C8B-B14F-4D97-AF65-F5344CB8AC3E}">
        <p14:creationId xmlns:p14="http://schemas.microsoft.com/office/powerpoint/2010/main" val="19586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IDH salud Región Metropolitana (</a:t>
            </a:r>
            <a:r>
              <a:rPr lang="es-CL" dirty="0" smtClean="0"/>
              <a:t>PNUD)</a:t>
            </a:r>
            <a:r>
              <a:rPr lang="es-CL" dirty="0"/>
              <a:t>	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373633"/>
            <a:ext cx="8229600" cy="4108450"/>
          </a:xfrm>
        </p:spPr>
        <p:txBody>
          <a:bodyPr/>
          <a:lstStyle/>
          <a:p>
            <a:endParaRPr lang="es-CL" dirty="0"/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603" y="1373633"/>
            <a:ext cx="6189261" cy="449490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8472" y="2152792"/>
            <a:ext cx="2265528" cy="21871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823592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 UC">
  <a:themeElements>
    <a:clrScheme name="Plantilla UC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lantilla UC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Plantilla UC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Plantilla UC">
  <a:themeElements>
    <a:clrScheme name="Plantilla UC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lantilla UC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Plantilla UC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995</Words>
  <Application>Microsoft Office PowerPoint</Application>
  <PresentationFormat>Presentación en pantalla (4:3)</PresentationFormat>
  <Paragraphs>103</Paragraphs>
  <Slides>38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38</vt:i4>
      </vt:variant>
    </vt:vector>
  </HeadingPairs>
  <TitlesOfParts>
    <vt:vector size="44" baseType="lpstr">
      <vt:lpstr>Arial</vt:lpstr>
      <vt:lpstr>Arial Narrow</vt:lpstr>
      <vt:lpstr>Calibri</vt:lpstr>
      <vt:lpstr>Helvetica</vt:lpstr>
      <vt:lpstr>Times New Roman</vt:lpstr>
      <vt:lpstr>Plantilla UC</vt:lpstr>
      <vt:lpstr>Presentación de PowerPoint</vt:lpstr>
      <vt:lpstr>TERRITORIOS QUE CUIDAN: Avances de estudio de caso</vt:lpstr>
      <vt:lpstr>ESTUDIO</vt:lpstr>
      <vt:lpstr>Objetivo general del estudio </vt:lpstr>
      <vt:lpstr>Objetivos específicos: </vt:lpstr>
      <vt:lpstr>Visión de desarrollo de un sistema territorial de cuidados</vt:lpstr>
      <vt:lpstr>ENFASIS DE ESTE CONCEPTO</vt:lpstr>
      <vt:lpstr>Índice de Desarrollo Humano PNUD</vt:lpstr>
      <vt:lpstr>IDH salud Región Metropolitana (PNUD) </vt:lpstr>
      <vt:lpstr>IDH educación Región Metropolitana (PNUD)</vt:lpstr>
      <vt:lpstr>Macul: Composición de la población por sexo; según grupos de edad. Junio 2008</vt:lpstr>
      <vt:lpstr>Conformaciones familiares Macul</vt:lpstr>
      <vt:lpstr>Violencia intrafamiliar, denuncias</vt:lpstr>
      <vt:lpstr>Los hogares pobres en la comuna </vt:lpstr>
      <vt:lpstr>Escolaridad en la comuna</vt:lpstr>
      <vt:lpstr>Acceso sistemas de salud</vt:lpstr>
      <vt:lpstr>Presentación de PowerPoint</vt:lpstr>
      <vt:lpstr>Distinciones metodológicas</vt:lpstr>
      <vt:lpstr>Presentación de PowerPoint</vt:lpstr>
      <vt:lpstr>Presentación de PowerPoint</vt:lpstr>
      <vt:lpstr>Diseño muestral propuesto para las entrevistas </vt:lpstr>
      <vt:lpstr>Presentación de PowerPoint</vt:lpstr>
      <vt:lpstr>Folgheraiter, 2004</vt:lpstr>
      <vt:lpstr>Presentación de PowerPoint</vt:lpstr>
      <vt:lpstr>Presentación de PowerPoint</vt:lpstr>
      <vt:lpstr>FAMILIA (JELIN, 2005)</vt:lpstr>
      <vt:lpstr>Presentación de PowerPoint</vt:lpstr>
      <vt:lpstr>Presentación de PowerPoint</vt:lpstr>
      <vt:lpstr>¿Qué busca la gente?</vt:lpstr>
      <vt:lpstr>Presentación de PowerPoint</vt:lpstr>
      <vt:lpstr>Como Falabella</vt:lpstr>
      <vt:lpstr>SALUD</vt:lpstr>
      <vt:lpstr>SALUD SECUNDARIA</vt:lpstr>
      <vt:lpstr>ENTORNO</vt:lpstr>
      <vt:lpstr>Espacios de autocuidado MUJERES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carolina muñoz</dc:creator>
  <cp:lastModifiedBy>Adm San Joaquin</cp:lastModifiedBy>
  <cp:revision>11</cp:revision>
  <dcterms:modified xsi:type="dcterms:W3CDTF">2016-11-17T19:54:05Z</dcterms:modified>
</cp:coreProperties>
</file>