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0" r:id="rId5"/>
    <p:sldId id="264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79" autoAdjust="0"/>
  </p:normalViewPr>
  <p:slideViewPr>
    <p:cSldViewPr snapToGrid="0" snapToObjects="1">
      <p:cViewPr varScale="1">
        <p:scale>
          <a:sx n="61" d="100"/>
          <a:sy n="61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BB61-F991-E24C-A5D0-C9A66B82DEB9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F86C7-CA34-444E-B006-DF7CC57D7A0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9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93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Lugar donde funciona el programa: sector</a:t>
            </a:r>
            <a:r>
              <a:rPr lang="es-ES" baseline="0" dirty="0" smtClean="0"/>
              <a:t> El Castillo, La </a:t>
            </a:r>
            <a:r>
              <a:rPr lang="es-ES" baseline="0" dirty="0" err="1" smtClean="0"/>
              <a:t>Pintana</a:t>
            </a:r>
            <a:r>
              <a:rPr lang="es-E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Asesinato de </a:t>
            </a:r>
            <a:r>
              <a:rPr lang="es-ES" baseline="0" dirty="0" err="1" smtClean="0"/>
              <a:t>Cristobal</a:t>
            </a:r>
            <a:r>
              <a:rPr lang="es-ES" baseline="0" dirty="0" smtClean="0"/>
              <a:t>, ¿qué hacemos?. Llevamos 10 años de trabajo con voluntarios y 20 años de presencia del colegio Maristas. 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Podría ser un proyecto para jóvenes desertores escolares, con jóvenes que comienzan a consumir o que se vinculan a grupos delictuales.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Conversemos con los vecinos y veamos que es lo que piensan</a:t>
            </a:r>
            <a:r>
              <a:rPr lang="is-IS" baseline="0" dirty="0" smtClean="0"/>
              <a:t>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30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Trabajar en lógicas comunitarias preventivas</a:t>
            </a:r>
            <a:r>
              <a:rPr lang="is-IS" dirty="0" smtClean="0"/>
              <a:t>… precisamente</a:t>
            </a:r>
            <a:r>
              <a:rPr lang="is-IS" baseline="0" dirty="0" smtClean="0"/>
              <a:t> lo que el Estado estaba dejando de hacer hace algunos años focalizandose en las consecuencias más que en las causas de algunas situaciones.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Trabajar con los niños y jóvenes, con sus familias, con las comunidad y con otras organizaciones del sector.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A largo plazo y con propuestas de calidad... </a:t>
            </a:r>
            <a:r>
              <a:rPr lang="es-ES" baseline="0" dirty="0" smtClean="0"/>
              <a:t>L</a:t>
            </a:r>
            <a:r>
              <a:rPr lang="is-IS" baseline="0" dirty="0" smtClean="0"/>
              <a:t>os tios y tias es parte de la cultura del sector, cuanta organización y ong a pasado por aqui.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13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Cuanta organización queramos a pasado por el sector.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95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Espacio de vulneración sistemática de Derechos, cuyo principal garante</a:t>
            </a:r>
            <a:r>
              <a:rPr lang="es-ES" baseline="0" dirty="0" smtClean="0"/>
              <a:t> responsable, bajo un enfoque de derechos,</a:t>
            </a:r>
            <a:r>
              <a:rPr lang="es-ES" dirty="0" smtClean="0"/>
              <a:t> es el estado. Posteriormente</a:t>
            </a:r>
            <a:r>
              <a:rPr lang="es-ES" baseline="0" dirty="0" smtClean="0"/>
              <a:t> las organizaciones de la sociedad civil y los vecinos.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La participación es siempre una lucha o negociación de poderes. El mundo adulto (pareciera ser para los que trabajan o </a:t>
            </a:r>
            <a:r>
              <a:rPr lang="es-ES" baseline="0" dirty="0" err="1" smtClean="0"/>
              <a:t>crian</a:t>
            </a:r>
            <a:r>
              <a:rPr lang="es-ES" baseline="0" dirty="0" smtClean="0"/>
              <a:t> una familia). Motivar el que niños y jóvenes puedan tener un espacio de valoración e importancia distintos, hoy.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Ojo con la participación. Pareciera que se condicionan algunos derechos a la participación de los vecinos en estos sectores.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0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Falta de espacios para sentirse importantes</a:t>
            </a:r>
            <a:r>
              <a:rPr lang="es-ES" baseline="0" dirty="0" smtClean="0"/>
              <a:t> y valiosos. Axel </a:t>
            </a:r>
            <a:r>
              <a:rPr lang="es-ES" baseline="0" dirty="0" err="1" smtClean="0"/>
              <a:t>Honneth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Estigmatización y vulneraciones permanentes de los medios de comunicación</a:t>
            </a:r>
            <a:r>
              <a:rPr lang="is-IS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Una propuesta tan atractiva y potentes que les haga sentirse los mejores (artístistas, poetas, lectores, acróbatas, etc...</a:t>
            </a:r>
            <a:r>
              <a:rPr lang="is-I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Dinamizar los recursos</a:t>
            </a:r>
            <a:r>
              <a:rPr lang="es-ES" baseline="0" dirty="0" smtClean="0"/>
              <a:t> de sector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Empoderamiento </a:t>
            </a:r>
            <a:r>
              <a:rPr lang="es-ES" baseline="0" dirty="0" err="1" smtClean="0"/>
              <a:t>infanto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júvenil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Situarse como sujetos de derechos, con voz y poder de incidencia.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Aprender a participar (participando)</a:t>
            </a:r>
            <a:endParaRPr lang="es-ES" dirty="0" smtClean="0"/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0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Espacio de formación para la transformación social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Espacios de formación política. Ser sujetos de derechos, ciudadanos con voz y poder.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Mirar la historicidad</a:t>
            </a:r>
            <a:r>
              <a:rPr lang="es-ES" baseline="0" dirty="0" smtClean="0"/>
              <a:t> de las vulneraciones de derechos, conocer la historia de lucha de sus padres y abuelos.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Es una apuesta por un camino de formación para la activación emocional, simbólica y para la acción, para donde llegamos no sabemos.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0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Encuentro de distintas generaciones.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Poder</a:t>
            </a:r>
            <a:r>
              <a:rPr lang="es-ES" baseline="0" dirty="0" smtClean="0"/>
              <a:t> releer la memoria histórica.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0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Dinamizar los recursos</a:t>
            </a:r>
            <a:r>
              <a:rPr lang="es-ES" baseline="0" dirty="0" smtClean="0"/>
              <a:t> de sector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Empoderamiento </a:t>
            </a:r>
            <a:r>
              <a:rPr lang="es-ES" baseline="0" dirty="0" err="1" smtClean="0"/>
              <a:t>infanto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júvenil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Situarse como sujetos de derechos, con voz y poder de incidencia.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Aprender a participar (participando)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86C7-CA34-444E-B006-DF7CC57D7A0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0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55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3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00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50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02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32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5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69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75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18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6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D2F8-AA5D-DB48-B086-B19BB1229ECB}" type="datetimeFigureOut">
              <a:rPr lang="es-ES" smtClean="0"/>
              <a:t>18-11-16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4726-8066-6D48-AE15-A3B9640995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2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microsoft.com/office/2007/relationships/hdphoto" Target="../media/hdphoto4.wdp"/><Relationship Id="rId15" Type="http://schemas.openxmlformats.org/officeDocument/2006/relationships/image" Target="../media/image11.png"/><Relationship Id="rId16" Type="http://schemas.microsoft.com/office/2007/relationships/hdphoto" Target="../media/hdphoto5.wdp"/><Relationship Id="rId17" Type="http://schemas.openxmlformats.org/officeDocument/2006/relationships/image" Target="../media/image12.png"/><Relationship Id="rId18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2.wdp"/><Relationship Id="rId9" Type="http://schemas.openxmlformats.org/officeDocument/2006/relationships/image" Target="../media/image7.jpg"/><Relationship Id="rId1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725380"/>
          </a:xfrm>
        </p:spPr>
        <p:txBody>
          <a:bodyPr/>
          <a:lstStyle/>
          <a:p>
            <a:r>
              <a:rPr lang="es-ES" i="1" dirty="0" smtClean="0">
                <a:solidFill>
                  <a:schemeClr val="tx1"/>
                </a:solidFill>
              </a:rPr>
              <a:t>El Castillo, La </a:t>
            </a:r>
            <a:r>
              <a:rPr lang="es-ES" i="1" dirty="0" err="1" smtClean="0">
                <a:solidFill>
                  <a:schemeClr val="tx1"/>
                </a:solidFill>
              </a:rPr>
              <a:t>Pintana</a:t>
            </a:r>
            <a:endParaRPr lang="es-ES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na\Desktop\TREGUA - LA PINTANA\LOGOS\LOGOS DEFINITIVOS\tregua_logo.png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1708" t="2045"/>
          <a:stretch/>
        </p:blipFill>
        <p:spPr bwMode="auto">
          <a:xfrm>
            <a:off x="1769075" y="831502"/>
            <a:ext cx="5654992" cy="4145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29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50649"/>
            <a:ext cx="8229600" cy="1143000"/>
          </a:xfrm>
        </p:spPr>
        <p:txBody>
          <a:bodyPr/>
          <a:lstStyle/>
          <a:p>
            <a:r>
              <a:rPr lang="es-ES_tradnl" dirty="0" smtClean="0"/>
              <a:t>Gracias</a:t>
            </a:r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Captura de pantalla 2016-05-26 a las 11.50.45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93" y="4215562"/>
            <a:ext cx="5057619" cy="1599859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93282" y="53200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 err="1" smtClean="0">
                <a:solidFill>
                  <a:srgbClr val="0000FF"/>
                </a:solidFill>
              </a:rPr>
              <a:t>www.fundaciongesta.cl</a:t>
            </a:r>
            <a:endParaRPr lang="es-E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5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24" y="1572292"/>
            <a:ext cx="6486608" cy="381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Agrupar 4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6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7" name="Conector recto 6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58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11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12" name="Conector recto 11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redondeado 16"/>
          <p:cNvSpPr/>
          <p:nvPr/>
        </p:nvSpPr>
        <p:spPr>
          <a:xfrm>
            <a:off x="6885361" y="582705"/>
            <a:ext cx="1974755" cy="173653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 smtClean="0"/>
              <a:t>EJE </a:t>
            </a:r>
            <a:r>
              <a:rPr lang="es-ES" sz="1900" dirty="0" smtClean="0"/>
              <a:t>3</a:t>
            </a:r>
            <a:endParaRPr lang="es-ES" sz="1900" dirty="0" smtClean="0"/>
          </a:p>
          <a:p>
            <a:pPr algn="ctr"/>
            <a:r>
              <a:rPr lang="es-ES_tradnl" sz="1900" i="1" dirty="0"/>
              <a:t>Protagonismo e inclusión de </a:t>
            </a:r>
            <a:r>
              <a:rPr lang="es-ES_tradnl" sz="1900" i="1" dirty="0" smtClean="0"/>
              <a:t>Niños, Niñas y Jóvenes.</a:t>
            </a:r>
            <a:endParaRPr lang="es-ES_tradnl" sz="19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917078" y="702235"/>
            <a:ext cx="2149037" cy="16020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 smtClean="0"/>
              <a:t>EJE 2</a:t>
            </a:r>
          </a:p>
          <a:p>
            <a:pPr algn="ctr"/>
            <a:r>
              <a:rPr lang="es-ES_tradnl" sz="1900" i="1" dirty="0"/>
              <a:t>Protección infantil frente al maltrato y abuso en el contexto familiar 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740326" y="478118"/>
            <a:ext cx="2304256" cy="200211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 smtClean="0"/>
              <a:t>EJE </a:t>
            </a:r>
            <a:r>
              <a:rPr lang="es-ES" sz="1900" dirty="0" smtClean="0"/>
              <a:t>1</a:t>
            </a:r>
            <a:endParaRPr lang="es-ES" sz="1900" dirty="0" smtClean="0"/>
          </a:p>
          <a:p>
            <a:pPr algn="ctr"/>
            <a:r>
              <a:rPr lang="es-ES_tradnl" sz="1900" i="1" dirty="0"/>
              <a:t>Prevención y protección comunitaria frente a la violencia contra </a:t>
            </a:r>
            <a:r>
              <a:rPr lang="es-ES_tradnl" sz="1900" i="1" dirty="0" smtClean="0"/>
              <a:t>NNJ</a:t>
            </a:r>
            <a:endParaRPr lang="es-ES_tradnl" sz="1900" i="1" dirty="0"/>
          </a:p>
        </p:txBody>
      </p:sp>
      <p:sp>
        <p:nvSpPr>
          <p:cNvPr id="20" name="Rectángulo 19"/>
          <p:cNvSpPr/>
          <p:nvPr/>
        </p:nvSpPr>
        <p:spPr>
          <a:xfrm>
            <a:off x="775729" y="3001771"/>
            <a:ext cx="249532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/>
              <a:buChar char="•"/>
            </a:pPr>
            <a:r>
              <a:rPr lang="es-ES_tradnl" sz="2100" dirty="0"/>
              <a:t>Escuela de Promotores </a:t>
            </a:r>
            <a:r>
              <a:rPr lang="es-ES_tradnl" sz="2100" dirty="0" smtClean="0"/>
              <a:t>Comunitarios </a:t>
            </a:r>
            <a:r>
              <a:rPr lang="es-ES_tradnl" sz="2100" dirty="0"/>
              <a:t>de Derechos</a:t>
            </a:r>
          </a:p>
          <a:p>
            <a:pPr marL="176213" indent="-176213">
              <a:buFont typeface="Arial"/>
              <a:buChar char="•"/>
            </a:pPr>
            <a:r>
              <a:rPr lang="es-ES_tradnl" sz="2100" dirty="0"/>
              <a:t>Articulación con JJVV y redes </a:t>
            </a:r>
            <a:r>
              <a:rPr lang="es-ES_tradnl" sz="2100" dirty="0" smtClean="0"/>
              <a:t>locales</a:t>
            </a:r>
            <a:endParaRPr lang="es-ES_tradnl" sz="2100" dirty="0" smtClean="0"/>
          </a:p>
          <a:p>
            <a:pPr marL="176213" lvl="0" indent="-176213">
              <a:buFont typeface="Arial"/>
              <a:buChar char="•"/>
            </a:pPr>
            <a:r>
              <a:rPr lang="es-ES_tradnl" sz="2100" dirty="0" smtClean="0"/>
              <a:t>Uso del espacio p</a:t>
            </a:r>
            <a:r>
              <a:rPr lang="es-ES_tradnl" sz="2100" dirty="0" smtClean="0"/>
              <a:t>úblico </a:t>
            </a:r>
            <a:r>
              <a:rPr lang="es-ES_tradnl" sz="2100" dirty="0" smtClean="0"/>
              <a:t>y acciones de incidencia.</a:t>
            </a:r>
            <a:endParaRPr lang="es-ES_tradnl" sz="2100" dirty="0" smtClean="0"/>
          </a:p>
        </p:txBody>
      </p:sp>
      <p:sp>
        <p:nvSpPr>
          <p:cNvPr id="21" name="Rectángulo 20"/>
          <p:cNvSpPr/>
          <p:nvPr/>
        </p:nvSpPr>
        <p:spPr>
          <a:xfrm>
            <a:off x="3858042" y="3016712"/>
            <a:ext cx="24122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s-ES_tradnl" sz="2100" dirty="0"/>
              <a:t>Acompañamiento y apoyo Familiar</a:t>
            </a:r>
          </a:p>
          <a:p>
            <a:pPr marL="176213" indent="-176213">
              <a:buFont typeface="Arial"/>
              <a:buChar char="•"/>
            </a:pPr>
            <a:r>
              <a:rPr lang="es-ES_tradnl" sz="2100" dirty="0" smtClean="0"/>
              <a:t>Huerto </a:t>
            </a:r>
            <a:r>
              <a:rPr lang="es-ES_tradnl" sz="2100" dirty="0"/>
              <a:t>Comunitario</a:t>
            </a:r>
          </a:p>
          <a:p>
            <a:pPr marL="176213" indent="-176213">
              <a:buFont typeface="Arial"/>
              <a:buChar char="•"/>
            </a:pPr>
            <a:r>
              <a:rPr lang="es-ES_tradnl" sz="2100" dirty="0" smtClean="0"/>
              <a:t>Grupos </a:t>
            </a:r>
            <a:r>
              <a:rPr lang="es-ES_tradnl" sz="2100" dirty="0"/>
              <a:t>de </a:t>
            </a:r>
            <a:r>
              <a:rPr lang="es-ES_tradnl" sz="2100" dirty="0" smtClean="0"/>
              <a:t>aprendizaje</a:t>
            </a:r>
            <a:endParaRPr lang="es-ES_tradnl" sz="2100" dirty="0"/>
          </a:p>
          <a:p>
            <a:pPr marL="176213" indent="-176213">
              <a:buFont typeface="Arial"/>
              <a:buChar char="•"/>
            </a:pPr>
            <a:r>
              <a:rPr lang="es-ES_tradnl" sz="2100" dirty="0" smtClean="0"/>
              <a:t>Atenci</a:t>
            </a:r>
            <a:r>
              <a:rPr lang="es-ES_tradnl" sz="2100" dirty="0" smtClean="0"/>
              <a:t>ón de casos</a:t>
            </a:r>
            <a:endParaRPr lang="es-ES_tradnl" sz="2100" dirty="0"/>
          </a:p>
        </p:txBody>
      </p:sp>
      <p:sp>
        <p:nvSpPr>
          <p:cNvPr id="22" name="Rectángulo 21"/>
          <p:cNvSpPr/>
          <p:nvPr/>
        </p:nvSpPr>
        <p:spPr>
          <a:xfrm>
            <a:off x="6755798" y="2979910"/>
            <a:ext cx="2329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/>
              <a:buChar char="•"/>
            </a:pPr>
            <a:r>
              <a:rPr lang="es-ES_tradnl" sz="2100" dirty="0"/>
              <a:t>Escuela de Circo </a:t>
            </a:r>
            <a:r>
              <a:rPr lang="es-ES_tradnl" sz="2100" dirty="0" smtClean="0"/>
              <a:t>Social</a:t>
            </a:r>
          </a:p>
          <a:p>
            <a:pPr marL="176213" lvl="0" indent="-176213">
              <a:buFont typeface="Arial"/>
              <a:buChar char="•"/>
            </a:pPr>
            <a:r>
              <a:rPr lang="es-ES_tradnl" sz="2100" dirty="0" smtClean="0"/>
              <a:t>Bibliotecas </a:t>
            </a:r>
            <a:r>
              <a:rPr lang="es-ES_tradnl" sz="2100" dirty="0"/>
              <a:t>Comunitarias</a:t>
            </a:r>
          </a:p>
          <a:p>
            <a:pPr marL="176213" indent="-176213">
              <a:buFont typeface="Arial"/>
              <a:buChar char="•"/>
            </a:pPr>
            <a:r>
              <a:rPr lang="es-ES_tradnl" sz="2100" dirty="0" smtClean="0"/>
              <a:t>Taller de Break </a:t>
            </a:r>
            <a:r>
              <a:rPr lang="es-ES_tradnl" sz="2100" dirty="0"/>
              <a:t>Dance</a:t>
            </a:r>
          </a:p>
          <a:p>
            <a:pPr marL="176213" lvl="0" indent="-176213">
              <a:buFont typeface="Arial"/>
              <a:buChar char="•"/>
            </a:pPr>
            <a:r>
              <a:rPr lang="es-ES_tradnl" sz="2100" dirty="0" smtClean="0"/>
              <a:t>Espacio </a:t>
            </a:r>
            <a:r>
              <a:rPr lang="es-ES_tradnl" sz="2100" dirty="0" smtClean="0"/>
              <a:t>Juvenil y apoyo a iniciativas Juveniles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10929" y="3027338"/>
            <a:ext cx="3600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E</a:t>
            </a: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S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T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R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A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T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E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G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I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A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  <a:latin typeface="Geneva"/>
                <a:cs typeface="Geneva"/>
              </a:rPr>
              <a:t>S</a:t>
            </a:r>
            <a:endParaRPr lang="es-ES" sz="1700" b="1" dirty="0">
              <a:solidFill>
                <a:schemeClr val="accent1">
                  <a:lumMod val="75000"/>
                </a:schemeClr>
              </a:solidFill>
              <a:latin typeface="Geneva"/>
              <a:cs typeface="Geneva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497117" y="2778708"/>
            <a:ext cx="243209" cy="3586336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curvado 5"/>
          <p:cNvCxnSpPr>
            <a:stCxn id="19" idx="0"/>
            <a:endCxn id="18" idx="0"/>
          </p:cNvCxnSpPr>
          <p:nvPr/>
        </p:nvCxnSpPr>
        <p:spPr>
          <a:xfrm rot="16200000" flipH="1">
            <a:off x="3329966" y="-959395"/>
            <a:ext cx="224117" cy="3099143"/>
          </a:xfrm>
          <a:prstGeom prst="curvedConnector3">
            <a:avLst>
              <a:gd name="adj1" fmla="val -102000"/>
            </a:avLst>
          </a:prstGeom>
          <a:ln w="57150" cmpd="sng">
            <a:solidFill>
              <a:schemeClr val="accent4">
                <a:lumMod val="75000"/>
              </a:schemeClr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curvado 7"/>
          <p:cNvCxnSpPr>
            <a:stCxn id="18" idx="2"/>
            <a:endCxn id="17" idx="2"/>
          </p:cNvCxnSpPr>
          <p:nvPr/>
        </p:nvCxnSpPr>
        <p:spPr>
          <a:xfrm rot="16200000" flipH="1">
            <a:off x="6424698" y="871194"/>
            <a:ext cx="14941" cy="2881142"/>
          </a:xfrm>
          <a:prstGeom prst="curvedConnector3">
            <a:avLst>
              <a:gd name="adj1" fmla="val 1630018"/>
            </a:avLst>
          </a:prstGeom>
          <a:ln w="5715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0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11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12" name="Conector recto 11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 descr="Captura de pantalla 2015-07-06 a la(s) 18.00.29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73" y="4217753"/>
            <a:ext cx="2482625" cy="1596886"/>
          </a:xfrm>
          <a:prstGeom prst="rect">
            <a:avLst/>
          </a:prstGeom>
        </p:spPr>
      </p:pic>
      <p:pic>
        <p:nvPicPr>
          <p:cNvPr id="14" name="Imagen 13" descr="Captura de pantalla 2015-07-06 a la(s) 17.59.0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902" y="2343721"/>
            <a:ext cx="2417753" cy="1523917"/>
          </a:xfrm>
          <a:prstGeom prst="rect">
            <a:avLst/>
          </a:prstGeom>
        </p:spPr>
      </p:pic>
      <p:pic>
        <p:nvPicPr>
          <p:cNvPr id="16" name="Imagen 15" descr="Captura de pantalla 2015-07-06 a la(s) 18.08.57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334" y="2343721"/>
            <a:ext cx="2129182" cy="1484873"/>
          </a:xfrm>
          <a:prstGeom prst="rect">
            <a:avLst/>
          </a:prstGeom>
        </p:spPr>
      </p:pic>
      <p:pic>
        <p:nvPicPr>
          <p:cNvPr id="3" name="Imagen 2" descr="11951931_503259756495163_2333909522507788626_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2" y="4217753"/>
            <a:ext cx="2395329" cy="1596886"/>
          </a:xfrm>
          <a:prstGeom prst="rect">
            <a:avLst/>
          </a:prstGeom>
        </p:spPr>
      </p:pic>
      <p:pic>
        <p:nvPicPr>
          <p:cNvPr id="5" name="Imagen 4" descr="Octubre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83335" y="4217753"/>
            <a:ext cx="2129181" cy="1596886"/>
          </a:xfrm>
          <a:prstGeom prst="rect">
            <a:avLst/>
          </a:prstGeom>
        </p:spPr>
      </p:pic>
      <p:pic>
        <p:nvPicPr>
          <p:cNvPr id="23" name="Imagen 22" descr="SAM_204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1" y="2343721"/>
            <a:ext cx="2336740" cy="1557827"/>
          </a:xfrm>
          <a:prstGeom prst="rect">
            <a:avLst/>
          </a:prstGeom>
        </p:spPr>
      </p:pic>
      <p:pic>
        <p:nvPicPr>
          <p:cNvPr id="24" name="Imagen 23" descr="Biblioniños huerto - 27 marzo 2015 (8).jpg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74688" y="560398"/>
            <a:ext cx="1567941" cy="1601282"/>
          </a:xfrm>
          <a:prstGeom prst="rect">
            <a:avLst/>
          </a:prstGeom>
        </p:spPr>
      </p:pic>
      <p:pic>
        <p:nvPicPr>
          <p:cNvPr id="25" name="Imagen 24" descr="SAM_0804 copia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18" y="577068"/>
            <a:ext cx="2351912" cy="1567941"/>
          </a:xfrm>
          <a:prstGeom prst="rect">
            <a:avLst/>
          </a:prstGeom>
        </p:spPr>
      </p:pic>
      <p:pic>
        <p:nvPicPr>
          <p:cNvPr id="26" name="Imagen 25" descr="SAM_3008.JP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2" y="577069"/>
            <a:ext cx="2351912" cy="15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claves</a:t>
            </a:r>
            <a:r>
              <a:rPr lang="is-I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 </a:t>
            </a:r>
            <a:r>
              <a:rPr lang="es-ES" dirty="0" smtClean="0"/>
              <a:t>Valorar </a:t>
            </a:r>
            <a:r>
              <a:rPr lang="es-ES" dirty="0" smtClean="0"/>
              <a:t>los recursos de la comunidad y sus deseos de transformar la realidad</a:t>
            </a:r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 descr="P10504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99" y="2806489"/>
            <a:ext cx="6875601" cy="33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1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claves</a:t>
            </a:r>
            <a:r>
              <a:rPr lang="is-IS" dirty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2. Protagonismo </a:t>
            </a:r>
            <a:r>
              <a:rPr lang="es-ES" dirty="0" smtClean="0"/>
              <a:t>juvenil</a:t>
            </a:r>
            <a:r>
              <a:rPr lang="es-ES" dirty="0" smtClean="0"/>
              <a:t>, </a:t>
            </a:r>
            <a:r>
              <a:rPr lang="es-ES" dirty="0" smtClean="0"/>
              <a:t>aportar a la buena convivencia y para </a:t>
            </a:r>
            <a:r>
              <a:rPr lang="es-ES" dirty="0" smtClean="0"/>
              <a:t>exigir sus derechos.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 descr="11951931_503259756495163_2333909522507788626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934" y="2838468"/>
            <a:ext cx="5125800" cy="3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claves</a:t>
            </a:r>
            <a:r>
              <a:rPr lang="is-IS" dirty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3. Espacios </a:t>
            </a:r>
            <a:r>
              <a:rPr lang="es-ES" dirty="0" smtClean="0"/>
              <a:t>para el reconocimiento positivo, </a:t>
            </a:r>
            <a:r>
              <a:rPr lang="es-ES" dirty="0" smtClean="0"/>
              <a:t>desarrollo identidad </a:t>
            </a:r>
            <a:r>
              <a:rPr lang="es-ES" dirty="0" smtClean="0"/>
              <a:t>libre </a:t>
            </a:r>
            <a:r>
              <a:rPr lang="es-ES" dirty="0" smtClean="0"/>
              <a:t>y empoderamiento.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 descr="Captura de pantalla 2015-07-06 a la(s) 18.00.29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652" y="2762673"/>
            <a:ext cx="5550942" cy="35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claves</a:t>
            </a:r>
            <a:r>
              <a:rPr lang="is-IS" dirty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4</a:t>
            </a:r>
            <a:r>
              <a:rPr lang="es-ES" dirty="0" smtClean="0"/>
              <a:t>. Escuela </a:t>
            </a:r>
            <a:r>
              <a:rPr lang="es-ES" dirty="0" smtClean="0"/>
              <a:t>de Promotores de Derechos Humanos de los niños, niñas y jóvenes.</a:t>
            </a:r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11392783_10153013843398235_1650937003094749491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3055"/>
          <a:stretch/>
        </p:blipFill>
        <p:spPr>
          <a:xfrm>
            <a:off x="1530237" y="2974742"/>
            <a:ext cx="6072491" cy="3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claves</a:t>
            </a:r>
            <a:r>
              <a:rPr lang="is-IS" dirty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5</a:t>
            </a:r>
            <a:r>
              <a:rPr lang="es-ES" dirty="0" smtClean="0"/>
              <a:t>. Vulneraciones </a:t>
            </a:r>
            <a:r>
              <a:rPr lang="es-ES" dirty="0" smtClean="0"/>
              <a:t>y experiencias intergeneracionales.</a:t>
            </a:r>
          </a:p>
          <a:p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219490" y="6130844"/>
            <a:ext cx="8803392" cy="664436"/>
            <a:chOff x="219490" y="6130844"/>
            <a:chExt cx="8803392" cy="664436"/>
          </a:xfrm>
        </p:grpSpPr>
        <p:pic>
          <p:nvPicPr>
            <p:cNvPr id="5" name="Picture 3" descr="C:\Users\Ana\Desktop\TREGUA - LA PINTANA\LOGOS\LOGOS DEFINITIVOS\tregua_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700" y="6130844"/>
              <a:ext cx="1022182" cy="664436"/>
            </a:xfrm>
            <a:prstGeom prst="rect">
              <a:avLst/>
            </a:prstGeom>
            <a:noFill/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219490" y="6463062"/>
              <a:ext cx="7713412" cy="12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11898563_500285610125911_77964099906615329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0000"/>
          <a:stretch/>
        </p:blipFill>
        <p:spPr>
          <a:xfrm>
            <a:off x="915833" y="2843350"/>
            <a:ext cx="6775093" cy="34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642</Words>
  <Application>Microsoft Macintosh PowerPoint</Application>
  <PresentationFormat>Presentación en pantalla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Algunas claves…</vt:lpstr>
      <vt:lpstr>Algunas claves…</vt:lpstr>
      <vt:lpstr>Algunas claves…</vt:lpstr>
      <vt:lpstr>Algunas claves…</vt:lpstr>
      <vt:lpstr>Algunas claves…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</dc:creator>
  <cp:lastModifiedBy>arturo</cp:lastModifiedBy>
  <cp:revision>10</cp:revision>
  <cp:lastPrinted>2016-11-17T10:23:07Z</cp:lastPrinted>
  <dcterms:created xsi:type="dcterms:W3CDTF">2016-11-17T02:20:42Z</dcterms:created>
  <dcterms:modified xsi:type="dcterms:W3CDTF">2016-11-18T03:46:46Z</dcterms:modified>
</cp:coreProperties>
</file>