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25"/>
  </p:notesMasterIdLst>
  <p:handoutMasterIdLst>
    <p:handoutMasterId r:id="rId26"/>
  </p:handoutMasterIdLst>
  <p:sldIdLst>
    <p:sldId id="329" r:id="rId7"/>
    <p:sldId id="369" r:id="rId8"/>
    <p:sldId id="371" r:id="rId9"/>
    <p:sldId id="388" r:id="rId10"/>
    <p:sldId id="376" r:id="rId11"/>
    <p:sldId id="375" r:id="rId12"/>
    <p:sldId id="374" r:id="rId13"/>
    <p:sldId id="377" r:id="rId14"/>
    <p:sldId id="378" r:id="rId15"/>
    <p:sldId id="379" r:id="rId16"/>
    <p:sldId id="381" r:id="rId17"/>
    <p:sldId id="382" r:id="rId18"/>
    <p:sldId id="383" r:id="rId19"/>
    <p:sldId id="385" r:id="rId20"/>
    <p:sldId id="386" r:id="rId21"/>
    <p:sldId id="387" r:id="rId22"/>
    <p:sldId id="384" r:id="rId23"/>
    <p:sldId id="380" r:id="rId24"/>
  </p:sldIdLst>
  <p:sldSz cx="9144000" cy="6858000" type="screen4x3"/>
  <p:notesSz cx="6799263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A9C"/>
    <a:srgbClr val="EB727C"/>
    <a:srgbClr val="F1923E"/>
    <a:srgbClr val="EC7404"/>
    <a:srgbClr val="99CCFF"/>
    <a:srgbClr val="009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8%20EMANCIPADOS\graficos_territorios2017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8%20EMANCIPADOS\graficos_territorios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8%20EMANCIPADOS\graficos_territorios2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8%20EMANCIPADOS\graficos_territorios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39700" h="139700"/>
            </a:sp3d>
          </c:spPr>
          <c:dPt>
            <c:idx val="0"/>
            <c:bubble3D val="0"/>
            <c:spPr>
              <a:solidFill>
                <a:schemeClr val="tx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00F-4515-82DB-95C018AA442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00F-4515-82DB-95C018AA4428}"/>
              </c:ext>
            </c:extLst>
          </c:dPt>
          <c:dPt>
            <c:idx val="2"/>
            <c:bubble3D val="0"/>
            <c:spPr>
              <a:solidFill>
                <a:srgbClr val="76B856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00F-4515-82DB-95C018AA4428}"/>
              </c:ext>
            </c:extLst>
          </c:dPt>
          <c:dPt>
            <c:idx val="3"/>
            <c:bubble3D val="0"/>
            <c:spPr>
              <a:solidFill>
                <a:srgbClr val="E7436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00F-4515-82DB-95C018AA4428}"/>
              </c:ext>
            </c:extLst>
          </c:dPt>
          <c:dPt>
            <c:idx val="4"/>
            <c:bubble3D val="0"/>
            <c:spPr>
              <a:solidFill>
                <a:srgbClr val="F1923E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00F-4515-82DB-95C018AA4428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00F-4515-82DB-95C018AA4428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>
                      <a:solidFill>
                        <a:sysClr val="windowText" lastClr="00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0816611205456889"/>
                  <c:y val="0.1817431283145410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0F-4515-82DB-95C018AA4428}"/>
                </c:ext>
              </c:extLst>
            </c:dLbl>
            <c:dLbl>
              <c:idx val="2"/>
              <c:layout>
                <c:manualLayout>
                  <c:x val="-0.18598528734902472"/>
                  <c:y val="3.8796142832202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0F-4515-82DB-95C018AA4428}"/>
                </c:ext>
              </c:extLst>
            </c:dLbl>
            <c:dLbl>
              <c:idx val="3"/>
              <c:layout>
                <c:manualLayout>
                  <c:x val="-0.13460464269402164"/>
                  <c:y val="-0.1989600361864554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0F-4515-82DB-95C018AA4428}"/>
                </c:ext>
              </c:extLst>
            </c:dLbl>
            <c:dLbl>
              <c:idx val="4"/>
              <c:layout>
                <c:manualLayout>
                  <c:x val="0.20724306646704158"/>
                  <c:y val="-9.006368906856154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00F-4515-82DB-95C018AA4428}"/>
                </c:ext>
              </c:extLst>
            </c:dLbl>
            <c:dLbl>
              <c:idx val="5"/>
              <c:layout>
                <c:manualLayout>
                  <c:x val="8.6808366089834818E-2"/>
                  <c:y val="0.1797498690621676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00F-4515-82DB-95C018AA4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" pitchFamily="34" charset="0"/>
                    <a:cs typeface="Arial" pitchFamily="34" charset="0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Hoja2!$G$12:$G$17</c:f>
              <c:numCache>
                <c:formatCode>General</c:formatCode>
                <c:ptCount val="6"/>
                <c:pt idx="1">
                  <c:v>73</c:v>
                </c:pt>
                <c:pt idx="2">
                  <c:v>76</c:v>
                </c:pt>
                <c:pt idx="3">
                  <c:v>106</c:v>
                </c:pt>
                <c:pt idx="4">
                  <c:v>176</c:v>
                </c:pt>
                <c:pt idx="5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00F-4515-82DB-95C018AA44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39700" h="139700"/>
            </a:sp3d>
          </c:spPr>
          <c:dPt>
            <c:idx val="0"/>
            <c:bubble3D val="0"/>
            <c:spPr>
              <a:solidFill>
                <a:schemeClr val="tx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CF-40F1-BCBA-EFF8E9623A02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2CF-40F1-BCBA-EFF8E9623A02}"/>
              </c:ext>
            </c:extLst>
          </c:dPt>
          <c:dPt>
            <c:idx val="2"/>
            <c:bubble3D val="0"/>
            <c:spPr>
              <a:solidFill>
                <a:srgbClr val="76B856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2CF-40F1-BCBA-EFF8E9623A02}"/>
              </c:ext>
            </c:extLst>
          </c:dPt>
          <c:dPt>
            <c:idx val="3"/>
            <c:bubble3D val="0"/>
            <c:spPr>
              <a:solidFill>
                <a:srgbClr val="E7436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2CF-40F1-BCBA-EFF8E9623A02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2CF-40F1-BCBA-EFF8E9623A02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2CF-40F1-BCBA-EFF8E9623A02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>
                      <a:solidFill>
                        <a:sysClr val="windowText" lastClr="00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636903559537156"/>
                  <c:y val="0.132682930173252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2CF-40F1-BCBA-EFF8E9623A02}"/>
                </c:ext>
              </c:extLst>
            </c:dLbl>
            <c:dLbl>
              <c:idx val="3"/>
              <c:layout>
                <c:manualLayout>
                  <c:x val="9.6355350247278926E-2"/>
                  <c:y val="-0.2134182498297633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2CF-40F1-BCBA-EFF8E9623A02}"/>
                </c:ext>
              </c:extLst>
            </c:dLbl>
            <c:dLbl>
              <c:idx val="4"/>
              <c:layout>
                <c:manualLayout>
                  <c:x val="0.19916053098477274"/>
                  <c:y val="-3.141952260606088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2CF-40F1-BCBA-EFF8E9623A02}"/>
                </c:ext>
              </c:extLst>
            </c:dLbl>
            <c:dLbl>
              <c:idx val="5"/>
              <c:layout>
                <c:manualLayout>
                  <c:x val="0.11844738210905859"/>
                  <c:y val="0.1893746029714870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2CF-40F1-BCBA-EFF8E962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" pitchFamily="34" charset="0"/>
                    <a:cs typeface="Arial" pitchFamily="34" charset="0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Hoja2!$G$21:$G$26</c:f>
              <c:numCache>
                <c:formatCode>General</c:formatCode>
                <c:ptCount val="6"/>
                <c:pt idx="1">
                  <c:v>147</c:v>
                </c:pt>
                <c:pt idx="2">
                  <c:v>71</c:v>
                </c:pt>
                <c:pt idx="3">
                  <c:v>108</c:v>
                </c:pt>
                <c:pt idx="4">
                  <c:v>82</c:v>
                </c:pt>
                <c:pt idx="5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2CF-40F1-BCBA-EFF8E9623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39700" h="139700"/>
            </a:sp3d>
          </c:spPr>
          <c:dPt>
            <c:idx val="0"/>
            <c:bubble3D val="0"/>
            <c:spPr>
              <a:solidFill>
                <a:schemeClr val="tx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AF6-450F-9BAA-3CF6B88A8FFB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AF6-450F-9BAA-3CF6B88A8FFB}"/>
              </c:ext>
            </c:extLst>
          </c:dPt>
          <c:dPt>
            <c:idx val="2"/>
            <c:bubble3D val="0"/>
            <c:spPr>
              <a:solidFill>
                <a:srgbClr val="76B856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AF6-450F-9BAA-3CF6B88A8FFB}"/>
              </c:ext>
            </c:extLst>
          </c:dPt>
          <c:dPt>
            <c:idx val="3"/>
            <c:bubble3D val="0"/>
            <c:spPr>
              <a:solidFill>
                <a:srgbClr val="E7436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AF6-450F-9BAA-3CF6B88A8FFB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AF6-450F-9BAA-3CF6B88A8FFB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AF6-450F-9BAA-3CF6B88A8FFB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>
                      <a:solidFill>
                        <a:sysClr val="windowText" lastClr="00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9446584022438926"/>
                  <c:y val="4.75740790705794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AF6-450F-9BAA-3CF6B88A8FFB}"/>
                </c:ext>
              </c:extLst>
            </c:dLbl>
            <c:dLbl>
              <c:idx val="4"/>
              <c:layout>
                <c:manualLayout>
                  <c:x val="0.19940777072439139"/>
                  <c:y val="-0.1728957553469115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AF6-450F-9BAA-3CF6B88A8F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" pitchFamily="34" charset="0"/>
                    <a:cs typeface="Arial" pitchFamily="34" charset="0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Hoja2!$G$3:$G$8</c:f>
              <c:numCache>
                <c:formatCode>General</c:formatCode>
                <c:ptCount val="6"/>
                <c:pt idx="1">
                  <c:v>10</c:v>
                </c:pt>
                <c:pt idx="2">
                  <c:v>40</c:v>
                </c:pt>
                <c:pt idx="3">
                  <c:v>109</c:v>
                </c:pt>
                <c:pt idx="4">
                  <c:v>309</c:v>
                </c:pt>
                <c:pt idx="5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5AF6-450F-9BAA-3CF6B88A8F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39700" h="139700"/>
            </a:sp3d>
          </c:spPr>
          <c:dPt>
            <c:idx val="0"/>
            <c:bubble3D val="0"/>
            <c:spPr>
              <a:solidFill>
                <a:schemeClr val="tx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27-4ACE-9172-72C77CA043BC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27-4ACE-9172-72C77CA043BC}"/>
              </c:ext>
            </c:extLst>
          </c:dPt>
          <c:dPt>
            <c:idx val="2"/>
            <c:bubble3D val="0"/>
            <c:spPr>
              <a:solidFill>
                <a:srgbClr val="76B856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227-4ACE-9172-72C77CA043BC}"/>
              </c:ext>
            </c:extLst>
          </c:dPt>
          <c:dPt>
            <c:idx val="3"/>
            <c:bubble3D val="0"/>
            <c:spPr>
              <a:solidFill>
                <a:srgbClr val="E7436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227-4ACE-9172-72C77CA043BC}"/>
              </c:ext>
            </c:extLst>
          </c:dPt>
          <c:dPt>
            <c:idx val="4"/>
            <c:bubble3D val="0"/>
            <c:spPr>
              <a:solidFill>
                <a:srgbClr val="F1923E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227-4ACE-9172-72C77CA043BC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227-4ACE-9172-72C77CA043BC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>
                      <a:solidFill>
                        <a:sysClr val="windowText" lastClr="00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" pitchFamily="34" charset="0"/>
                    <a:cs typeface="Arial" pitchFamily="34" charset="0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Hoja2!$G$40:$G$45</c:f>
              <c:numCache>
                <c:formatCode>General</c:formatCode>
                <c:ptCount val="6"/>
                <c:pt idx="1">
                  <c:v>26</c:v>
                </c:pt>
                <c:pt idx="2">
                  <c:v>30</c:v>
                </c:pt>
                <c:pt idx="3">
                  <c:v>98</c:v>
                </c:pt>
                <c:pt idx="4">
                  <c:v>210</c:v>
                </c:pt>
                <c:pt idx="5">
                  <c:v>127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227-4ACE-9172-72C77CA043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39700" h="139700"/>
            </a:sp3d>
          </c:spPr>
          <c:dPt>
            <c:idx val="0"/>
            <c:bubble3D val="0"/>
            <c:spPr>
              <a:solidFill>
                <a:schemeClr val="tx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E68-4E6E-A8F0-344BC92C00F7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E68-4E6E-A8F0-344BC92C00F7}"/>
              </c:ext>
            </c:extLst>
          </c:dPt>
          <c:dPt>
            <c:idx val="2"/>
            <c:bubble3D val="0"/>
            <c:spPr>
              <a:solidFill>
                <a:srgbClr val="76B856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E68-4E6E-A8F0-344BC92C00F7}"/>
              </c:ext>
            </c:extLst>
          </c:dPt>
          <c:dPt>
            <c:idx val="3"/>
            <c:bubble3D val="0"/>
            <c:spPr>
              <a:solidFill>
                <a:srgbClr val="E7436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E68-4E6E-A8F0-344BC92C00F7}"/>
              </c:ext>
            </c:extLst>
          </c:dPt>
          <c:dPt>
            <c:idx val="4"/>
            <c:bubble3D val="0"/>
            <c:spPr>
              <a:solidFill>
                <a:srgbClr val="F1923E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E68-4E6E-A8F0-344BC92C00F7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E68-4E6E-A8F0-344BC92C00F7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>
                      <a:solidFill>
                        <a:sysClr val="windowText" lastClr="00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68-4E6E-A8F0-344BC92C00F7}"/>
                </c:ext>
              </c:extLst>
            </c:dLbl>
            <c:dLbl>
              <c:idx val="4"/>
              <c:layout>
                <c:manualLayout>
                  <c:x val="-0.18817975457566977"/>
                  <c:y val="-5.67174554209126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E68-4E6E-A8F0-344BC92C00F7}"/>
                </c:ext>
              </c:extLst>
            </c:dLbl>
            <c:dLbl>
              <c:idx val="5"/>
              <c:layout>
                <c:manualLayout>
                  <c:x val="0.21854188738056946"/>
                  <c:y val="-5.77929586916812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E68-4E6E-A8F0-344BC92C00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" pitchFamily="34" charset="0"/>
                    <a:cs typeface="Arial" pitchFamily="34" charset="0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Hoja2!$G$49:$G$54</c:f>
              <c:numCache>
                <c:formatCode>General</c:formatCode>
                <c:ptCount val="6"/>
                <c:pt idx="1">
                  <c:v>2</c:v>
                </c:pt>
                <c:pt idx="2">
                  <c:v>27</c:v>
                </c:pt>
                <c:pt idx="3">
                  <c:v>57</c:v>
                </c:pt>
                <c:pt idx="4">
                  <c:v>116</c:v>
                </c:pt>
                <c:pt idx="5">
                  <c:v>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E68-4E6E-A8F0-344BC92C00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39700" h="139700"/>
            </a:sp3d>
          </c:spPr>
          <c:dPt>
            <c:idx val="0"/>
            <c:bubble3D val="0"/>
            <c:spPr>
              <a:solidFill>
                <a:schemeClr val="tx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49-41C0-A974-A75E04C706A3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249-41C0-A974-A75E04C706A3}"/>
              </c:ext>
            </c:extLst>
          </c:dPt>
          <c:dPt>
            <c:idx val="2"/>
            <c:bubble3D val="0"/>
            <c:spPr>
              <a:solidFill>
                <a:srgbClr val="76B856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249-41C0-A974-A75E04C706A3}"/>
              </c:ext>
            </c:extLst>
          </c:dPt>
          <c:dPt>
            <c:idx val="3"/>
            <c:bubble3D val="0"/>
            <c:spPr>
              <a:solidFill>
                <a:srgbClr val="E74361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249-41C0-A974-A75E04C706A3}"/>
              </c:ext>
            </c:extLst>
          </c:dPt>
          <c:dPt>
            <c:idx val="4"/>
            <c:bubble3D val="0"/>
            <c:spPr>
              <a:solidFill>
                <a:srgbClr val="F1923E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249-41C0-A974-A75E04C706A3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249-41C0-A974-A75E04C706A3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>
                      <a:solidFill>
                        <a:sysClr val="windowText" lastClr="00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49-41C0-A974-A75E04C706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" pitchFamily="34" charset="0"/>
                    <a:cs typeface="Arial" pitchFamily="34" charset="0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Hoja2!$G$58:$G$63</c:f>
              <c:numCache>
                <c:formatCode>General</c:formatCode>
                <c:ptCount val="6"/>
                <c:pt idx="1">
                  <c:v>10</c:v>
                </c:pt>
                <c:pt idx="2">
                  <c:v>1</c:v>
                </c:pt>
                <c:pt idx="3">
                  <c:v>30</c:v>
                </c:pt>
                <c:pt idx="4">
                  <c:v>108</c:v>
                </c:pt>
                <c:pt idx="5">
                  <c:v>342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249-41C0-A974-A75E04C70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00094-C753-4816-B9A6-0F0195947B5A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E149E-38FB-4430-A5A7-AB318549B0D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663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4AE3D-6C30-4629-9398-A3DF93C3FB5B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0E9C5-7E43-4A15-9D88-6E34D2C61E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329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0E9C5-7E43-4A15-9D88-6E34D2C61EBA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83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272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SzPct val="45000"/>
              <a:buFontTx/>
              <a:buNone/>
            </a:pPr>
            <a:r>
              <a:rPr lang="de-DE" altLang="es-CL">
                <a:solidFill>
                  <a:srgbClr val="000000"/>
                </a:solidFill>
                <a:latin typeface="Times New Roman" panose="02020603050405020304" pitchFamily="18" charset="0"/>
              </a:rPr>
              <a:t>10.11.18</a:t>
            </a:r>
          </a:p>
        </p:txBody>
      </p:sp>
      <p:sp>
        <p:nvSpPr>
          <p:cNvPr id="21507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272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SzPct val="45000"/>
              <a:buFontTx/>
              <a:buNone/>
            </a:pPr>
            <a:fld id="{57D79231-6E5D-4706-B1E8-858AB3D732F9}" type="slidenum">
              <a:rPr lang="de-DE" altLang="es-CL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SzPct val="45000"/>
                <a:buFontTx/>
                <a:buNone/>
              </a:pPr>
              <a:t>16</a:t>
            </a:fld>
            <a:endParaRPr lang="de-DE" altLang="es-CL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 altLang="es-CL" smtClean="0"/>
          </a:p>
        </p:txBody>
      </p:sp>
    </p:spTree>
    <p:extLst>
      <p:ext uri="{BB962C8B-B14F-4D97-AF65-F5344CB8AC3E}">
        <p14:creationId xmlns:p14="http://schemas.microsoft.com/office/powerpoint/2010/main" val="297616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43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482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130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3691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738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41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489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92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843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504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619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1586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808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230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279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348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605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03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351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083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7260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61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7407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84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960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2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585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39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674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437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844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7562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413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84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0462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798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038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29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7295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603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12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045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0516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34077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4281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349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22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D97BC9-0509-4B7E-BB6E-7EF9659AA9FA}" type="datetimeFigureOut">
              <a:rPr lang="es-ES" smtClean="0">
                <a:solidFill>
                  <a:prstClr val="black"/>
                </a:solidFill>
              </a:rPr>
              <a:pPr/>
              <a:t>14/11/2018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D794CA-C3D3-498A-BF99-891DB4F3748C}" type="slidenum">
              <a:rPr lang="es-ES" smtClean="0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05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93988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5987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0094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4948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616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64.xml"/><Relationship Id="rId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FD8B-D484-42C6-9084-1EAD1C39CC1E}" type="datetimeFigureOut">
              <a:rPr lang="es-ES" smtClean="0"/>
              <a:pPr/>
              <a:t>14/11/2018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8E688-DA92-44E6-B04A-9B94A6F06A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14" r:id="rId12"/>
    <p:sldLayoutId id="2147483715" r:id="rId13"/>
    <p:sldLayoutId id="2147483716" r:id="rId14"/>
    <p:sldLayoutId id="2147483717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1_logo_negativ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13" y="193675"/>
            <a:ext cx="284003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6"/>
          <p:cNvSpPr/>
          <p:nvPr/>
        </p:nvSpPr>
        <p:spPr>
          <a:xfrm>
            <a:off x="2339975" y="193675"/>
            <a:ext cx="6621463" cy="72072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 bwMode="auto">
          <a:xfrm>
            <a:off x="2339975" y="153988"/>
            <a:ext cx="66246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118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1_logo_negativ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13" y="193675"/>
            <a:ext cx="284003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6"/>
          <p:cNvSpPr/>
          <p:nvPr/>
        </p:nvSpPr>
        <p:spPr>
          <a:xfrm>
            <a:off x="2339975" y="193675"/>
            <a:ext cx="6621463" cy="720725"/>
          </a:xfrm>
          <a:prstGeom prst="rect">
            <a:avLst/>
          </a:prstGeom>
          <a:solidFill>
            <a:srgbClr val="F04E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 bwMode="auto">
          <a:xfrm>
            <a:off x="2339975" y="153988"/>
            <a:ext cx="66246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503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1_logo_negativ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13" y="193675"/>
            <a:ext cx="284003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6"/>
          <p:cNvSpPr/>
          <p:nvPr/>
        </p:nvSpPr>
        <p:spPr>
          <a:xfrm>
            <a:off x="2339975" y="193675"/>
            <a:ext cx="6621463" cy="7207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1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1_logo_negativ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13" y="193675"/>
            <a:ext cx="284003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6"/>
          <p:cNvSpPr/>
          <p:nvPr/>
        </p:nvSpPr>
        <p:spPr>
          <a:xfrm>
            <a:off x="2339975" y="193675"/>
            <a:ext cx="6621463" cy="720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339975" y="193675"/>
            <a:ext cx="6621463" cy="720725"/>
          </a:xfrm>
          <a:prstGeom prst="rect">
            <a:avLst/>
          </a:prstGeom>
          <a:solidFill>
            <a:srgbClr val="EC74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de-DE">
              <a:solidFill>
                <a:srgbClr val="FFFFFF"/>
              </a:solidFill>
            </a:endParaRPr>
          </a:p>
        </p:txBody>
      </p:sp>
      <p:pic>
        <p:nvPicPr>
          <p:cNvPr id="7171" name="Picture 10" descr="SOS-KDI-neg-sp Kopie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93675"/>
            <a:ext cx="21574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20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</p:sldLayoutIdLst>
  <p:timing>
    <p:tnLst>
      <p:par>
        <p:cTn id="1" dur="indefinite" restart="never" nodeType="tmRoot"/>
      </p:par>
    </p:tnLst>
  </p:timing>
  <p:txStyles>
    <p:titleStyle>
      <a:lvl1pPr algn="r" defTabSz="457200" rtl="0" eaLnBrk="0" fontAlgn="base" hangingPunct="0">
        <a:lnSpc>
          <a:spcPts val="2563"/>
        </a:lnSpc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Arial"/>
          <a:ea typeface="ＭＳ Ｐゴシック" pitchFamily="30" charset="-128"/>
          <a:cs typeface="ＭＳ Ｐゴシック" pitchFamily="30" charset="-128"/>
        </a:defRPr>
      </a:lvl1pPr>
      <a:lvl2pPr algn="r" defTabSz="457200" rtl="0" eaLnBrk="0" fontAlgn="base" hangingPunct="0">
        <a:lnSpc>
          <a:spcPts val="2563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0" charset="0"/>
          <a:ea typeface="ＭＳ Ｐゴシック" pitchFamily="30" charset="-128"/>
          <a:cs typeface="ＭＳ Ｐゴシック" pitchFamily="30" charset="-128"/>
        </a:defRPr>
      </a:lvl2pPr>
      <a:lvl3pPr algn="r" defTabSz="457200" rtl="0" eaLnBrk="0" fontAlgn="base" hangingPunct="0">
        <a:lnSpc>
          <a:spcPts val="2563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0" charset="0"/>
          <a:ea typeface="ＭＳ Ｐゴシック" pitchFamily="30" charset="-128"/>
          <a:cs typeface="ＭＳ Ｐゴシック" pitchFamily="30" charset="-128"/>
        </a:defRPr>
      </a:lvl3pPr>
      <a:lvl4pPr algn="r" defTabSz="457200" rtl="0" eaLnBrk="0" fontAlgn="base" hangingPunct="0">
        <a:lnSpc>
          <a:spcPts val="2563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0" charset="0"/>
          <a:ea typeface="ＭＳ Ｐゴシック" pitchFamily="30" charset="-128"/>
          <a:cs typeface="ＭＳ Ｐゴシック" pitchFamily="30" charset="-128"/>
        </a:defRPr>
      </a:lvl4pPr>
      <a:lvl5pPr algn="r" defTabSz="457200" rtl="0" eaLnBrk="0" fontAlgn="base" hangingPunct="0">
        <a:lnSpc>
          <a:spcPts val="2563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0" charset="0"/>
          <a:ea typeface="ＭＳ Ｐゴシック" pitchFamily="30" charset="-128"/>
          <a:cs typeface="ＭＳ Ｐゴシック" pitchFamily="30" charset="-128"/>
        </a:defRPr>
      </a:lvl5pPr>
      <a:lvl6pPr marL="457200" algn="r" defTabSz="457200" rtl="0" fontAlgn="base">
        <a:lnSpc>
          <a:spcPts val="2563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0" charset="0"/>
          <a:ea typeface="ＭＳ Ｐゴシック" pitchFamily="30" charset="-128"/>
          <a:cs typeface="ＭＳ Ｐゴシック" pitchFamily="30" charset="-128"/>
        </a:defRPr>
      </a:lvl6pPr>
      <a:lvl7pPr marL="914400" algn="r" defTabSz="457200" rtl="0" fontAlgn="base">
        <a:lnSpc>
          <a:spcPts val="2563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0" charset="0"/>
          <a:ea typeface="ＭＳ Ｐゴシック" pitchFamily="30" charset="-128"/>
          <a:cs typeface="ＭＳ Ｐゴシック" pitchFamily="30" charset="-128"/>
        </a:defRPr>
      </a:lvl7pPr>
      <a:lvl8pPr marL="1371600" algn="r" defTabSz="457200" rtl="0" fontAlgn="base">
        <a:lnSpc>
          <a:spcPts val="2563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0" charset="0"/>
          <a:ea typeface="ＭＳ Ｐゴシック" pitchFamily="30" charset="-128"/>
          <a:cs typeface="ＭＳ Ｐゴシック" pitchFamily="30" charset="-128"/>
        </a:defRPr>
      </a:lvl8pPr>
      <a:lvl9pPr marL="1828800" algn="r" defTabSz="457200" rtl="0" fontAlgn="base">
        <a:lnSpc>
          <a:spcPts val="2563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0" charset="0"/>
          <a:ea typeface="ＭＳ Ｐゴシック" pitchFamily="30" charset="-128"/>
          <a:cs typeface="ＭＳ Ｐゴシック" pitchFamily="3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EC7404"/>
        </a:buClr>
        <a:buFont typeface="Wingdings" pitchFamily="2" charset="2"/>
        <a:buChar char="§"/>
        <a:defRPr sz="2800" kern="1200">
          <a:solidFill>
            <a:srgbClr val="262626"/>
          </a:solidFill>
          <a:latin typeface="Arial"/>
          <a:ea typeface="ＭＳ Ｐゴシック" pitchFamily="30" charset="-128"/>
          <a:cs typeface="ＭＳ Ｐゴシック" pitchFamily="3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9EE0"/>
        </a:buClr>
        <a:buSzPct val="130000"/>
        <a:buFont typeface="Arial" charset="0"/>
        <a:buChar char="•"/>
        <a:defRPr sz="2600" kern="1200">
          <a:solidFill>
            <a:srgbClr val="404040"/>
          </a:solidFill>
          <a:latin typeface="Arial"/>
          <a:ea typeface="ＭＳ Ｐゴシック" pitchFamily="30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76B856"/>
        </a:buClr>
        <a:buSzPct val="85000"/>
        <a:buFont typeface="Wingdings" pitchFamily="2" charset="2"/>
        <a:buChar char="§"/>
        <a:defRPr sz="2400" kern="1200">
          <a:solidFill>
            <a:srgbClr val="404040"/>
          </a:solidFill>
          <a:latin typeface="Arial"/>
          <a:ea typeface="ＭＳ Ｐゴシック" pitchFamily="30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74361"/>
        </a:buClr>
        <a:buFont typeface="Arial" charset="0"/>
        <a:buChar char="–"/>
        <a:defRPr sz="2200" kern="1200">
          <a:solidFill>
            <a:srgbClr val="404040"/>
          </a:solidFill>
          <a:latin typeface="Arial"/>
          <a:ea typeface="ＭＳ Ｐゴシック" pitchFamily="30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9EE0"/>
        </a:buClr>
        <a:buFont typeface="Arial" charset="0"/>
        <a:buChar char="»"/>
        <a:defRPr sz="2000" kern="1200">
          <a:solidFill>
            <a:srgbClr val="7F7F7F"/>
          </a:solidFill>
          <a:latin typeface="Arial"/>
          <a:ea typeface="ＭＳ Ｐゴシック" pitchFamily="30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je.org/descargas/cje7255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5 Imagen" descr="SOS-logo-espana-negativ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25717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83568" y="1772816"/>
            <a:ext cx="7776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smtClean="0">
                <a:solidFill>
                  <a:schemeClr val="bg1"/>
                </a:solidFill>
              </a:rPr>
              <a:t>Programa </a:t>
            </a:r>
            <a:r>
              <a:rPr lang="es-ES" sz="4400" b="1" dirty="0" smtClean="0">
                <a:solidFill>
                  <a:schemeClr val="bg1"/>
                </a:solidFill>
              </a:rPr>
              <a:t>de Jóvenes </a:t>
            </a:r>
          </a:p>
          <a:p>
            <a:pPr algn="ctr"/>
            <a:r>
              <a:rPr lang="es-ES" sz="4400" b="1" dirty="0" smtClean="0">
                <a:solidFill>
                  <a:schemeClr val="bg1"/>
                </a:solidFill>
              </a:rPr>
              <a:t>Aldeas Infantiles SOS España</a:t>
            </a:r>
          </a:p>
          <a:p>
            <a:pPr algn="ctr"/>
            <a:endParaRPr lang="es-ES" sz="4000" b="1" dirty="0" smtClean="0">
              <a:solidFill>
                <a:schemeClr val="bg1"/>
              </a:solidFill>
            </a:endParaRPr>
          </a:p>
          <a:p>
            <a:pPr algn="ctr"/>
            <a:endParaRPr lang="es-ES" sz="2400" b="1" dirty="0" smtClean="0">
              <a:solidFill>
                <a:schemeClr val="bg1"/>
              </a:solidFill>
            </a:endParaRPr>
          </a:p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                                                         </a:t>
            </a:r>
          </a:p>
          <a:p>
            <a:pPr algn="ctr"/>
            <a:endParaRPr lang="es-ES" sz="2400" b="1" dirty="0" smtClean="0">
              <a:solidFill>
                <a:schemeClr val="bg1"/>
              </a:solidFill>
            </a:endParaRPr>
          </a:p>
          <a:p>
            <a:pPr algn="r"/>
            <a:r>
              <a:rPr lang="es-ES" b="1" dirty="0" smtClean="0">
                <a:solidFill>
                  <a:schemeClr val="bg1"/>
                </a:solidFill>
              </a:rPr>
              <a:t>Jóvenes, Políticas Públicas e Inclusión</a:t>
            </a:r>
          </a:p>
          <a:p>
            <a:pPr algn="r"/>
            <a:r>
              <a:rPr lang="es-ES" b="1" dirty="0" smtClean="0">
                <a:solidFill>
                  <a:schemeClr val="bg1"/>
                </a:solidFill>
              </a:rPr>
              <a:t>Chile Noviembre  2018</a:t>
            </a:r>
            <a:endParaRPr lang="es-ES" b="1" i="1" dirty="0" smtClean="0">
              <a:solidFill>
                <a:schemeClr val="bg1"/>
              </a:solidFill>
            </a:endParaRP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8716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2915816" y="282714"/>
            <a:ext cx="579645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INDICADORES GLOBALES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918917" y="3802985"/>
            <a:ext cx="3888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Dependencia crónica </a:t>
            </a:r>
            <a:r>
              <a:rPr lang="es-E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sin</a:t>
            </a: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tratamiento.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918917" y="4350886"/>
            <a:ext cx="3888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Dependencia crónica </a:t>
            </a:r>
            <a:r>
              <a:rPr lang="es-E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</a:t>
            </a: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tratamiento en centro.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918917" y="4933627"/>
            <a:ext cx="3960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Dependencia crónica con tratamiento ambulatorio. Consumo habitual de drogas legales y/o Cánnabis.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918916" y="5736458"/>
            <a:ext cx="3888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Consumo esporádico de tóxicos.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918916" y="6312522"/>
            <a:ext cx="24272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Sin consumo.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707149" y="3788754"/>
            <a:ext cx="5760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2400"/>
              </a:spcAft>
            </a:pPr>
            <a:r>
              <a:rPr lang="es-E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E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65113" indent="-265113">
              <a:spcAft>
                <a:spcPts val="2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265113" indent="-265113">
              <a:spcAft>
                <a:spcPts val="4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marL="265113" indent="-265113">
              <a:spcAft>
                <a:spcPts val="2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marL="265113" indent="-265113">
              <a:spcAft>
                <a:spcPts val="2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2" name="11 Elipse"/>
          <p:cNvSpPr/>
          <p:nvPr/>
        </p:nvSpPr>
        <p:spPr>
          <a:xfrm>
            <a:off x="4438949" y="5764624"/>
            <a:ext cx="252000" cy="252000"/>
          </a:xfrm>
          <a:prstGeom prst="ellipse">
            <a:avLst/>
          </a:prstGeom>
          <a:solidFill>
            <a:srgbClr val="F7964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438949" y="6312522"/>
            <a:ext cx="252000" cy="252000"/>
          </a:xfrm>
          <a:prstGeom prst="ellipse">
            <a:avLst/>
          </a:prstGeom>
          <a:solidFill>
            <a:srgbClr val="00B0F0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4438949" y="4375010"/>
            <a:ext cx="252000" cy="252000"/>
          </a:xfrm>
          <a:prstGeom prst="ellipse">
            <a:avLst/>
          </a:prstGeom>
          <a:solidFill>
            <a:srgbClr val="76B85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4461144" y="4933627"/>
            <a:ext cx="252000" cy="252000"/>
          </a:xfrm>
          <a:prstGeom prst="ellipse">
            <a:avLst/>
          </a:prstGeom>
          <a:solidFill>
            <a:srgbClr val="E7436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4438949" y="3824714"/>
            <a:ext cx="252000" cy="252000"/>
          </a:xfrm>
          <a:prstGeom prst="ellipse">
            <a:avLst/>
          </a:prstGeom>
          <a:solidFill>
            <a:srgbClr val="D9D9D9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graphicFrame>
        <p:nvGraphicFramePr>
          <p:cNvPr id="31" name="56 Gráfico"/>
          <p:cNvGraphicFramePr/>
          <p:nvPr>
            <p:extLst>
              <p:ext uri="{D42A27DB-BD31-4B8C-83A1-F6EECF244321}">
                <p14:modId xmlns:p14="http://schemas.microsoft.com/office/powerpoint/2010/main" val="3216119106"/>
              </p:ext>
            </p:extLst>
          </p:nvPr>
        </p:nvGraphicFramePr>
        <p:xfrm>
          <a:off x="0" y="1044627"/>
          <a:ext cx="4788024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3" name="22 Imagen" descr="SOS-logo-espana-negativ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6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DEPENDENCIAS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1 CuadroTexto"/>
          <p:cNvSpPr txBox="1"/>
          <p:nvPr/>
        </p:nvSpPr>
        <p:spPr>
          <a:xfrm>
            <a:off x="1374669" y="4736461"/>
            <a:ext cx="159136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/>
              <a:t>JÓVENES DE </a:t>
            </a:r>
            <a:r>
              <a:rPr lang="es-ES" sz="1800" dirty="0"/>
              <a:t>ALDEAS</a:t>
            </a:r>
          </a:p>
        </p:txBody>
      </p:sp>
    </p:spTree>
    <p:extLst>
      <p:ext uri="{BB962C8B-B14F-4D97-AF65-F5344CB8AC3E}">
        <p14:creationId xmlns:p14="http://schemas.microsoft.com/office/powerpoint/2010/main" val="252866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/>
          </p:nvPr>
        </p:nvGraphicFramePr>
        <p:xfrm>
          <a:off x="2042288" y="1052736"/>
          <a:ext cx="5274331" cy="3096344"/>
        </p:xfrm>
        <a:graphic>
          <a:graphicData uri="http://schemas.openxmlformats.org/drawingml/2006/table">
            <a:tbl>
              <a:tblPr firstRow="1" firstCol="1" bandRow="1"/>
              <a:tblGrid>
                <a:gridCol w="52743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9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s-ES" sz="3200" b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PROGRAMA</a:t>
                      </a:r>
                      <a:r>
                        <a:rPr lang="es-ES" sz="3200" b="1" u="sng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 JÓVENES</a:t>
                      </a:r>
                      <a:endParaRPr lang="es-ES" sz="1600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2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TRÁNSITO</a:t>
                      </a:r>
                      <a:r>
                        <a:rPr lang="es-ES" sz="2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 LA VIDA ADULTA</a:t>
                      </a:r>
                      <a:endParaRPr lang="es-E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90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PROYECTO DE AUTONOMÍA</a:t>
                      </a:r>
                      <a:endParaRPr lang="es-E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90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PROYECTO DE EMANCIPACIÓN</a:t>
                      </a:r>
                      <a:endParaRPr lang="es-E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2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SERVICIO DE EMPLEO</a:t>
                      </a:r>
                      <a:endParaRPr lang="es-E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5" name="4 Imagen" descr="SOS-logo-espana-negativ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ALDEAS INFANTILES SOS EN ESPAÑA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043050" y="4725144"/>
            <a:ext cx="7272808" cy="1512168"/>
          </a:xfrm>
          <a:prstGeom prst="rect">
            <a:avLst/>
          </a:prstGeom>
          <a:solidFill>
            <a:srgbClr val="F19A9C"/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_tradnl" sz="1600" dirty="0">
                <a:effectLst/>
                <a:latin typeface="Calibri"/>
                <a:ea typeface="Times New Roman"/>
                <a:cs typeface="Arial"/>
              </a:rPr>
              <a:t>Da respuesta a las necesidades individuales de los jóvenes con los que se trabaja, atendiendo a la capacidad de resiliencia de los mismos, procurándoles los apoyos necesarios para que puedan vivir de manera autónoma favoreciendo su integración social y laboral. El acompañamiento es clave en</a:t>
            </a:r>
            <a:r>
              <a:rPr lang="es-ES" dirty="0">
                <a:effectLst/>
                <a:latin typeface="Calibri"/>
                <a:ea typeface="Times New Roman"/>
                <a:cs typeface="Arial"/>
              </a:rPr>
              <a:t> </a:t>
            </a:r>
            <a:r>
              <a:rPr lang="es-ES" sz="1600" dirty="0">
                <a:effectLst/>
                <a:latin typeface="Calibri"/>
                <a:ea typeface="Times New Roman"/>
                <a:cs typeface="Arial"/>
              </a:rPr>
              <a:t>este proceso y debe seguir existiendo incluso más allá de la mayoría de edad</a:t>
            </a:r>
            <a:r>
              <a:rPr lang="es-ES" dirty="0">
                <a:effectLst/>
                <a:latin typeface="Calibri"/>
                <a:ea typeface="Times New Roman"/>
                <a:cs typeface="Arial"/>
              </a:rPr>
              <a:t>.</a:t>
            </a:r>
            <a:endParaRPr lang="es-ES" sz="1600" dirty="0">
              <a:effectLst/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effectLst/>
                <a:latin typeface="Calibri"/>
                <a:ea typeface="Times New Roman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306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339975" y="217488"/>
            <a:ext cx="6624638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pPr algn="ctr"/>
            <a:r>
              <a:rPr lang="en-GB" altLang="es-ES" dirty="0" smtClean="0">
                <a:latin typeface="Arial" charset="0"/>
                <a:ea typeface="ＭＳ Ｐゴシック" pitchFamily="-107" charset="-128"/>
              </a:rPr>
              <a:t>Marco </a:t>
            </a:r>
            <a:r>
              <a:rPr lang="en-GB" altLang="es-ES" dirty="0" err="1" smtClean="0">
                <a:latin typeface="Arial" charset="0"/>
                <a:ea typeface="ＭＳ Ｐゴシック" pitchFamily="-107" charset="-128"/>
              </a:rPr>
              <a:t>legislativo</a:t>
            </a:r>
            <a:endParaRPr lang="en-GB" altLang="es-ES" dirty="0" smtClean="0"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38113" y="1798638"/>
            <a:ext cx="8823325" cy="479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es-ES" sz="1800" i="1" dirty="0"/>
              <a:t>«Artículo 22 bis. Programas de preparación para la vida </a:t>
            </a:r>
            <a:r>
              <a:rPr lang="es-ES" sz="1800" i="1" dirty="0" smtClean="0"/>
              <a:t>independiente. </a:t>
            </a:r>
          </a:p>
          <a:p>
            <a:pPr marL="0" indent="0" algn="just">
              <a:buNone/>
            </a:pPr>
            <a:r>
              <a:rPr lang="es-ES" sz="1800" i="1" dirty="0" smtClean="0"/>
              <a:t>Las </a:t>
            </a:r>
            <a:r>
              <a:rPr lang="es-ES" sz="1800" i="1" dirty="0"/>
              <a:t>Entidades Públicas ofrecerán programas de preparación para la vida independiente dirigidos a los jóvenes que estén bajo una medida de protección, particularmente en acogimiento residencial o en situación de especial vulnerabilidad, </a:t>
            </a:r>
            <a:r>
              <a:rPr lang="es-ES" sz="1800" i="1" u="sng" dirty="0"/>
              <a:t>desde dos años antes de su mayoría de edad, </a:t>
            </a:r>
            <a:r>
              <a:rPr lang="es-ES" sz="1800" i="1" dirty="0"/>
              <a:t>una vez cumplida esta, siempre que lo necesiten, con el compromiso de participación activa y aprovechamiento por parte de los mismos. Los programas deberán propiciar seguimiento socioeducativo, alojamiento, inserción socio-laboral, apoyo psicológico y ayudas económicas</a:t>
            </a:r>
            <a:r>
              <a:rPr lang="es-ES" sz="1800" i="1" dirty="0" smtClean="0"/>
              <a:t>.»</a:t>
            </a:r>
          </a:p>
          <a:p>
            <a:pPr marL="0" indent="0">
              <a:buNone/>
            </a:pPr>
            <a:r>
              <a:rPr lang="es-ES" sz="1800" dirty="0" smtClean="0"/>
              <a:t> </a:t>
            </a:r>
          </a:p>
          <a:p>
            <a:pPr marL="0" indent="0">
              <a:buNone/>
            </a:pPr>
            <a:r>
              <a:rPr lang="es-ES" sz="1800" i="1" dirty="0"/>
              <a:t>	</a:t>
            </a:r>
            <a:r>
              <a:rPr lang="es-ES" sz="1800" i="1" dirty="0" smtClean="0"/>
              <a:t>Ley </a:t>
            </a:r>
            <a:r>
              <a:rPr lang="es-ES" sz="1800" i="1" dirty="0"/>
              <a:t>26/2015, de 28 de julio, de modificación del sistema de protección a la </a:t>
            </a:r>
            <a:r>
              <a:rPr lang="es-ES" sz="1800" i="1" dirty="0" smtClean="0"/>
              <a:t>	infancia </a:t>
            </a:r>
            <a:r>
              <a:rPr lang="es-ES" sz="1800" i="1" dirty="0"/>
              <a:t>y a la adolescencia.</a:t>
            </a:r>
            <a:endParaRPr lang="es-ES" sz="1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1"/>
            <a:ext cx="2232248" cy="73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2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339975" y="217488"/>
            <a:ext cx="6624638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pPr algn="ctr"/>
            <a:r>
              <a:rPr lang="en-GB" altLang="es-ES" dirty="0" err="1" smtClean="0">
                <a:latin typeface="Arial" charset="0"/>
                <a:ea typeface="ＭＳ Ｐゴシック" pitchFamily="-107" charset="-128"/>
              </a:rPr>
              <a:t>Programa</a:t>
            </a:r>
            <a:r>
              <a:rPr lang="en-GB" altLang="es-ES" dirty="0" smtClean="0">
                <a:latin typeface="Arial" charset="0"/>
                <a:ea typeface="ＭＳ Ｐゴシック" pitchFamily="-107" charset="-128"/>
              </a:rPr>
              <a:t> de </a:t>
            </a:r>
            <a:r>
              <a:rPr lang="en-GB" altLang="es-ES" dirty="0" err="1" smtClean="0">
                <a:latin typeface="Arial" charset="0"/>
                <a:ea typeface="ＭＳ Ｐゴシック" pitchFamily="-107" charset="-128"/>
              </a:rPr>
              <a:t>Jóvenes</a:t>
            </a:r>
            <a:endParaRPr lang="en-GB" altLang="es-ES" dirty="0" smtClean="0"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38113" y="1124744"/>
            <a:ext cx="8823325" cy="546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dirty="0" smtClean="0"/>
              <a:t>Proyecto de tránsito a la vida adulta</a:t>
            </a:r>
          </a:p>
          <a:p>
            <a:pPr marL="0" indent="0" algn="just">
              <a:buNone/>
            </a:pPr>
            <a:r>
              <a:rPr lang="es-ES" sz="1800" dirty="0" smtClean="0"/>
              <a:t>Jóvenes a partir de 14 años en los diferentes programas de Aldeas Infantiles SOS.</a:t>
            </a:r>
          </a:p>
          <a:p>
            <a:pPr marL="0" indent="0" algn="just">
              <a:buNone/>
            </a:pPr>
            <a:endParaRPr lang="es-ES" sz="1800" dirty="0" smtClean="0"/>
          </a:p>
          <a:p>
            <a:pPr marL="0" indent="0" algn="just">
              <a:buNone/>
            </a:pPr>
            <a:r>
              <a:rPr lang="es-ES" sz="1800" dirty="0" smtClean="0"/>
              <a:t>Intervención individual y </a:t>
            </a:r>
            <a:r>
              <a:rPr lang="es-ES" sz="1800" dirty="0"/>
              <a:t>grupal para el conocimiento de lo que significa la mayoría de edad y </a:t>
            </a:r>
            <a:r>
              <a:rPr lang="es-ES" sz="1800" dirty="0" smtClean="0"/>
              <a:t>ayuda </a:t>
            </a:r>
            <a:r>
              <a:rPr lang="es-ES" sz="1800" dirty="0"/>
              <a:t>en la toma de decisiones. Al mismo tiempo, se da a conocer el programa de jóvenes como recurso del que pueden servirse</a:t>
            </a:r>
            <a:r>
              <a:rPr lang="es-ES" sz="1800" dirty="0" smtClean="0"/>
              <a:t>.</a:t>
            </a:r>
          </a:p>
          <a:p>
            <a:pPr marL="0" indent="0" algn="just">
              <a:buNone/>
            </a:pPr>
            <a:endParaRPr lang="es-ES" sz="1800" dirty="0" smtClean="0"/>
          </a:p>
          <a:p>
            <a:pPr marL="0" indent="0" algn="just">
              <a:buNone/>
            </a:pPr>
            <a:endParaRPr lang="es-ES" sz="1800" dirty="0" smtClean="0"/>
          </a:p>
          <a:p>
            <a:pPr marL="0" indent="0" algn="just">
              <a:buNone/>
            </a:pPr>
            <a:endParaRPr lang="es-ES" sz="1800" dirty="0" smtClean="0"/>
          </a:p>
          <a:p>
            <a:pPr marL="0" indent="0" algn="just">
              <a:buNone/>
            </a:pP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endParaRPr lang="es-ES" sz="1800" dirty="0" smtClean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/>
          </p:nvPr>
        </p:nvGraphicFramePr>
        <p:xfrm>
          <a:off x="395536" y="3284984"/>
          <a:ext cx="8229600" cy="3321456"/>
        </p:xfrm>
        <a:graphic>
          <a:graphicData uri="http://schemas.openxmlformats.org/drawingml/2006/table">
            <a:tbl>
              <a:tblPr firstRow="1" firstCol="1" bandRow="1"/>
              <a:tblGrid>
                <a:gridCol w="2372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57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70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FASE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QUÉ SE TRABAJA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Proyecto de Vida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Cuál es mi plan de futuro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Qué quiero ser, qué quiero hacer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Qué tengo que hacer para conseguirlo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5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Opciones a la mayoría de edad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Prestaciones y requisitos: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Presentación de los programas de Aldeas, de la Administración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Posibles Ayudas y prestaciones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Costes de los </a:t>
                      </a:r>
                      <a:r>
                        <a:rPr lang="es-E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departamentos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5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Requisitos de vivir en sociedad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Gestión del tiempo, de la soledad, responsabilidad, auto organización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Gestión del dinero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Convivencia y resolución de conflictos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Normas de los pisos y sociales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Jornadas convivencia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Presentación de los programas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Testimonios de jóvenes y no tan jóvenes. Partiendo de las dudas e inquietudes que han ido surgiendo en el itinerario.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1"/>
            <a:ext cx="2232248" cy="73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4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38113" y="1124744"/>
            <a:ext cx="8823325" cy="546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r>
              <a:rPr lang="es-ES" sz="2400" dirty="0" smtClean="0"/>
              <a:t>Proyecto </a:t>
            </a:r>
            <a:r>
              <a:rPr lang="es-ES" sz="2400" dirty="0"/>
              <a:t>de autonomía</a:t>
            </a:r>
          </a:p>
          <a:p>
            <a:pPr marL="0" indent="0" algn="just">
              <a:buNone/>
            </a:pPr>
            <a:r>
              <a:rPr lang="es-ES" sz="1600" dirty="0"/>
              <a:t>Jóvenes mayores de edad procedentes de programas de Aldeas Infantiles SOS y jóvenes derivados de otras entidades de protección. Acceso voluntario</a:t>
            </a:r>
            <a:r>
              <a:rPr lang="es-ES" sz="1600" dirty="0" smtClean="0"/>
              <a:t>. </a:t>
            </a:r>
          </a:p>
          <a:p>
            <a:pPr marL="0" indent="0" algn="just">
              <a:buNone/>
            </a:pPr>
            <a:r>
              <a:rPr lang="es-ES" sz="1600" dirty="0" smtClean="0"/>
              <a:t>Proporcionar </a:t>
            </a:r>
            <a:r>
              <a:rPr lang="es-ES" sz="1600" dirty="0"/>
              <a:t>apoyo educativo, </a:t>
            </a:r>
            <a:r>
              <a:rPr lang="es-ES" sz="1600" dirty="0" err="1"/>
              <a:t>sociolaboral</a:t>
            </a:r>
            <a:r>
              <a:rPr lang="es-ES" sz="1600" dirty="0"/>
              <a:t>, y/o económico, llevado a cabo por el equipo del programa de jóvenes que realiza un seguimiento en función de las necesidades, favoreciendo que el joven sea el protagonista de su propio desarrollo personal.</a:t>
            </a:r>
          </a:p>
          <a:p>
            <a:endParaRPr lang="es-ES" sz="2400" dirty="0" smtClean="0"/>
          </a:p>
          <a:p>
            <a:r>
              <a:rPr lang="es-ES" sz="2400" dirty="0" smtClean="0"/>
              <a:t>Proyecto </a:t>
            </a:r>
            <a:r>
              <a:rPr lang="es-ES" sz="2400" dirty="0"/>
              <a:t>de emancipación</a:t>
            </a:r>
          </a:p>
          <a:p>
            <a:pPr marL="0" indent="0" algn="just">
              <a:buNone/>
            </a:pPr>
            <a:r>
              <a:rPr lang="es-ES" sz="1600" dirty="0"/>
              <a:t>Jóvenes procedentes de programas de Aldeas Infantiles SOS.</a:t>
            </a:r>
          </a:p>
          <a:p>
            <a:pPr marL="0" indent="0" algn="just">
              <a:buNone/>
            </a:pPr>
            <a:r>
              <a:rPr lang="es-ES" sz="1600" dirty="0"/>
              <a:t>Conjunto de acciones encaminadas a seguir ofreciendo un seguimiento y/o apoyos puntuales en caso de necesidad.</a:t>
            </a:r>
          </a:p>
          <a:p>
            <a:pPr marL="0" indent="0" algn="just">
              <a:buNone/>
            </a:pPr>
            <a:r>
              <a:rPr lang="es-ES" sz="1600" dirty="0"/>
              <a:t>Seguimiento, asesoramiento, ayudas de </a:t>
            </a:r>
            <a:r>
              <a:rPr lang="es-ES" sz="1600" dirty="0" smtClean="0"/>
              <a:t>emergencia, becas de segunda oportunidad, punto </a:t>
            </a:r>
            <a:r>
              <a:rPr lang="es-ES" sz="1600" dirty="0"/>
              <a:t>de encuentro.</a:t>
            </a:r>
          </a:p>
          <a:p>
            <a:pPr marL="0" indent="0" algn="just">
              <a:buNone/>
            </a:pPr>
            <a:endParaRPr lang="es-ES" sz="1800" dirty="0" smtClean="0"/>
          </a:p>
          <a:p>
            <a:pPr marL="0" indent="0" algn="just">
              <a:buNone/>
            </a:pPr>
            <a:endParaRPr lang="es-ES" sz="1800" dirty="0" smtClean="0"/>
          </a:p>
          <a:p>
            <a:pPr marL="0" indent="0" algn="just">
              <a:buNone/>
            </a:pP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endParaRPr lang="es-ES" sz="1800" dirty="0" smtClean="0"/>
          </a:p>
        </p:txBody>
      </p:sp>
      <p:sp>
        <p:nvSpPr>
          <p:cNvPr id="6" name="2 CuadroTexto"/>
          <p:cNvSpPr txBox="1">
            <a:spLocks noChangeArrowheads="1"/>
          </p:cNvSpPr>
          <p:nvPr/>
        </p:nvSpPr>
        <p:spPr bwMode="auto">
          <a:xfrm>
            <a:off x="1979712" y="223488"/>
            <a:ext cx="6912769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PROGRAMA DE JOVENES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9753"/>
            <a:ext cx="2232248" cy="73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05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38113" y="1124744"/>
            <a:ext cx="8823325" cy="546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dirty="0" smtClean="0"/>
              <a:t>Servicio </a:t>
            </a:r>
            <a:r>
              <a:rPr lang="es-ES" dirty="0"/>
              <a:t>de empleo</a:t>
            </a:r>
          </a:p>
          <a:p>
            <a:pPr marL="0" indent="0" algn="just">
              <a:buNone/>
            </a:pPr>
            <a:r>
              <a:rPr lang="es-ES" sz="1800" dirty="0"/>
              <a:t>Conjunto de acciones encaminadas a seguir ofreciendo un seguimiento y/o apoyos puntuales en caso de necesidad a todas las personas que han estado en un programa de Aldeas Infantiles SOS. </a:t>
            </a:r>
          </a:p>
          <a:p>
            <a:pPr marL="0" indent="0" algn="just">
              <a:buNone/>
            </a:pPr>
            <a:r>
              <a:rPr lang="es-ES" sz="1800" dirty="0" smtClean="0"/>
              <a:t>Elaboración de itinerarios formativo/laborales, apoyo en la búsqueda activa de empleo, apoyo a jóvenes con empleo precario.</a:t>
            </a:r>
          </a:p>
          <a:p>
            <a:pPr marL="0" indent="0" algn="just">
              <a:buNone/>
            </a:pPr>
            <a:endParaRPr lang="es-ES" sz="1800" dirty="0"/>
          </a:p>
        </p:txBody>
      </p:sp>
      <p:sp>
        <p:nvSpPr>
          <p:cNvPr id="6" name="2 CuadroTexto"/>
          <p:cNvSpPr txBox="1">
            <a:spLocks noChangeArrowheads="1"/>
          </p:cNvSpPr>
          <p:nvPr/>
        </p:nvSpPr>
        <p:spPr bwMode="auto">
          <a:xfrm>
            <a:off x="1979712" y="223488"/>
            <a:ext cx="6912769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PROGRAMA DE JÓVENES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9753"/>
            <a:ext cx="2232248" cy="73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52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12713" y="895350"/>
            <a:ext cx="8288337" cy="392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26262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450"/>
              </a:spcBef>
              <a:buSzPct val="100000"/>
              <a:defRPr/>
            </a:pPr>
            <a:endParaRPr lang="es-ES" altLang="es-CL" b="1" dirty="0" smtClean="0"/>
          </a:p>
          <a:p>
            <a:pPr marL="342900" algn="just">
              <a:spcBef>
                <a:spcPts val="400"/>
              </a:spcBef>
              <a:buSzPct val="100000"/>
              <a:defRPr/>
            </a:pPr>
            <a:r>
              <a:rPr lang="es-ES" altLang="es-CL" sz="1600" dirty="0" smtClean="0">
                <a:latin typeface="Arial Black" panose="020B0A04020102020204" pitchFamily="34" charset="0"/>
              </a:rPr>
              <a:t>Conjunto de acciones diseñadas para mejorar la empleabilidad de los jóvenes y favorecer su incorporación al mercado laboral. Desde este servicio apoyamos el emprendimiento.</a:t>
            </a:r>
          </a:p>
          <a:p>
            <a:pPr marL="342900" algn="just">
              <a:spcBef>
                <a:spcPts val="400"/>
              </a:spcBef>
              <a:buSzPct val="100000"/>
              <a:defRPr/>
            </a:pPr>
            <a:endParaRPr lang="es-ES" altLang="es-CL" sz="1600" dirty="0" smtClean="0">
              <a:latin typeface="Arial Black" panose="020B0A04020102020204" pitchFamily="34" charset="0"/>
            </a:endParaRPr>
          </a:p>
          <a:p>
            <a:pPr marL="338138" indent="-334963" algn="just">
              <a:spcBef>
                <a:spcPts val="400"/>
              </a:spcBef>
              <a:buClr>
                <a:srgbClr val="EC7404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Sitka Text" panose="02000505000000020004" pitchFamily="2" charset="0"/>
              </a:rPr>
              <a:t>Se han hecho 4 contrataciones o renovaciones de auxiliar de oficio</a:t>
            </a:r>
          </a:p>
          <a:p>
            <a:pPr marL="338138" indent="-334963" algn="just">
              <a:spcBef>
                <a:spcPts val="400"/>
              </a:spcBef>
              <a:buClr>
                <a:srgbClr val="EC7404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Sitka Text" panose="02000505000000020004" pitchFamily="2" charset="0"/>
              </a:rPr>
              <a:t>10 jóvenes participan en la formación interna de diseño y fabricación de mobiliario en madera y fabricación de baldosas hidráulicas y ladrillos ecológicos </a:t>
            </a:r>
          </a:p>
          <a:p>
            <a:pPr marL="338138" indent="-334963" algn="just">
              <a:spcBef>
                <a:spcPts val="400"/>
              </a:spcBef>
              <a:buClr>
                <a:srgbClr val="EC7404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Sitka Text" panose="02000505000000020004" pitchFamily="2" charset="0"/>
              </a:rPr>
              <a:t>Derivación a formaciones externas para mejorar la empleabilidad</a:t>
            </a:r>
          </a:p>
          <a:p>
            <a:pPr marL="338138" indent="-334963" algn="just">
              <a:spcBef>
                <a:spcPts val="400"/>
              </a:spcBef>
              <a:buClr>
                <a:srgbClr val="EC7404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Sitka Text" panose="02000505000000020004" pitchFamily="2" charset="0"/>
              </a:rPr>
              <a:t>Formación por el Social </a:t>
            </a:r>
            <a:r>
              <a:rPr lang="es-ES" altLang="es-CL" sz="1600" dirty="0" err="1" smtClean="0">
                <a:latin typeface="Sitka Text" panose="02000505000000020004" pitchFamily="2" charset="0"/>
              </a:rPr>
              <a:t>Desk</a:t>
            </a:r>
            <a:r>
              <a:rPr lang="es-ES" altLang="es-CL" sz="1600" dirty="0" smtClean="0">
                <a:latin typeface="Sitka Text" panose="02000505000000020004" pitchFamily="2" charset="0"/>
              </a:rPr>
              <a:t> (informática, electrónica y diseño en impresora 3D)</a:t>
            </a:r>
          </a:p>
          <a:p>
            <a:pPr marL="338138" indent="-334963" algn="just">
              <a:spcBef>
                <a:spcPts val="400"/>
              </a:spcBef>
              <a:buClr>
                <a:srgbClr val="EC7404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Sitka Text" panose="02000505000000020004" pitchFamily="2" charset="0"/>
              </a:rPr>
              <a:t>Formación desde la  plataforma </a:t>
            </a:r>
            <a:r>
              <a:rPr lang="es-ES" altLang="es-CL" sz="1600" dirty="0" err="1" smtClean="0">
                <a:latin typeface="Sitka Text" panose="02000505000000020004" pitchFamily="2" charset="0"/>
              </a:rPr>
              <a:t>on</a:t>
            </a:r>
            <a:r>
              <a:rPr lang="es-ES" altLang="es-CL" sz="1600" dirty="0" smtClean="0">
                <a:latin typeface="Sitka Text" panose="02000505000000020004" pitchFamily="2" charset="0"/>
              </a:rPr>
              <a:t> line sobre mantenimiento de edificio</a:t>
            </a:r>
          </a:p>
          <a:p>
            <a:pPr marL="338138" indent="-334963" algn="just">
              <a:spcBef>
                <a:spcPts val="400"/>
              </a:spcBef>
              <a:buClr>
                <a:srgbClr val="EC7404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altLang="es-CL" sz="1600" dirty="0" smtClean="0">
                <a:latin typeface="Sitka Text" panose="02000505000000020004" pitchFamily="2" charset="0"/>
              </a:rPr>
              <a:t>Social </a:t>
            </a:r>
            <a:r>
              <a:rPr lang="es-ES" altLang="es-CL" sz="1600" dirty="0" err="1" smtClean="0">
                <a:latin typeface="Sitka Text" panose="02000505000000020004" pitchFamily="2" charset="0"/>
              </a:rPr>
              <a:t>Makers</a:t>
            </a:r>
            <a:r>
              <a:rPr lang="es-ES" altLang="es-CL" sz="1600" dirty="0" smtClean="0">
                <a:latin typeface="Sitka Text" panose="02000505000000020004" pitchFamily="2" charset="0"/>
              </a:rPr>
              <a:t>: segundo año de andadura. Este año se ha incorporado un miembro más a la cooperativa y ha generado otro puesto de trabajo</a:t>
            </a:r>
          </a:p>
          <a:p>
            <a:pPr>
              <a:spcBef>
                <a:spcPts val="450"/>
              </a:spcBef>
              <a:buSzPct val="100000"/>
              <a:defRPr/>
            </a:pPr>
            <a:endParaRPr lang="es-ES" altLang="es-CL" b="1" dirty="0" smtClean="0"/>
          </a:p>
          <a:p>
            <a:pPr>
              <a:spcBef>
                <a:spcPts val="450"/>
              </a:spcBef>
              <a:buSzPct val="100000"/>
              <a:defRPr/>
            </a:pPr>
            <a:endParaRPr lang="es-ES" altLang="es-CL" dirty="0" smtClean="0"/>
          </a:p>
          <a:p>
            <a:pPr>
              <a:spcBef>
                <a:spcPts val="450"/>
              </a:spcBef>
              <a:buSzPct val="100000"/>
              <a:defRPr/>
            </a:pPr>
            <a:endParaRPr lang="es-ES" altLang="es-CL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5997575"/>
            <a:ext cx="85725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339975" y="217488"/>
            <a:ext cx="66246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ts val="2563"/>
              </a:lnSpc>
              <a:buClrTx/>
              <a:buFontTx/>
              <a:buNone/>
            </a:pPr>
            <a:r>
              <a:rPr lang="es-ES" altLang="es-CL" sz="2800">
                <a:solidFill>
                  <a:srgbClr val="FFFFFF"/>
                </a:solidFill>
              </a:rPr>
              <a:t>SERVICIO DE EMPLEO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CL" altLang="es-CL"/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CL" altLang="es-CL"/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8102600" y="1487488"/>
            <a:ext cx="1041400" cy="574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CL" altLang="es-CL"/>
          </a:p>
        </p:txBody>
      </p:sp>
      <p:sp>
        <p:nvSpPr>
          <p:cNvPr id="9" name="2 CuadroTexto"/>
          <p:cNvSpPr txBox="1">
            <a:spLocks noChangeArrowheads="1"/>
          </p:cNvSpPr>
          <p:nvPr/>
        </p:nvSpPr>
        <p:spPr bwMode="auto">
          <a:xfrm>
            <a:off x="1979712" y="223488"/>
            <a:ext cx="6912769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CANARIAS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9753"/>
            <a:ext cx="2232248" cy="73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1593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CuadroTexto"/>
          <p:cNvSpPr txBox="1">
            <a:spLocks noChangeArrowheads="1"/>
          </p:cNvSpPr>
          <p:nvPr/>
        </p:nvSpPr>
        <p:spPr bwMode="auto">
          <a:xfrm>
            <a:off x="1979712" y="223488"/>
            <a:ext cx="6912769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CANARIAS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9753"/>
            <a:ext cx="2232248" cy="736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115616" y="15567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Video Jóvenes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460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628775"/>
            <a:ext cx="87534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5 Imagen" descr="SOS-logo-espana-negativ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571500"/>
            <a:ext cx="25717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4 CuadroTexto"/>
          <p:cNvSpPr txBox="1">
            <a:spLocks noChangeArrowheads="1"/>
          </p:cNvSpPr>
          <p:nvPr/>
        </p:nvSpPr>
        <p:spPr bwMode="auto">
          <a:xfrm>
            <a:off x="1042988" y="2781300"/>
            <a:ext cx="73437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ES" sz="3200" b="1" dirty="0">
                <a:solidFill>
                  <a:schemeClr val="bg1"/>
                </a:solidFill>
                <a:latin typeface="Cambria" pitchFamily="18" charset="0"/>
              </a:rPr>
              <a:t>GRACIAS </a:t>
            </a:r>
          </a:p>
          <a:p>
            <a:pPr algn="ctr">
              <a:buFont typeface="Wingdings" pitchFamily="2" charset="2"/>
              <a:buNone/>
            </a:pPr>
            <a:r>
              <a:rPr lang="es-ES" sz="3200" b="1" dirty="0">
                <a:solidFill>
                  <a:schemeClr val="bg1"/>
                </a:solidFill>
                <a:latin typeface="Cambria" pitchFamily="18" charset="0"/>
              </a:rPr>
              <a:t>POR  </a:t>
            </a:r>
          </a:p>
          <a:p>
            <a:pPr algn="ctr">
              <a:buFont typeface="Wingdings" pitchFamily="2" charset="2"/>
              <a:buNone/>
            </a:pPr>
            <a:r>
              <a:rPr lang="es-ES" sz="3200" b="1" dirty="0" smtClean="0">
                <a:solidFill>
                  <a:schemeClr val="bg1"/>
                </a:solidFill>
                <a:latin typeface="Cambria" pitchFamily="18" charset="0"/>
              </a:rPr>
              <a:t>SU ATENCIÓN</a:t>
            </a:r>
            <a:endParaRPr lang="es-ES" sz="32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13317" name="0 Imag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0"/>
            <a:ext cx="22320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742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2" y="1124744"/>
            <a:ext cx="4819957" cy="807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7" y="5496749"/>
            <a:ext cx="5029886" cy="319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SOS-logo-espana-negativo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POBREZA INFANTIL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7" y="2060848"/>
            <a:ext cx="492442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436096" y="1391782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El 30% de los niños</a:t>
            </a:r>
            <a:r>
              <a:rPr lang="es-ES" sz="2400" dirty="0" smtClean="0"/>
              <a:t>, bajo el umbral de pobreza</a:t>
            </a:r>
            <a:endParaRPr lang="es-ES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508104" y="2708920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Grandes </a:t>
            </a:r>
            <a:r>
              <a:rPr lang="es-ES" sz="2400" b="1" dirty="0" smtClean="0"/>
              <a:t>diferencias territoriales</a:t>
            </a:r>
            <a:r>
              <a:rPr lang="es-ES" sz="2400" dirty="0" smtClean="0"/>
              <a:t>,</a:t>
            </a:r>
            <a:r>
              <a:rPr lang="es-ES" sz="2400" b="1" dirty="0" smtClean="0"/>
              <a:t> </a:t>
            </a:r>
            <a:r>
              <a:rPr lang="es-ES" sz="2400" dirty="0" smtClean="0"/>
              <a:t>del 35% andaluz al 9% vasco</a:t>
            </a:r>
            <a:endParaRPr lang="es-E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508104" y="4519893"/>
            <a:ext cx="30065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El 43% </a:t>
            </a:r>
            <a:r>
              <a:rPr lang="es-ES" sz="2400" dirty="0" smtClean="0"/>
              <a:t>de los niños pobres </a:t>
            </a:r>
            <a:r>
              <a:rPr lang="es-ES" sz="2400" b="1" dirty="0" smtClean="0"/>
              <a:t>deja los estudios </a:t>
            </a:r>
            <a:r>
              <a:rPr lang="es-ES" sz="2400" dirty="0" smtClean="0"/>
              <a:t>(frente al 18,3% nacional)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6993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4"/>
          <a:stretch/>
        </p:blipFill>
        <p:spPr bwMode="auto">
          <a:xfrm>
            <a:off x="297916" y="4808608"/>
            <a:ext cx="2736304" cy="1936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90"/>
          <a:stretch/>
        </p:blipFill>
        <p:spPr bwMode="auto">
          <a:xfrm>
            <a:off x="4946207" y="2646342"/>
            <a:ext cx="2460995" cy="192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936" y="5290786"/>
            <a:ext cx="5715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685" y="3414854"/>
            <a:ext cx="10953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119" y="4725144"/>
            <a:ext cx="2633856" cy="19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097" y="5271736"/>
            <a:ext cx="5905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12"/>
          <a:stretch/>
        </p:blipFill>
        <p:spPr bwMode="auto">
          <a:xfrm>
            <a:off x="431768" y="2640529"/>
            <a:ext cx="2864365" cy="194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986" y="3297555"/>
            <a:ext cx="12192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162281" y="465158"/>
            <a:ext cx="2116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/>
              <a:t>MENORES EN EL SISTEMA DE PROTECCIÓN</a:t>
            </a:r>
            <a:endParaRPr lang="es-ES" sz="12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714975" y="140082"/>
            <a:ext cx="1099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</a:rPr>
              <a:t>33.745</a:t>
            </a:r>
            <a:endParaRPr lang="es-ES" sz="2000" dirty="0">
              <a:solidFill>
                <a:srgbClr val="FF0000"/>
              </a:solidFill>
            </a:endParaRPr>
          </a:p>
        </p:txBody>
      </p:sp>
      <p:sp>
        <p:nvSpPr>
          <p:cNvPr id="6" name="5 Flecha abajo"/>
          <p:cNvSpPr/>
          <p:nvPr/>
        </p:nvSpPr>
        <p:spPr>
          <a:xfrm rot="3604858">
            <a:off x="2759114" y="528323"/>
            <a:ext cx="303818" cy="7358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755576" y="1200949"/>
            <a:ext cx="182098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ACOGIMIENTO RESIDENCIAL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266213" y="1171289"/>
            <a:ext cx="182098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ACOGIMIENTO FAMILIAR</a:t>
            </a:r>
            <a:endParaRPr lang="es-ES" dirty="0"/>
          </a:p>
        </p:txBody>
      </p:sp>
      <p:sp>
        <p:nvSpPr>
          <p:cNvPr id="18" name="17 Flecha abajo"/>
          <p:cNvSpPr/>
          <p:nvPr/>
        </p:nvSpPr>
        <p:spPr>
          <a:xfrm rot="17582586">
            <a:off x="5385258" y="523709"/>
            <a:ext cx="303818" cy="716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246807" y="1847280"/>
            <a:ext cx="183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19.641 MENORES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45198" y="1850471"/>
            <a:ext cx="183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14.104 MENORES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18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2915816" y="282714"/>
            <a:ext cx="579645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INDICADORES GLOBALES</a:t>
            </a:r>
          </a:p>
        </p:txBody>
      </p:sp>
      <p:pic>
        <p:nvPicPr>
          <p:cNvPr id="45" name="44 Imagen" descr="SOS-logo-espana-negativ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Estudio sobre niños y jóvenes que han vivido en Aldeas Infantiles SOS (febrero 2017)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71600" y="1484784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Personas con Seguimiento                                   1013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Entrevistados                                                            491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Media de estancia en Aldeas Infantiles SOS        6,7 años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Tiempo de Egreso                                                     7.7 años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Media de Edad                                                            27 años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Franja de Edad                                                      18-35 años</a:t>
            </a:r>
            <a:endParaRPr lang="es-C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6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"/>
          <p:cNvSpPr/>
          <p:nvPr/>
        </p:nvSpPr>
        <p:spPr>
          <a:xfrm>
            <a:off x="5615608" y="1561662"/>
            <a:ext cx="2736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Sin ingresos.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615608" y="2159212"/>
            <a:ext cx="35283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Ingresos Asistenciales.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5615608" y="2713790"/>
            <a:ext cx="3312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Inferior o igual al SMI**. Jóvenes en Centros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5615608" y="3361862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Ingreso entre SMI y 1,5 veces el SMI.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615608" y="4031420"/>
            <a:ext cx="3244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Ingreso mayor a 1,5 veces el SMI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5327576" y="913590"/>
            <a:ext cx="57606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3000"/>
              </a:spcAft>
            </a:pPr>
            <a:endParaRPr lang="es-E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7" name="26 Elipse"/>
          <p:cNvSpPr/>
          <p:nvPr/>
        </p:nvSpPr>
        <p:spPr>
          <a:xfrm>
            <a:off x="5111552" y="3460718"/>
            <a:ext cx="252000" cy="252000"/>
          </a:xfrm>
          <a:prstGeom prst="ellipse">
            <a:avLst/>
          </a:prstGeom>
          <a:solidFill>
            <a:srgbClr val="F7964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5111552" y="4072718"/>
            <a:ext cx="252000" cy="252000"/>
          </a:xfrm>
          <a:prstGeom prst="ellipse">
            <a:avLst/>
          </a:prstGeom>
          <a:solidFill>
            <a:srgbClr val="00B0F0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5111552" y="2209734"/>
            <a:ext cx="252000" cy="252000"/>
          </a:xfrm>
          <a:prstGeom prst="ellipse">
            <a:avLst/>
          </a:prstGeom>
          <a:solidFill>
            <a:srgbClr val="76B85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5111552" y="2848718"/>
            <a:ext cx="252000" cy="252000"/>
          </a:xfrm>
          <a:prstGeom prst="ellipse">
            <a:avLst/>
          </a:prstGeom>
          <a:solidFill>
            <a:srgbClr val="E7436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1" name="30 Elipse"/>
          <p:cNvSpPr/>
          <p:nvPr/>
        </p:nvSpPr>
        <p:spPr>
          <a:xfrm>
            <a:off x="5111552" y="1561662"/>
            <a:ext cx="252000" cy="252000"/>
          </a:xfrm>
          <a:prstGeom prst="ellipse">
            <a:avLst/>
          </a:prstGeom>
          <a:solidFill>
            <a:srgbClr val="D9D9D9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395536" y="5157192"/>
            <a:ext cx="3707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 Narrow" pitchFamily="34" charset="0"/>
              </a:rPr>
              <a:t>*  Tener en cuenta el ingreso económico de la unidad familiar (pareja estable).</a:t>
            </a:r>
          </a:p>
        </p:txBody>
      </p:sp>
      <p:sp>
        <p:nvSpPr>
          <p:cNvPr id="34" name="33 Rectángulo"/>
          <p:cNvSpPr/>
          <p:nvPr/>
        </p:nvSpPr>
        <p:spPr>
          <a:xfrm>
            <a:off x="323528" y="5841177"/>
            <a:ext cx="3779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 Narrow" pitchFamily="34" charset="0"/>
              </a:rPr>
              <a:t>** Salario Mínimo Interprofesional, para el año 2017= 707,7 € mes x14 pagas (9.907,8 € al año)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2915816" y="282714"/>
            <a:ext cx="579645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INDICADORES GLOBALES</a:t>
            </a:r>
          </a:p>
        </p:txBody>
      </p:sp>
      <p:graphicFrame>
        <p:nvGraphicFramePr>
          <p:cNvPr id="40" name="51 Gráfico"/>
          <p:cNvGraphicFramePr/>
          <p:nvPr>
            <p:extLst>
              <p:ext uri="{D42A27DB-BD31-4B8C-83A1-F6EECF244321}">
                <p14:modId xmlns:p14="http://schemas.microsoft.com/office/powerpoint/2010/main" val="2527604480"/>
              </p:ext>
            </p:extLst>
          </p:nvPr>
        </p:nvGraphicFramePr>
        <p:xfrm>
          <a:off x="179512" y="1268760"/>
          <a:ext cx="453650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5" name="44 Imagen" descr="SOS-logo-espana-negativ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NIVEL ECONÓMICO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5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13176" y="3939559"/>
            <a:ext cx="3851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Trabajo con contrato indefinido.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14355" y="803885"/>
            <a:ext cx="57606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3000"/>
              </a:spcAft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1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2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3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4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5" name="4 Elipse"/>
          <p:cNvSpPr/>
          <p:nvPr/>
        </p:nvSpPr>
        <p:spPr>
          <a:xfrm>
            <a:off x="4109120" y="3406772"/>
            <a:ext cx="252000" cy="252000"/>
          </a:xfrm>
          <a:prstGeom prst="ellipse">
            <a:avLst/>
          </a:prstGeom>
          <a:solidFill>
            <a:srgbClr val="F7964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4109120" y="3982836"/>
            <a:ext cx="252000" cy="252000"/>
          </a:xfrm>
          <a:prstGeom prst="ellipse">
            <a:avLst/>
          </a:prstGeom>
          <a:solidFill>
            <a:srgbClr val="00B0F0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4109120" y="2139359"/>
            <a:ext cx="252000" cy="252000"/>
          </a:xfrm>
          <a:prstGeom prst="ellipse">
            <a:avLst/>
          </a:prstGeom>
          <a:solidFill>
            <a:srgbClr val="76B85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4109120" y="2761602"/>
            <a:ext cx="252000" cy="252000"/>
          </a:xfrm>
          <a:prstGeom prst="ellipse">
            <a:avLst/>
          </a:prstGeom>
          <a:solidFill>
            <a:srgbClr val="E7436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4109120" y="1484042"/>
            <a:ext cx="252000" cy="252000"/>
          </a:xfrm>
          <a:prstGeom prst="ellipse">
            <a:avLst/>
          </a:prstGeom>
          <a:solidFill>
            <a:srgbClr val="D9D9D9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4613176" y="1419279"/>
            <a:ext cx="35046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 paro sin prestación.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613176" y="2058640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 paro con prestación. Trabajo precario. Trabajo sin contrato.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13176" y="2718325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Trabajo temporal menos de 1 año.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613176" y="3363495"/>
            <a:ext cx="3851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Trabajo temporal de más de 1 año.</a:t>
            </a:r>
          </a:p>
        </p:txBody>
      </p:sp>
      <p:sp>
        <p:nvSpPr>
          <p:cNvPr id="28" name="Rectangle 44"/>
          <p:cNvSpPr>
            <a:spLocks noChangeArrowheads="1"/>
          </p:cNvSpPr>
          <p:nvPr/>
        </p:nvSpPr>
        <p:spPr bwMode="auto">
          <a:xfrm>
            <a:off x="2915816" y="282714"/>
            <a:ext cx="579645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INDICADORES GLOBALES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107504" y="4463192"/>
            <a:ext cx="8178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ES" b="1" dirty="0" smtClean="0">
              <a:latin typeface="Arial" panose="020B0604020202020204" pitchFamily="34" charset="0"/>
              <a:ea typeface="Hand Of Sean" pitchFamily="2" charset="-128"/>
              <a:cs typeface="Arial" panose="020B0604020202020204" pitchFamily="34" charset="0"/>
            </a:endParaRPr>
          </a:p>
          <a:p>
            <a:pPr algn="r"/>
            <a:endParaRPr lang="es-ES" b="1" dirty="0">
              <a:latin typeface="Arial" panose="020B0604020202020204" pitchFamily="34" charset="0"/>
              <a:ea typeface="Hand Of Sean" pitchFamily="2" charset="-128"/>
              <a:cs typeface="Arial" panose="020B0604020202020204" pitchFamily="34" charset="0"/>
            </a:endParaRPr>
          </a:p>
          <a:p>
            <a:pPr algn="r"/>
            <a:r>
              <a:rPr lang="es-ES" b="1" dirty="0" smtClean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El </a:t>
            </a:r>
            <a:r>
              <a:rPr lang="es-ES" b="1" dirty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empleo estable de nuestros emancipados </a:t>
            </a:r>
            <a:r>
              <a:rPr lang="es-ES" dirty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(≥1 año=34</a:t>
            </a:r>
            <a:r>
              <a:rPr lang="es-ES" dirty="0" smtClean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%)</a:t>
            </a:r>
            <a:r>
              <a:rPr lang="es-ES" b="1" dirty="0" smtClean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,    supera </a:t>
            </a:r>
            <a:r>
              <a:rPr lang="es-ES" b="1" dirty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en 7 puntos porcentuales al de los jóvenes españoles </a:t>
            </a:r>
            <a:r>
              <a:rPr lang="es-ES" dirty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(27</a:t>
            </a:r>
            <a:r>
              <a:rPr lang="es-ES" dirty="0" smtClean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%)</a:t>
            </a:r>
            <a:r>
              <a:rPr lang="es-ES" baseline="30000" dirty="0" smtClean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  <a:hlinkClick r:id="rId2"/>
              </a:rPr>
              <a:t>1</a:t>
            </a:r>
            <a:r>
              <a:rPr lang="es-ES" dirty="0" smtClean="0"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 </a:t>
            </a:r>
            <a:endParaRPr lang="es-ES" dirty="0">
              <a:latin typeface="Arial" panose="020B0604020202020204" pitchFamily="34" charset="0"/>
              <a:ea typeface="Hand Of Sean" pitchFamily="2" charset="-128"/>
              <a:cs typeface="Arial" panose="020B0604020202020204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0" y="6375793"/>
            <a:ext cx="9144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700" baseline="30000" dirty="0" smtClean="0"/>
              <a:t>1</a:t>
            </a:r>
            <a:r>
              <a:rPr lang="es-ES" sz="1700" dirty="0" smtClean="0">
                <a:hlinkClick r:id="rId2"/>
              </a:rPr>
              <a:t>Consejo de la Juventud de España (2017). </a:t>
            </a:r>
            <a:r>
              <a:rPr lang="es-ES" sz="1700" i="1" dirty="0" smtClean="0">
                <a:hlinkClick r:id="rId2"/>
              </a:rPr>
              <a:t>Observatorio de Emancipación. 1º Semestre, 2017. España</a:t>
            </a:r>
            <a:endParaRPr lang="es-ES" sz="1700" i="1" dirty="0"/>
          </a:p>
        </p:txBody>
      </p:sp>
      <p:pic>
        <p:nvPicPr>
          <p:cNvPr id="27" name="26 Imagen" descr="SOS-logo-espana-negativ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6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EMPLEO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0" name="52 Gráfico"/>
          <p:cNvGraphicFramePr/>
          <p:nvPr>
            <p:extLst>
              <p:ext uri="{D42A27DB-BD31-4B8C-83A1-F6EECF244321}">
                <p14:modId xmlns:p14="http://schemas.microsoft.com/office/powerpoint/2010/main" val="2065426676"/>
              </p:ext>
            </p:extLst>
          </p:nvPr>
        </p:nvGraphicFramePr>
        <p:xfrm>
          <a:off x="-180528" y="988318"/>
          <a:ext cx="4752528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876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Elipse"/>
          <p:cNvSpPr/>
          <p:nvPr/>
        </p:nvSpPr>
        <p:spPr>
          <a:xfrm>
            <a:off x="4031912" y="2312505"/>
            <a:ext cx="252000" cy="252000"/>
          </a:xfrm>
          <a:prstGeom prst="ellipse">
            <a:avLst/>
          </a:prstGeom>
          <a:solidFill>
            <a:srgbClr val="76B85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9" name="28 Elipse"/>
          <p:cNvSpPr/>
          <p:nvPr/>
        </p:nvSpPr>
        <p:spPr>
          <a:xfrm>
            <a:off x="4031912" y="2810384"/>
            <a:ext cx="252000" cy="252000"/>
          </a:xfrm>
          <a:prstGeom prst="ellipse">
            <a:avLst/>
          </a:prstGeom>
          <a:solidFill>
            <a:srgbClr val="E7436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" name="29 Elipse"/>
          <p:cNvSpPr/>
          <p:nvPr/>
        </p:nvSpPr>
        <p:spPr>
          <a:xfrm>
            <a:off x="4031912" y="1822166"/>
            <a:ext cx="252000" cy="252000"/>
          </a:xfrm>
          <a:prstGeom prst="ellipse">
            <a:avLst/>
          </a:prstGeom>
          <a:solidFill>
            <a:srgbClr val="D9D9D9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2915816" y="282714"/>
            <a:ext cx="579645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INDICADORES GLOBALES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4391952" y="1790134"/>
            <a:ext cx="576064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2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1</a:t>
            </a:r>
          </a:p>
          <a:p>
            <a:pPr marL="265113" indent="-265113">
              <a:spcAft>
                <a:spcPts val="2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2</a:t>
            </a:r>
          </a:p>
          <a:p>
            <a:pPr marL="265113" indent="-265113">
              <a:spcAft>
                <a:spcPts val="18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3</a:t>
            </a:r>
          </a:p>
          <a:p>
            <a:pPr marL="265113" indent="-265113">
              <a:spcAft>
                <a:spcPts val="2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4</a:t>
            </a:r>
          </a:p>
          <a:p>
            <a:pPr marL="265113" indent="-265113">
              <a:spcAft>
                <a:spcPts val="3000"/>
              </a:spcAft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6" name="25 Elipse"/>
          <p:cNvSpPr/>
          <p:nvPr/>
        </p:nvSpPr>
        <p:spPr>
          <a:xfrm>
            <a:off x="4031912" y="3258551"/>
            <a:ext cx="252000" cy="252000"/>
          </a:xfrm>
          <a:prstGeom prst="ellipse">
            <a:avLst/>
          </a:prstGeom>
          <a:solidFill>
            <a:srgbClr val="F7964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tx1"/>
              </a:solidFill>
            </a:endParaRPr>
          </a:p>
        </p:txBody>
      </p:sp>
      <p:sp>
        <p:nvSpPr>
          <p:cNvPr id="27" name="26 Elipse"/>
          <p:cNvSpPr/>
          <p:nvPr/>
        </p:nvSpPr>
        <p:spPr>
          <a:xfrm>
            <a:off x="4031912" y="3691737"/>
            <a:ext cx="252000" cy="252000"/>
          </a:xfrm>
          <a:prstGeom prst="ellipse">
            <a:avLst/>
          </a:prstGeom>
          <a:solidFill>
            <a:srgbClr val="00B0F0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3" name="32 Rectángulo"/>
          <p:cNvSpPr/>
          <p:nvPr/>
        </p:nvSpPr>
        <p:spPr>
          <a:xfrm>
            <a:off x="4679984" y="1822166"/>
            <a:ext cx="36792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Calle, sin domicilio fijo, situación penal</a:t>
            </a:r>
            <a:endParaRPr lang="es-ES" dirty="0"/>
          </a:p>
        </p:txBody>
      </p:sp>
      <p:sp>
        <p:nvSpPr>
          <p:cNvPr id="34" name="33 Rectángulo"/>
          <p:cNvSpPr/>
          <p:nvPr/>
        </p:nvSpPr>
        <p:spPr>
          <a:xfrm>
            <a:off x="4679984" y="2267818"/>
            <a:ext cx="3384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Albergue, </a:t>
            </a: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Asistencia Social (pensión,…).</a:t>
            </a:r>
            <a:endParaRPr lang="es-ES" dirty="0"/>
          </a:p>
        </p:txBody>
      </p:sp>
      <p:sp>
        <p:nvSpPr>
          <p:cNvPr id="35" name="34 Rectángulo"/>
          <p:cNvSpPr/>
          <p:nvPr/>
        </p:nvSpPr>
        <p:spPr>
          <a:xfrm>
            <a:off x="4679984" y="2810384"/>
            <a:ext cx="32403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Casa familiar.</a:t>
            </a:r>
            <a:endParaRPr lang="es-ES" dirty="0"/>
          </a:p>
        </p:txBody>
      </p:sp>
      <p:sp>
        <p:nvSpPr>
          <p:cNvPr id="36" name="35 Rectángulo"/>
          <p:cNvSpPr/>
          <p:nvPr/>
        </p:nvSpPr>
        <p:spPr>
          <a:xfrm>
            <a:off x="4679984" y="3302302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Piso de alquiler, habitación alquiler.</a:t>
            </a:r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>
            <a:off x="4679984" y="3755836"/>
            <a:ext cx="36279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Piso de compra.</a:t>
            </a:r>
          </a:p>
        </p:txBody>
      </p:sp>
      <p:pic>
        <p:nvPicPr>
          <p:cNvPr id="31" name="30 Imagen" descr="SOS-logo-espana-negativ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6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VIVIENDA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8" name="50 Gráfico"/>
          <p:cNvGraphicFramePr/>
          <p:nvPr>
            <p:extLst>
              <p:ext uri="{D42A27DB-BD31-4B8C-83A1-F6EECF244321}">
                <p14:modId xmlns:p14="http://schemas.microsoft.com/office/powerpoint/2010/main" val="3698437015"/>
              </p:ext>
            </p:extLst>
          </p:nvPr>
        </p:nvGraphicFramePr>
        <p:xfrm>
          <a:off x="-600415" y="1384742"/>
          <a:ext cx="4885439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78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5004048" y="1565188"/>
            <a:ext cx="446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Vive de la asistencia social o está en una Institución Tutelar.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985284" y="2149963"/>
            <a:ext cx="4355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Después de más de 1 año de emancipación sigue requiriendo ayudas continuas.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04048" y="2872262"/>
            <a:ext cx="446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Después de más de 1 año de emancipación sigue requiriendo ayudas puntuales.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004048" y="3538147"/>
            <a:ext cx="446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 autónomo, con escasa red social. Se desenvuelve con soltura en la sociedad.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985284" y="4235988"/>
            <a:ext cx="4355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 autónomo, tiene una amplia red social (amigos, compañeros trabajo), y sabe desenvolverse en la sociedad.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697252" y="830875"/>
            <a:ext cx="576064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4200"/>
              </a:spcAft>
            </a:pPr>
            <a:endParaRPr lang="es-E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65113" indent="-265113">
              <a:spcAft>
                <a:spcPts val="3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marL="265113" indent="-265113">
              <a:spcAft>
                <a:spcPts val="3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265113" indent="-265113">
              <a:spcAft>
                <a:spcPts val="3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marL="265113" indent="-265113">
              <a:spcAft>
                <a:spcPts val="3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marL="265113" indent="-265113">
              <a:spcAft>
                <a:spcPts val="42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2" name="11 Elipse"/>
          <p:cNvSpPr/>
          <p:nvPr/>
        </p:nvSpPr>
        <p:spPr>
          <a:xfrm>
            <a:off x="4427984" y="3685096"/>
            <a:ext cx="252000" cy="252000"/>
          </a:xfrm>
          <a:prstGeom prst="ellipse">
            <a:avLst/>
          </a:prstGeom>
          <a:solidFill>
            <a:srgbClr val="F7964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420513" y="4356541"/>
            <a:ext cx="252000" cy="252000"/>
          </a:xfrm>
          <a:prstGeom prst="ellipse">
            <a:avLst/>
          </a:prstGeom>
          <a:solidFill>
            <a:srgbClr val="00B0F0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4409220" y="2293979"/>
            <a:ext cx="252000" cy="252000"/>
          </a:xfrm>
          <a:prstGeom prst="ellipse">
            <a:avLst/>
          </a:prstGeom>
          <a:solidFill>
            <a:srgbClr val="76B85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4427984" y="3039222"/>
            <a:ext cx="252000" cy="252000"/>
          </a:xfrm>
          <a:prstGeom prst="ellipse">
            <a:avLst/>
          </a:prstGeom>
          <a:solidFill>
            <a:srgbClr val="E7436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4427984" y="1637196"/>
            <a:ext cx="252000" cy="252000"/>
          </a:xfrm>
          <a:prstGeom prst="ellipse">
            <a:avLst/>
          </a:prstGeom>
          <a:solidFill>
            <a:srgbClr val="D9D9D9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graphicFrame>
        <p:nvGraphicFramePr>
          <p:cNvPr id="31" name="54 Gráfico"/>
          <p:cNvGraphicFramePr/>
          <p:nvPr>
            <p:extLst>
              <p:ext uri="{D42A27DB-BD31-4B8C-83A1-F6EECF244321}">
                <p14:modId xmlns:p14="http://schemas.microsoft.com/office/powerpoint/2010/main" val="716407080"/>
              </p:ext>
            </p:extLst>
          </p:nvPr>
        </p:nvGraphicFramePr>
        <p:xfrm>
          <a:off x="-684584" y="1383564"/>
          <a:ext cx="4831877" cy="3445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6" name="25 Imagen" descr="SOS-logo-espana-negativ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6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INTEGRACIÓN SOCIOCULTURAL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98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2915816" y="282714"/>
            <a:ext cx="579645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INDICADORES GLOBALES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822207" y="1473172"/>
            <a:ext cx="38164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Enfermedad muy grave y degenerativa.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822207" y="2010327"/>
            <a:ext cx="3816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Enfermedad crónica incapacitante o grave, física o mental con tratamiento de psicofármacos.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22207" y="2913332"/>
            <a:ext cx="36724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Trastornos esporádicos o trastornos leves de personalidad.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22207" y="3705420"/>
            <a:ext cx="3528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Enfermedades leves o tratamiento psicoterapéutico sin medicación.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822207" y="4522472"/>
            <a:ext cx="34563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Bienestar físico, mental y social.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534175" y="1449082"/>
            <a:ext cx="576064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3000"/>
              </a:spcAft>
            </a:pPr>
            <a:r>
              <a:rPr lang="es-E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E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65113" indent="-265113">
              <a:spcAft>
                <a:spcPts val="4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265113" indent="-265113">
              <a:spcAft>
                <a:spcPts val="4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marL="265113" indent="-265113">
              <a:spcAft>
                <a:spcPts val="36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marL="265113" indent="-265113">
              <a:spcAft>
                <a:spcPts val="4800"/>
              </a:spcAft>
            </a:pPr>
            <a:r>
              <a:rPr lang="es-E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2" name="11 Elipse"/>
          <p:cNvSpPr/>
          <p:nvPr/>
        </p:nvSpPr>
        <p:spPr>
          <a:xfrm>
            <a:off x="4241920" y="3842451"/>
            <a:ext cx="252000" cy="252000"/>
          </a:xfrm>
          <a:prstGeom prst="ellipse">
            <a:avLst/>
          </a:prstGeom>
          <a:solidFill>
            <a:srgbClr val="F7964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214855" y="4522472"/>
            <a:ext cx="252000" cy="252000"/>
          </a:xfrm>
          <a:prstGeom prst="ellipse">
            <a:avLst/>
          </a:prstGeom>
          <a:solidFill>
            <a:srgbClr val="00B0F0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4247760" y="2121244"/>
            <a:ext cx="252000" cy="252000"/>
          </a:xfrm>
          <a:prstGeom prst="ellipse">
            <a:avLst/>
          </a:prstGeom>
          <a:solidFill>
            <a:srgbClr val="76B856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4247760" y="2959045"/>
            <a:ext cx="252000" cy="252000"/>
          </a:xfrm>
          <a:prstGeom prst="ellipse">
            <a:avLst/>
          </a:prstGeom>
          <a:solidFill>
            <a:srgbClr val="E74361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4247760" y="1500577"/>
            <a:ext cx="252000" cy="252000"/>
          </a:xfrm>
          <a:prstGeom prst="ellipse">
            <a:avLst/>
          </a:prstGeom>
          <a:solidFill>
            <a:srgbClr val="D9D9D9"/>
          </a:solidFill>
          <a:ln w="0">
            <a:noFill/>
            <a:prstDash val="solid"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10136" y="5918997"/>
            <a:ext cx="6012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" sz="1600" dirty="0">
                <a:solidFill>
                  <a:prstClr val="black"/>
                </a:solidFill>
                <a:latin typeface="Arial Narrow" pitchFamily="34" charset="0"/>
              </a:rPr>
              <a:t>(Jóvenes con discapacidad de más del 65% valorad entre 1 y 2</a:t>
            </a:r>
          </a:p>
          <a:p>
            <a:pPr marL="285750" indent="-285750">
              <a:buFont typeface="Arial" charset="0"/>
              <a:buChar char="•"/>
            </a:pPr>
            <a:r>
              <a:rPr lang="es-ES" sz="1600" dirty="0">
                <a:solidFill>
                  <a:prstClr val="black"/>
                </a:solidFill>
                <a:latin typeface="Arial Narrow" pitchFamily="34" charset="0"/>
              </a:rPr>
              <a:t>Jóvenes con discapacidad entre 33% y 65% valorad entre 3 y 4)</a:t>
            </a:r>
          </a:p>
        </p:txBody>
      </p:sp>
      <p:graphicFrame>
        <p:nvGraphicFramePr>
          <p:cNvPr id="32" name="55 Gráfico"/>
          <p:cNvGraphicFramePr/>
          <p:nvPr>
            <p:extLst>
              <p:ext uri="{D42A27DB-BD31-4B8C-83A1-F6EECF244321}">
                <p14:modId xmlns:p14="http://schemas.microsoft.com/office/powerpoint/2010/main" val="3092273305"/>
              </p:ext>
            </p:extLst>
          </p:nvPr>
        </p:nvGraphicFramePr>
        <p:xfrm>
          <a:off x="-612576" y="1230766"/>
          <a:ext cx="4896988" cy="3536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27 CuadroTexto"/>
          <p:cNvSpPr txBox="1"/>
          <p:nvPr/>
        </p:nvSpPr>
        <p:spPr>
          <a:xfrm>
            <a:off x="449548" y="5159791"/>
            <a:ext cx="837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ea typeface="Hand Of Sean" pitchFamily="2" charset="-128"/>
                <a:cs typeface="Arial" panose="020B0604020202020204" pitchFamily="34" charset="0"/>
              </a:rPr>
              <a:t>La mayoría de nuestros emancipados gozan de una buena salud física y mental. Los problemas de salud mental son los que más les afectan.</a:t>
            </a:r>
          </a:p>
        </p:txBody>
      </p:sp>
      <p:pic>
        <p:nvPicPr>
          <p:cNvPr id="29" name="28 Imagen" descr="SOS-logo-espana-negativ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6"/>
            <a:ext cx="2051720" cy="72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2 CuadroTexto"/>
          <p:cNvSpPr txBox="1">
            <a:spLocks noChangeArrowheads="1"/>
          </p:cNvSpPr>
          <p:nvPr/>
        </p:nvSpPr>
        <p:spPr bwMode="auto">
          <a:xfrm>
            <a:off x="2051720" y="0"/>
            <a:ext cx="7092281" cy="7223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+mj-lt"/>
              </a:rPr>
              <a:t>SALUD</a:t>
            </a:r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704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-Design">
  <a:themeElements>
    <a:clrScheme name="6_Office-Design 3">
      <a:dk1>
        <a:srgbClr val="262626"/>
      </a:dk1>
      <a:lt1>
        <a:srgbClr val="FFFFFF"/>
      </a:lt1>
      <a:dk2>
        <a:srgbClr val="009EE0"/>
      </a:dk2>
      <a:lt2>
        <a:srgbClr val="EEECE1"/>
      </a:lt2>
      <a:accent1>
        <a:srgbClr val="009EE0"/>
      </a:accent1>
      <a:accent2>
        <a:srgbClr val="EC7404"/>
      </a:accent2>
      <a:accent3>
        <a:srgbClr val="FFFFFF"/>
      </a:accent3>
      <a:accent4>
        <a:srgbClr val="1F1F1F"/>
      </a:accent4>
      <a:accent5>
        <a:srgbClr val="AACCED"/>
      </a:accent5>
      <a:accent6>
        <a:srgbClr val="D66803"/>
      </a:accent6>
      <a:hlink>
        <a:srgbClr val="76B856"/>
      </a:hlink>
      <a:folHlink>
        <a:srgbClr val="E7436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6_Office-Desig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Office-Design 2">
        <a:dk1>
          <a:srgbClr val="262626"/>
        </a:dk1>
        <a:lt1>
          <a:srgbClr val="FFFFFF"/>
        </a:lt1>
        <a:dk2>
          <a:srgbClr val="009EE0"/>
        </a:dk2>
        <a:lt2>
          <a:srgbClr val="EEECE1"/>
        </a:lt2>
        <a:accent1>
          <a:srgbClr val="009EE0"/>
        </a:accent1>
        <a:accent2>
          <a:srgbClr val="EC7404"/>
        </a:accent2>
        <a:accent3>
          <a:srgbClr val="FFFFFF"/>
        </a:accent3>
        <a:accent4>
          <a:srgbClr val="1F1F1F"/>
        </a:accent4>
        <a:accent5>
          <a:srgbClr val="AACCED"/>
        </a:accent5>
        <a:accent6>
          <a:srgbClr val="D66803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Office-Design 3">
        <a:dk1>
          <a:srgbClr val="262626"/>
        </a:dk1>
        <a:lt1>
          <a:srgbClr val="FFFFFF"/>
        </a:lt1>
        <a:dk2>
          <a:srgbClr val="009EE0"/>
        </a:dk2>
        <a:lt2>
          <a:srgbClr val="EEECE1"/>
        </a:lt2>
        <a:accent1>
          <a:srgbClr val="009EE0"/>
        </a:accent1>
        <a:accent2>
          <a:srgbClr val="EC7404"/>
        </a:accent2>
        <a:accent3>
          <a:srgbClr val="FFFFFF"/>
        </a:accent3>
        <a:accent4>
          <a:srgbClr val="1F1F1F"/>
        </a:accent4>
        <a:accent5>
          <a:srgbClr val="AACCED"/>
        </a:accent5>
        <a:accent6>
          <a:srgbClr val="D66803"/>
        </a:accent6>
        <a:hlink>
          <a:srgbClr val="76B856"/>
        </a:hlink>
        <a:folHlink>
          <a:srgbClr val="E7436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2973</TotalTime>
  <Words>1258</Words>
  <Application>Microsoft Office PowerPoint</Application>
  <PresentationFormat>Presentación en pantalla (4:3)</PresentationFormat>
  <Paragraphs>204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Tema de Office</vt:lpstr>
      <vt:lpstr>2_Diseño personalizado</vt:lpstr>
      <vt:lpstr>Diseño personalizado</vt:lpstr>
      <vt:lpstr>6_Diseño personalizado</vt:lpstr>
      <vt:lpstr>7_Diseño personalizado</vt:lpstr>
      <vt:lpstr>6_Office-Design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Marco legislativo</vt:lpstr>
      <vt:lpstr>Programa de Jóvenes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Teresa</dc:creator>
  <cp:lastModifiedBy>master</cp:lastModifiedBy>
  <cp:revision>516</cp:revision>
  <dcterms:created xsi:type="dcterms:W3CDTF">2012-11-28T11:07:30Z</dcterms:created>
  <dcterms:modified xsi:type="dcterms:W3CDTF">2018-11-14T19:27:20Z</dcterms:modified>
</cp:coreProperties>
</file>