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315" r:id="rId3"/>
    <p:sldId id="312" r:id="rId4"/>
    <p:sldId id="313" r:id="rId5"/>
    <p:sldId id="314" r:id="rId6"/>
    <p:sldId id="304" r:id="rId7"/>
    <p:sldId id="316" r:id="rId8"/>
    <p:sldId id="309" r:id="rId9"/>
    <p:sldId id="317" r:id="rId10"/>
    <p:sldId id="311" r:id="rId11"/>
    <p:sldId id="322" r:id="rId12"/>
    <p:sldId id="260" r:id="rId13"/>
    <p:sldId id="262" r:id="rId14"/>
    <p:sldId id="321" r:id="rId15"/>
    <p:sldId id="319" r:id="rId16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FA96BC-64EC-41E1-A69F-95545FE426DC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D728EBCD-FBD1-43D1-9712-CD6F2FA2C162}">
      <dgm:prSet phldrT="[Texto]" custT="1"/>
      <dgm:spPr/>
      <dgm:t>
        <a:bodyPr/>
        <a:lstStyle/>
        <a:p>
          <a:r>
            <a:rPr lang="es-CL" sz="2000" b="1" dirty="0" smtClean="0"/>
            <a:t>Convención de los derechos del niño y Directrices internacionales sobre  sobre modalidades  cuidado alternativo</a:t>
          </a:r>
          <a:endParaRPr lang="es-CL" sz="2000" dirty="0"/>
        </a:p>
      </dgm:t>
    </dgm:pt>
    <dgm:pt modelId="{F365F29D-5FB3-440A-ACCB-A7C7687B3CA1}" type="parTrans" cxnId="{CDBE4760-5D35-4269-A689-CB7CA2874571}">
      <dgm:prSet/>
      <dgm:spPr/>
      <dgm:t>
        <a:bodyPr/>
        <a:lstStyle/>
        <a:p>
          <a:endParaRPr lang="es-CL"/>
        </a:p>
      </dgm:t>
    </dgm:pt>
    <dgm:pt modelId="{9C980637-E463-40C5-BE94-203F5AC62695}" type="sibTrans" cxnId="{CDBE4760-5D35-4269-A689-CB7CA2874571}">
      <dgm:prSet/>
      <dgm:spPr/>
      <dgm:t>
        <a:bodyPr/>
        <a:lstStyle/>
        <a:p>
          <a:endParaRPr lang="es-CL"/>
        </a:p>
      </dgm:t>
    </dgm:pt>
    <dgm:pt modelId="{8C8F078F-1CD5-4EFE-B370-E65F774B7AF0}">
      <dgm:prSet phldrT="[Texto]" custT="1"/>
      <dgm:spPr/>
      <dgm:t>
        <a:bodyPr/>
        <a:lstStyle/>
        <a:p>
          <a:r>
            <a:rPr lang="es-CL" sz="2000" b="1" dirty="0" smtClean="0"/>
            <a:t>Política Internacional de Cuidado y Protección Infantil </a:t>
          </a:r>
        </a:p>
      </dgm:t>
    </dgm:pt>
    <dgm:pt modelId="{020C7022-0234-4E12-802E-1F666F34D1A4}" type="parTrans" cxnId="{295FB479-DF18-4C34-B9EA-04B9F8ECAFDA}">
      <dgm:prSet/>
      <dgm:spPr/>
      <dgm:t>
        <a:bodyPr/>
        <a:lstStyle/>
        <a:p>
          <a:endParaRPr lang="es-CL"/>
        </a:p>
      </dgm:t>
    </dgm:pt>
    <dgm:pt modelId="{F39963B6-9CC1-4F19-B798-541A2C9C2E43}" type="sibTrans" cxnId="{295FB479-DF18-4C34-B9EA-04B9F8ECAFDA}">
      <dgm:prSet/>
      <dgm:spPr/>
      <dgm:t>
        <a:bodyPr/>
        <a:lstStyle/>
        <a:p>
          <a:endParaRPr lang="es-CL"/>
        </a:p>
      </dgm:t>
    </dgm:pt>
    <dgm:pt modelId="{2F0D316F-048B-4EC6-9EF7-F2A2B7D031F5}">
      <dgm:prSet phldrT="[Texto]" custT="1"/>
      <dgm:spPr/>
      <dgm:t>
        <a:bodyPr/>
        <a:lstStyle/>
        <a:p>
          <a:r>
            <a:rPr lang="es-CL" sz="2000" b="1" dirty="0" smtClean="0"/>
            <a:t>Normativa nacional y orientaciones técnicas de SENAME</a:t>
          </a:r>
          <a:endParaRPr lang="es-CL" sz="2000" b="1" dirty="0"/>
        </a:p>
      </dgm:t>
    </dgm:pt>
    <dgm:pt modelId="{061713C7-D47E-4012-8105-CE07EE722DD4}" type="parTrans" cxnId="{457DC7B0-8F2F-4499-B9E5-DC76BB72BC06}">
      <dgm:prSet/>
      <dgm:spPr/>
      <dgm:t>
        <a:bodyPr/>
        <a:lstStyle/>
        <a:p>
          <a:endParaRPr lang="es-CL"/>
        </a:p>
      </dgm:t>
    </dgm:pt>
    <dgm:pt modelId="{A0E92E2E-43EB-44B4-AF7E-C9A293BCBC17}" type="sibTrans" cxnId="{457DC7B0-8F2F-4499-B9E5-DC76BB72BC06}">
      <dgm:prSet/>
      <dgm:spPr/>
      <dgm:t>
        <a:bodyPr/>
        <a:lstStyle/>
        <a:p>
          <a:endParaRPr lang="es-CL"/>
        </a:p>
      </dgm:t>
    </dgm:pt>
    <dgm:pt modelId="{3C21569E-2ADE-4BFC-9EAD-1EA87F08374A}">
      <dgm:prSet phldrT="[Texto]" custT="1"/>
      <dgm:spPr/>
      <dgm:t>
        <a:bodyPr/>
        <a:lstStyle/>
        <a:p>
          <a:r>
            <a:rPr lang="es-CL" sz="2000" b="1" dirty="0" smtClean="0"/>
            <a:t>Agenda de Desarrollo Sustentable</a:t>
          </a:r>
          <a:endParaRPr lang="es-CL" sz="2000" b="1" dirty="0"/>
        </a:p>
      </dgm:t>
    </dgm:pt>
    <dgm:pt modelId="{3E2881B5-1067-484B-AB9C-A6A837746C59}" type="parTrans" cxnId="{B411CA92-AD3F-4166-9D21-044F05EE3386}">
      <dgm:prSet/>
      <dgm:spPr/>
      <dgm:t>
        <a:bodyPr/>
        <a:lstStyle/>
        <a:p>
          <a:endParaRPr lang="es-CL"/>
        </a:p>
      </dgm:t>
    </dgm:pt>
    <dgm:pt modelId="{18032787-A6A9-4686-A3A8-1D931DF8B96A}" type="sibTrans" cxnId="{B411CA92-AD3F-4166-9D21-044F05EE3386}">
      <dgm:prSet/>
      <dgm:spPr/>
      <dgm:t>
        <a:bodyPr/>
        <a:lstStyle/>
        <a:p>
          <a:endParaRPr lang="es-CL"/>
        </a:p>
      </dgm:t>
    </dgm:pt>
    <dgm:pt modelId="{AF24FA63-7E99-46AE-ABE0-70A90541F9AF}" type="pres">
      <dgm:prSet presAssocID="{4BFA96BC-64EC-41E1-A69F-95545FE426D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70D6E8B5-11E6-43CE-85FC-9CE0E78F0532}" type="pres">
      <dgm:prSet presAssocID="{D728EBCD-FBD1-43D1-9712-CD6F2FA2C16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53AAA50-6A3D-4F39-969F-42F08C326223}" type="pres">
      <dgm:prSet presAssocID="{9C980637-E463-40C5-BE94-203F5AC62695}" presName="sibTrans" presStyleCnt="0"/>
      <dgm:spPr/>
    </dgm:pt>
    <dgm:pt modelId="{7DE3DF46-B77A-4322-ABE0-79831F08EF0D}" type="pres">
      <dgm:prSet presAssocID="{8C8F078F-1CD5-4EFE-B370-E65F774B7AF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A48F62A-5E4C-4824-8ACC-9556B9919FBA}" type="pres">
      <dgm:prSet presAssocID="{F39963B6-9CC1-4F19-B798-541A2C9C2E43}" presName="sibTrans" presStyleCnt="0"/>
      <dgm:spPr/>
    </dgm:pt>
    <dgm:pt modelId="{8830032D-B0F5-40F6-95ED-E164F6C49E86}" type="pres">
      <dgm:prSet presAssocID="{2F0D316F-048B-4EC6-9EF7-F2A2B7D031F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7DDC228-4026-4F33-96DE-FBF3AB4DD9B2}" type="pres">
      <dgm:prSet presAssocID="{A0E92E2E-43EB-44B4-AF7E-C9A293BCBC17}" presName="sibTrans" presStyleCnt="0"/>
      <dgm:spPr/>
    </dgm:pt>
    <dgm:pt modelId="{516BED60-DCE4-4A44-B04B-AD101B917980}" type="pres">
      <dgm:prSet presAssocID="{3C21569E-2ADE-4BFC-9EAD-1EA87F08374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B411CA92-AD3F-4166-9D21-044F05EE3386}" srcId="{4BFA96BC-64EC-41E1-A69F-95545FE426DC}" destId="{3C21569E-2ADE-4BFC-9EAD-1EA87F08374A}" srcOrd="3" destOrd="0" parTransId="{3E2881B5-1067-484B-AB9C-A6A837746C59}" sibTransId="{18032787-A6A9-4686-A3A8-1D931DF8B96A}"/>
    <dgm:cxn modelId="{457DC7B0-8F2F-4499-B9E5-DC76BB72BC06}" srcId="{4BFA96BC-64EC-41E1-A69F-95545FE426DC}" destId="{2F0D316F-048B-4EC6-9EF7-F2A2B7D031F5}" srcOrd="2" destOrd="0" parTransId="{061713C7-D47E-4012-8105-CE07EE722DD4}" sibTransId="{A0E92E2E-43EB-44B4-AF7E-C9A293BCBC17}"/>
    <dgm:cxn modelId="{CDBE4760-5D35-4269-A689-CB7CA2874571}" srcId="{4BFA96BC-64EC-41E1-A69F-95545FE426DC}" destId="{D728EBCD-FBD1-43D1-9712-CD6F2FA2C162}" srcOrd="0" destOrd="0" parTransId="{F365F29D-5FB3-440A-ACCB-A7C7687B3CA1}" sibTransId="{9C980637-E463-40C5-BE94-203F5AC62695}"/>
    <dgm:cxn modelId="{295FB479-DF18-4C34-B9EA-04B9F8ECAFDA}" srcId="{4BFA96BC-64EC-41E1-A69F-95545FE426DC}" destId="{8C8F078F-1CD5-4EFE-B370-E65F774B7AF0}" srcOrd="1" destOrd="0" parTransId="{020C7022-0234-4E12-802E-1F666F34D1A4}" sibTransId="{F39963B6-9CC1-4F19-B798-541A2C9C2E43}"/>
    <dgm:cxn modelId="{2289353E-13FF-4627-9413-545CEA9C3686}" type="presOf" srcId="{4BFA96BC-64EC-41E1-A69F-95545FE426DC}" destId="{AF24FA63-7E99-46AE-ABE0-70A90541F9AF}" srcOrd="0" destOrd="0" presId="urn:microsoft.com/office/officeart/2005/8/layout/default"/>
    <dgm:cxn modelId="{CACBF2CB-8125-4540-9919-A3FF5F80739F}" type="presOf" srcId="{8C8F078F-1CD5-4EFE-B370-E65F774B7AF0}" destId="{7DE3DF46-B77A-4322-ABE0-79831F08EF0D}" srcOrd="0" destOrd="0" presId="urn:microsoft.com/office/officeart/2005/8/layout/default"/>
    <dgm:cxn modelId="{35086999-7847-4C23-A428-F788969E4081}" type="presOf" srcId="{2F0D316F-048B-4EC6-9EF7-F2A2B7D031F5}" destId="{8830032D-B0F5-40F6-95ED-E164F6C49E86}" srcOrd="0" destOrd="0" presId="urn:microsoft.com/office/officeart/2005/8/layout/default"/>
    <dgm:cxn modelId="{28F2016B-4562-4896-9A69-FF98A7857EE9}" type="presOf" srcId="{3C21569E-2ADE-4BFC-9EAD-1EA87F08374A}" destId="{516BED60-DCE4-4A44-B04B-AD101B917980}" srcOrd="0" destOrd="0" presId="urn:microsoft.com/office/officeart/2005/8/layout/default"/>
    <dgm:cxn modelId="{59910CF7-749C-4BE2-8530-0F9B3D6C829A}" type="presOf" srcId="{D728EBCD-FBD1-43D1-9712-CD6F2FA2C162}" destId="{70D6E8B5-11E6-43CE-85FC-9CE0E78F0532}" srcOrd="0" destOrd="0" presId="urn:microsoft.com/office/officeart/2005/8/layout/default"/>
    <dgm:cxn modelId="{760DB8C9-449C-4D32-B258-1D0C8E4E50C0}" type="presParOf" srcId="{AF24FA63-7E99-46AE-ABE0-70A90541F9AF}" destId="{70D6E8B5-11E6-43CE-85FC-9CE0E78F0532}" srcOrd="0" destOrd="0" presId="urn:microsoft.com/office/officeart/2005/8/layout/default"/>
    <dgm:cxn modelId="{6F0D3C5F-84E3-4B3A-9196-EFE60ED69E20}" type="presParOf" srcId="{AF24FA63-7E99-46AE-ABE0-70A90541F9AF}" destId="{453AAA50-6A3D-4F39-969F-42F08C326223}" srcOrd="1" destOrd="0" presId="urn:microsoft.com/office/officeart/2005/8/layout/default"/>
    <dgm:cxn modelId="{0470DBA5-7761-49E1-BE8F-E9F437CC8270}" type="presParOf" srcId="{AF24FA63-7E99-46AE-ABE0-70A90541F9AF}" destId="{7DE3DF46-B77A-4322-ABE0-79831F08EF0D}" srcOrd="2" destOrd="0" presId="urn:microsoft.com/office/officeart/2005/8/layout/default"/>
    <dgm:cxn modelId="{59909EC7-B40F-49C9-AE83-BA58359B1CC6}" type="presParOf" srcId="{AF24FA63-7E99-46AE-ABE0-70A90541F9AF}" destId="{5A48F62A-5E4C-4824-8ACC-9556B9919FBA}" srcOrd="3" destOrd="0" presId="urn:microsoft.com/office/officeart/2005/8/layout/default"/>
    <dgm:cxn modelId="{B4F70C7F-A16A-4062-A57B-A14A48AE8DEC}" type="presParOf" srcId="{AF24FA63-7E99-46AE-ABE0-70A90541F9AF}" destId="{8830032D-B0F5-40F6-95ED-E164F6C49E86}" srcOrd="4" destOrd="0" presId="urn:microsoft.com/office/officeart/2005/8/layout/default"/>
    <dgm:cxn modelId="{D356A9D6-3C62-49B6-9202-A54FD58F4C60}" type="presParOf" srcId="{AF24FA63-7E99-46AE-ABE0-70A90541F9AF}" destId="{A7DDC228-4026-4F33-96DE-FBF3AB4DD9B2}" srcOrd="5" destOrd="0" presId="urn:microsoft.com/office/officeart/2005/8/layout/default"/>
    <dgm:cxn modelId="{67CEC11D-0C62-4272-A9AB-7B830E2865AB}" type="presParOf" srcId="{AF24FA63-7E99-46AE-ABE0-70A90541F9AF}" destId="{516BED60-DCE4-4A44-B04B-AD101B91798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2C9074-1875-4A88-8DB2-2F72FA0FA1AF}" type="doc">
      <dgm:prSet loTypeId="urn:microsoft.com/office/officeart/2005/8/layout/radial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L"/>
        </a:p>
      </dgm:t>
    </dgm:pt>
    <dgm:pt modelId="{C36B0FBB-EC13-47CC-95B1-B1BEB8A5A4F9}">
      <dgm:prSet phldrT="[Texto]" custT="1"/>
      <dgm:spPr/>
      <dgm:t>
        <a:bodyPr/>
        <a:lstStyle/>
        <a:p>
          <a:r>
            <a:rPr lang="es-CL" sz="1800" dirty="0" smtClean="0"/>
            <a:t>Diseño e implementación de estándares de calidad en los programas</a:t>
          </a:r>
          <a:endParaRPr lang="es-CL" sz="1800" dirty="0"/>
        </a:p>
      </dgm:t>
    </dgm:pt>
    <dgm:pt modelId="{F50EC78C-7AFC-49F6-A61F-136F383AD793}" type="parTrans" cxnId="{EA1E441F-E1CD-463F-A39C-5687A8014392}">
      <dgm:prSet/>
      <dgm:spPr/>
      <dgm:t>
        <a:bodyPr/>
        <a:lstStyle/>
        <a:p>
          <a:endParaRPr lang="es-CL"/>
        </a:p>
      </dgm:t>
    </dgm:pt>
    <dgm:pt modelId="{1FB9FF38-4944-4A18-ADC6-484EB286DD3A}" type="sibTrans" cxnId="{EA1E441F-E1CD-463F-A39C-5687A8014392}">
      <dgm:prSet/>
      <dgm:spPr/>
      <dgm:t>
        <a:bodyPr/>
        <a:lstStyle/>
        <a:p>
          <a:endParaRPr lang="es-CL"/>
        </a:p>
      </dgm:t>
    </dgm:pt>
    <dgm:pt modelId="{09B5605A-E48F-4A79-980A-DAC2B06863CF}">
      <dgm:prSet phldrT="[Texto]" custT="1"/>
      <dgm:spPr>
        <a:solidFill>
          <a:schemeClr val="accent4">
            <a:alpha val="50000"/>
          </a:schemeClr>
        </a:solidFill>
      </dgm:spPr>
      <dgm:t>
        <a:bodyPr/>
        <a:lstStyle/>
        <a:p>
          <a:r>
            <a:rPr lang="es-CL" sz="1800" dirty="0" smtClean="0"/>
            <a:t>El marco legal debe considerar el apoyo al proyecto de vida y desarrollo de autonomía</a:t>
          </a:r>
          <a:endParaRPr lang="es-CL" sz="1800" dirty="0"/>
        </a:p>
      </dgm:t>
    </dgm:pt>
    <dgm:pt modelId="{C58C1861-2951-41F6-A421-DCFBB18CE869}" type="parTrans" cxnId="{6D7BD690-58B2-41D1-9E69-4DD299F3B9BC}">
      <dgm:prSet/>
      <dgm:spPr/>
      <dgm:t>
        <a:bodyPr/>
        <a:lstStyle/>
        <a:p>
          <a:endParaRPr lang="es-CL"/>
        </a:p>
      </dgm:t>
    </dgm:pt>
    <dgm:pt modelId="{EC612CEB-BCC2-4066-A538-C48E67831209}" type="sibTrans" cxnId="{6D7BD690-58B2-41D1-9E69-4DD299F3B9BC}">
      <dgm:prSet/>
      <dgm:spPr/>
      <dgm:t>
        <a:bodyPr/>
        <a:lstStyle/>
        <a:p>
          <a:endParaRPr lang="es-CL"/>
        </a:p>
      </dgm:t>
    </dgm:pt>
    <dgm:pt modelId="{D41E3B75-26A9-4F5F-9BAF-7C7AB083D19E}">
      <dgm:prSet phldrT="[Texto]" custT="1"/>
      <dgm:spPr/>
      <dgm:t>
        <a:bodyPr/>
        <a:lstStyle/>
        <a:p>
          <a:r>
            <a:rPr lang="es-CL" sz="1800" b="1" dirty="0" smtClean="0"/>
            <a:t>Escuchar</a:t>
          </a:r>
        </a:p>
        <a:p>
          <a:r>
            <a:rPr lang="es-CL" sz="1800" b="1" dirty="0" smtClean="0"/>
            <a:t>Entender</a:t>
          </a:r>
        </a:p>
        <a:p>
          <a:r>
            <a:rPr lang="es-CL" sz="1800" b="1" dirty="0" smtClean="0"/>
            <a:t>Transformar con ellos</a:t>
          </a:r>
          <a:endParaRPr lang="es-CL" sz="1800" b="1" dirty="0"/>
        </a:p>
      </dgm:t>
    </dgm:pt>
    <dgm:pt modelId="{241D399F-C154-4341-AB4A-B1F60560BC21}" type="parTrans" cxnId="{76E75B36-85AC-491A-A7C6-59B98DA09864}">
      <dgm:prSet/>
      <dgm:spPr/>
      <dgm:t>
        <a:bodyPr/>
        <a:lstStyle/>
        <a:p>
          <a:endParaRPr lang="es-CL"/>
        </a:p>
      </dgm:t>
    </dgm:pt>
    <dgm:pt modelId="{9C74B801-B91F-4C64-9BD4-1681ED0595A6}" type="sibTrans" cxnId="{76E75B36-85AC-491A-A7C6-59B98DA09864}">
      <dgm:prSet/>
      <dgm:spPr/>
      <dgm:t>
        <a:bodyPr/>
        <a:lstStyle/>
        <a:p>
          <a:endParaRPr lang="es-CL"/>
        </a:p>
      </dgm:t>
    </dgm:pt>
    <dgm:pt modelId="{5A0036EB-6304-49D0-970E-C5BEBF08E451}">
      <dgm:prSet phldrT="[Texto]"/>
      <dgm:spPr/>
      <dgm:t>
        <a:bodyPr/>
        <a:lstStyle/>
        <a:p>
          <a:r>
            <a:rPr lang="es-CL" dirty="0" smtClean="0"/>
            <a:t>NNAJ</a:t>
          </a:r>
          <a:endParaRPr lang="es-CL" dirty="0"/>
        </a:p>
      </dgm:t>
    </dgm:pt>
    <dgm:pt modelId="{FB19CB0A-540A-4764-A002-70714163368E}" type="sibTrans" cxnId="{9B02B436-BEF2-42AD-AFB1-C09515C7A956}">
      <dgm:prSet/>
      <dgm:spPr/>
      <dgm:t>
        <a:bodyPr/>
        <a:lstStyle/>
        <a:p>
          <a:endParaRPr lang="es-CL"/>
        </a:p>
      </dgm:t>
    </dgm:pt>
    <dgm:pt modelId="{B28E801E-3EF7-423A-8C50-16BCD4533D26}" type="parTrans" cxnId="{9B02B436-BEF2-42AD-AFB1-C09515C7A956}">
      <dgm:prSet/>
      <dgm:spPr/>
      <dgm:t>
        <a:bodyPr/>
        <a:lstStyle/>
        <a:p>
          <a:endParaRPr lang="es-CL"/>
        </a:p>
      </dgm:t>
    </dgm:pt>
    <dgm:pt modelId="{5FE1E1A2-A011-4B16-88DD-1E33563F88C6}">
      <dgm:prSet custT="1"/>
      <dgm:spPr/>
      <dgm:t>
        <a:bodyPr/>
        <a:lstStyle/>
        <a:p>
          <a:r>
            <a:rPr lang="es-CL" sz="2000" dirty="0" smtClean="0"/>
            <a:t>Participación efectiva de los NNAJ</a:t>
          </a:r>
          <a:endParaRPr lang="es-CL" sz="2000" dirty="0"/>
        </a:p>
      </dgm:t>
    </dgm:pt>
    <dgm:pt modelId="{51FF2560-C4C2-40C3-9664-257B77EE6708}" type="parTrans" cxnId="{67C24DAC-0148-4567-B937-8A64F27636AD}">
      <dgm:prSet/>
      <dgm:spPr/>
      <dgm:t>
        <a:bodyPr/>
        <a:lstStyle/>
        <a:p>
          <a:endParaRPr lang="es-ES"/>
        </a:p>
      </dgm:t>
    </dgm:pt>
    <dgm:pt modelId="{27A02DB6-1D04-4DB2-A9C9-EF7C3602D9AD}" type="sibTrans" cxnId="{67C24DAC-0148-4567-B937-8A64F27636AD}">
      <dgm:prSet/>
      <dgm:spPr/>
      <dgm:t>
        <a:bodyPr/>
        <a:lstStyle/>
        <a:p>
          <a:endParaRPr lang="es-ES"/>
        </a:p>
      </dgm:t>
    </dgm:pt>
    <dgm:pt modelId="{2F0219B2-8F31-486B-AE54-761E87F5DD2F}">
      <dgm:prSet phldrT="[Texto]" custScaleX="148254" custScaleY="130082" custRadScaleRad="144256" custRadScaleInc="664"/>
      <dgm:spPr/>
      <dgm:t>
        <a:bodyPr/>
        <a:lstStyle/>
        <a:p>
          <a:endParaRPr lang="es-ES"/>
        </a:p>
      </dgm:t>
    </dgm:pt>
    <dgm:pt modelId="{C22B12A4-44D8-48E7-9ECC-59B73C1395A0}" type="parTrans" cxnId="{63370DAD-3ECC-4B35-B2AF-D413769E0176}">
      <dgm:prSet/>
      <dgm:spPr/>
      <dgm:t>
        <a:bodyPr/>
        <a:lstStyle/>
        <a:p>
          <a:endParaRPr lang="es-ES"/>
        </a:p>
      </dgm:t>
    </dgm:pt>
    <dgm:pt modelId="{36A8D646-982A-406C-9F42-E60F0DB12709}" type="sibTrans" cxnId="{63370DAD-3ECC-4B35-B2AF-D413769E0176}">
      <dgm:prSet/>
      <dgm:spPr/>
      <dgm:t>
        <a:bodyPr/>
        <a:lstStyle/>
        <a:p>
          <a:endParaRPr lang="es-ES"/>
        </a:p>
      </dgm:t>
    </dgm:pt>
    <dgm:pt modelId="{830780AE-EFCA-40CF-A81E-B9D1982E009C}">
      <dgm:prSet phldrT="[Texto]" custScaleX="148254" custScaleY="130082" custRadScaleRad="144256" custRadScaleInc="664"/>
      <dgm:spPr/>
      <dgm:t>
        <a:bodyPr/>
        <a:lstStyle/>
        <a:p>
          <a:endParaRPr lang="es-ES"/>
        </a:p>
      </dgm:t>
    </dgm:pt>
    <dgm:pt modelId="{331D25AB-A197-422D-B875-8CD7147E0FF5}" type="parTrans" cxnId="{B107DA93-00CC-4283-A635-532D776A2F18}">
      <dgm:prSet/>
      <dgm:spPr/>
      <dgm:t>
        <a:bodyPr/>
        <a:lstStyle/>
        <a:p>
          <a:endParaRPr lang="es-ES"/>
        </a:p>
      </dgm:t>
    </dgm:pt>
    <dgm:pt modelId="{59293A05-29E2-49F0-B528-CF0C15F7A830}" type="sibTrans" cxnId="{B107DA93-00CC-4283-A635-532D776A2F18}">
      <dgm:prSet/>
      <dgm:spPr/>
      <dgm:t>
        <a:bodyPr/>
        <a:lstStyle/>
        <a:p>
          <a:endParaRPr lang="es-ES"/>
        </a:p>
      </dgm:t>
    </dgm:pt>
    <dgm:pt modelId="{08EC9272-2A3B-4040-8D41-37776106C3A7}">
      <dgm:prSet phldrT="[Texto]" custScaleX="148254" custScaleY="130082" custRadScaleRad="144256" custRadScaleInc="664"/>
      <dgm:spPr/>
      <dgm:t>
        <a:bodyPr/>
        <a:lstStyle/>
        <a:p>
          <a:endParaRPr lang="es-ES" dirty="0"/>
        </a:p>
      </dgm:t>
    </dgm:pt>
    <dgm:pt modelId="{799F7D48-DD98-476A-B547-5BC283218C41}" type="parTrans" cxnId="{54B44A17-A9E0-48A1-B7A3-0F833B17A170}">
      <dgm:prSet/>
      <dgm:spPr/>
      <dgm:t>
        <a:bodyPr/>
        <a:lstStyle/>
        <a:p>
          <a:endParaRPr lang="es-ES"/>
        </a:p>
      </dgm:t>
    </dgm:pt>
    <dgm:pt modelId="{54B21545-F7EC-444A-9D08-E5B89088107F}" type="sibTrans" cxnId="{54B44A17-A9E0-48A1-B7A3-0F833B17A170}">
      <dgm:prSet/>
      <dgm:spPr/>
      <dgm:t>
        <a:bodyPr/>
        <a:lstStyle/>
        <a:p>
          <a:endParaRPr lang="es-ES"/>
        </a:p>
      </dgm:t>
    </dgm:pt>
    <dgm:pt modelId="{67357FE1-000C-40BC-966E-BDCB0176D705}">
      <dgm:prSet phldrT="[Texto]"/>
      <dgm:spPr/>
      <dgm:t>
        <a:bodyPr/>
        <a:lstStyle/>
        <a:p>
          <a:endParaRPr lang="es-ES"/>
        </a:p>
      </dgm:t>
    </dgm:pt>
    <dgm:pt modelId="{597C0C83-9B09-42F9-9775-C4CD36DAC29C}" type="parTrans" cxnId="{FC41EDA6-B029-497D-A3DA-CFB90F58B491}">
      <dgm:prSet/>
      <dgm:spPr/>
      <dgm:t>
        <a:bodyPr/>
        <a:lstStyle/>
        <a:p>
          <a:endParaRPr lang="es-ES"/>
        </a:p>
      </dgm:t>
    </dgm:pt>
    <dgm:pt modelId="{4D6567C6-948B-4E4F-8EBC-1A4D908FC129}" type="sibTrans" cxnId="{FC41EDA6-B029-497D-A3DA-CFB90F58B491}">
      <dgm:prSet/>
      <dgm:spPr/>
      <dgm:t>
        <a:bodyPr/>
        <a:lstStyle/>
        <a:p>
          <a:endParaRPr lang="es-ES"/>
        </a:p>
      </dgm:t>
    </dgm:pt>
    <dgm:pt modelId="{60EB5A91-2C27-4BA4-A7C9-2672F8860A75}" type="pres">
      <dgm:prSet presAssocID="{2E2C9074-1875-4A88-8DB2-2F72FA0FA1A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8C73FE19-1FCD-4104-A874-C247E3EE5004}" type="pres">
      <dgm:prSet presAssocID="{2E2C9074-1875-4A88-8DB2-2F72FA0FA1AF}" presName="radial" presStyleCnt="0">
        <dgm:presLayoutVars>
          <dgm:animLvl val="ctr"/>
        </dgm:presLayoutVars>
      </dgm:prSet>
      <dgm:spPr/>
    </dgm:pt>
    <dgm:pt modelId="{C8110685-4C26-454D-9B18-3701A173359C}" type="pres">
      <dgm:prSet presAssocID="{5A0036EB-6304-49D0-970E-C5BEBF08E451}" presName="centerShape" presStyleLbl="vennNode1" presStyleIdx="0" presStyleCnt="5" custScaleX="93203" custScaleY="72835" custLinFactNeighborX="-10821" custLinFactNeighborY="758"/>
      <dgm:spPr/>
      <dgm:t>
        <a:bodyPr/>
        <a:lstStyle/>
        <a:p>
          <a:endParaRPr lang="es-CL"/>
        </a:p>
      </dgm:t>
    </dgm:pt>
    <dgm:pt modelId="{DDCC297B-3CDD-4F1E-988F-6DF377C36DC0}" type="pres">
      <dgm:prSet presAssocID="{C36B0FBB-EC13-47CC-95B1-B1BEB8A5A4F9}" presName="node" presStyleLbl="vennNode1" presStyleIdx="1" presStyleCnt="5" custScaleX="165963" custRadScaleRad="96453" custRadScaleInc="-267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CFE1A7B-C74F-4FBF-A586-9233B67487DF}" type="pres">
      <dgm:prSet presAssocID="{09B5605A-E48F-4A79-980A-DAC2B06863CF}" presName="node" presStyleLbl="vennNode1" presStyleIdx="2" presStyleCnt="5" custScaleX="190252" custScaleY="160592" custRadScaleRad="144256" custRadScaleInc="66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8FCEC36-CC79-4893-B45B-C3146D4496A4}" type="pres">
      <dgm:prSet presAssocID="{D41E3B75-26A9-4F5F-9BAF-7C7AB083D19E}" presName="node" presStyleLbl="vennNode1" presStyleIdx="3" presStyleCnt="5" custScaleX="145644" custScaleY="103033" custRadScaleRad="150442" custRadScaleInc="6432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C5D1384-2D31-4D14-9533-867F4E609A7E}" type="pres">
      <dgm:prSet presAssocID="{5FE1E1A2-A011-4B16-88DD-1E33563F88C6}" presName="node" presStyleLbl="vennNode1" presStyleIdx="4" presStyleCnt="5" custScaleX="162794" custScaleY="92079" custRadScaleRad="163893" custRadScaleInc="56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107DA93-00CC-4283-A635-532D776A2F18}" srcId="{2E2C9074-1875-4A88-8DB2-2F72FA0FA1AF}" destId="{830780AE-EFCA-40CF-A81E-B9D1982E009C}" srcOrd="2" destOrd="0" parTransId="{331D25AB-A197-422D-B875-8CD7147E0FF5}" sibTransId="{59293A05-29E2-49F0-B528-CF0C15F7A830}"/>
    <dgm:cxn modelId="{FC41EDA6-B029-497D-A3DA-CFB90F58B491}" srcId="{2E2C9074-1875-4A88-8DB2-2F72FA0FA1AF}" destId="{67357FE1-000C-40BC-966E-BDCB0176D705}" srcOrd="4" destOrd="0" parTransId="{597C0C83-9B09-42F9-9775-C4CD36DAC29C}" sibTransId="{4D6567C6-948B-4E4F-8EBC-1A4D908FC129}"/>
    <dgm:cxn modelId="{63370DAD-3ECC-4B35-B2AF-D413769E0176}" srcId="{2E2C9074-1875-4A88-8DB2-2F72FA0FA1AF}" destId="{2F0219B2-8F31-486B-AE54-761E87F5DD2F}" srcOrd="1" destOrd="0" parTransId="{C22B12A4-44D8-48E7-9ECC-59B73C1395A0}" sibTransId="{36A8D646-982A-406C-9F42-E60F0DB12709}"/>
    <dgm:cxn modelId="{54B44A17-A9E0-48A1-B7A3-0F833B17A170}" srcId="{2E2C9074-1875-4A88-8DB2-2F72FA0FA1AF}" destId="{08EC9272-2A3B-4040-8D41-37776106C3A7}" srcOrd="3" destOrd="0" parTransId="{799F7D48-DD98-476A-B547-5BC283218C41}" sibTransId="{54B21545-F7EC-444A-9D08-E5B89088107F}"/>
    <dgm:cxn modelId="{B452A8D3-917A-4472-8C01-47529EDB8B81}" type="presOf" srcId="{2E2C9074-1875-4A88-8DB2-2F72FA0FA1AF}" destId="{60EB5A91-2C27-4BA4-A7C9-2672F8860A75}" srcOrd="0" destOrd="0" presId="urn:microsoft.com/office/officeart/2005/8/layout/radial3"/>
    <dgm:cxn modelId="{9B02B436-BEF2-42AD-AFB1-C09515C7A956}" srcId="{2E2C9074-1875-4A88-8DB2-2F72FA0FA1AF}" destId="{5A0036EB-6304-49D0-970E-C5BEBF08E451}" srcOrd="0" destOrd="0" parTransId="{B28E801E-3EF7-423A-8C50-16BCD4533D26}" sibTransId="{FB19CB0A-540A-4764-A002-70714163368E}"/>
    <dgm:cxn modelId="{67C24DAC-0148-4567-B937-8A64F27636AD}" srcId="{5A0036EB-6304-49D0-970E-C5BEBF08E451}" destId="{5FE1E1A2-A011-4B16-88DD-1E33563F88C6}" srcOrd="3" destOrd="0" parTransId="{51FF2560-C4C2-40C3-9664-257B77EE6708}" sibTransId="{27A02DB6-1D04-4DB2-A9C9-EF7C3602D9AD}"/>
    <dgm:cxn modelId="{5E1BAF6B-CF56-4290-9DDC-09569EAFE95B}" type="presOf" srcId="{09B5605A-E48F-4A79-980A-DAC2B06863CF}" destId="{7CFE1A7B-C74F-4FBF-A586-9233B67487DF}" srcOrd="0" destOrd="0" presId="urn:microsoft.com/office/officeart/2005/8/layout/radial3"/>
    <dgm:cxn modelId="{93734561-A4C1-4DC2-B536-3D1DC2678258}" type="presOf" srcId="{5A0036EB-6304-49D0-970E-C5BEBF08E451}" destId="{C8110685-4C26-454D-9B18-3701A173359C}" srcOrd="0" destOrd="0" presId="urn:microsoft.com/office/officeart/2005/8/layout/radial3"/>
    <dgm:cxn modelId="{C6FB91A2-E35D-4B7D-9639-A43F34263D98}" type="presOf" srcId="{5FE1E1A2-A011-4B16-88DD-1E33563F88C6}" destId="{1C5D1384-2D31-4D14-9533-867F4E609A7E}" srcOrd="0" destOrd="0" presId="urn:microsoft.com/office/officeart/2005/8/layout/radial3"/>
    <dgm:cxn modelId="{6D7BD690-58B2-41D1-9E69-4DD299F3B9BC}" srcId="{5A0036EB-6304-49D0-970E-C5BEBF08E451}" destId="{09B5605A-E48F-4A79-980A-DAC2B06863CF}" srcOrd="1" destOrd="0" parTransId="{C58C1861-2951-41F6-A421-DCFBB18CE869}" sibTransId="{EC612CEB-BCC2-4066-A538-C48E67831209}"/>
    <dgm:cxn modelId="{76E75B36-85AC-491A-A7C6-59B98DA09864}" srcId="{5A0036EB-6304-49D0-970E-C5BEBF08E451}" destId="{D41E3B75-26A9-4F5F-9BAF-7C7AB083D19E}" srcOrd="2" destOrd="0" parTransId="{241D399F-C154-4341-AB4A-B1F60560BC21}" sibTransId="{9C74B801-B91F-4C64-9BD4-1681ED0595A6}"/>
    <dgm:cxn modelId="{D02107EE-E3C0-405B-B992-947388EB8A9B}" type="presOf" srcId="{C36B0FBB-EC13-47CC-95B1-B1BEB8A5A4F9}" destId="{DDCC297B-3CDD-4F1E-988F-6DF377C36DC0}" srcOrd="0" destOrd="0" presId="urn:microsoft.com/office/officeart/2005/8/layout/radial3"/>
    <dgm:cxn modelId="{EA1E441F-E1CD-463F-A39C-5687A8014392}" srcId="{5A0036EB-6304-49D0-970E-C5BEBF08E451}" destId="{C36B0FBB-EC13-47CC-95B1-B1BEB8A5A4F9}" srcOrd="0" destOrd="0" parTransId="{F50EC78C-7AFC-49F6-A61F-136F383AD793}" sibTransId="{1FB9FF38-4944-4A18-ADC6-484EB286DD3A}"/>
    <dgm:cxn modelId="{81A5B3A5-3DDD-4A1C-877A-F4FCF0D08915}" type="presOf" srcId="{D41E3B75-26A9-4F5F-9BAF-7C7AB083D19E}" destId="{48FCEC36-CC79-4893-B45B-C3146D4496A4}" srcOrd="0" destOrd="0" presId="urn:microsoft.com/office/officeart/2005/8/layout/radial3"/>
    <dgm:cxn modelId="{03847F40-B362-4089-A2E6-EED42181B7B2}" type="presParOf" srcId="{60EB5A91-2C27-4BA4-A7C9-2672F8860A75}" destId="{8C73FE19-1FCD-4104-A874-C247E3EE5004}" srcOrd="0" destOrd="0" presId="urn:microsoft.com/office/officeart/2005/8/layout/radial3"/>
    <dgm:cxn modelId="{A5CA0780-8000-4689-9F2F-4114A72964A7}" type="presParOf" srcId="{8C73FE19-1FCD-4104-A874-C247E3EE5004}" destId="{C8110685-4C26-454D-9B18-3701A173359C}" srcOrd="0" destOrd="0" presId="urn:microsoft.com/office/officeart/2005/8/layout/radial3"/>
    <dgm:cxn modelId="{C009C0D7-1FC0-4176-B4F9-9AD2A6F37089}" type="presParOf" srcId="{8C73FE19-1FCD-4104-A874-C247E3EE5004}" destId="{DDCC297B-3CDD-4F1E-988F-6DF377C36DC0}" srcOrd="1" destOrd="0" presId="urn:microsoft.com/office/officeart/2005/8/layout/radial3"/>
    <dgm:cxn modelId="{121A0AF7-4788-42A4-B19F-3C596C3450DA}" type="presParOf" srcId="{8C73FE19-1FCD-4104-A874-C247E3EE5004}" destId="{7CFE1A7B-C74F-4FBF-A586-9233B67487DF}" srcOrd="2" destOrd="0" presId="urn:microsoft.com/office/officeart/2005/8/layout/radial3"/>
    <dgm:cxn modelId="{96786BD6-2BA6-40AE-A746-15425816FA5D}" type="presParOf" srcId="{8C73FE19-1FCD-4104-A874-C247E3EE5004}" destId="{48FCEC36-CC79-4893-B45B-C3146D4496A4}" srcOrd="3" destOrd="0" presId="urn:microsoft.com/office/officeart/2005/8/layout/radial3"/>
    <dgm:cxn modelId="{50445B04-58D7-46BB-B0C4-82FB9D01FD16}" type="presParOf" srcId="{8C73FE19-1FCD-4104-A874-C247E3EE5004}" destId="{1C5D1384-2D31-4D14-9533-867F4E609A7E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D6E8B5-11E6-43CE-85FC-9CE0E78F0532}">
      <dsp:nvSpPr>
        <dsp:cNvPr id="0" name=""/>
        <dsp:cNvSpPr/>
      </dsp:nvSpPr>
      <dsp:spPr>
        <a:xfrm>
          <a:off x="1054" y="164961"/>
          <a:ext cx="4112286" cy="246737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dirty="0" smtClean="0"/>
            <a:t>Convención de los derechos del niño y Directrices internacionales sobre  sobre modalidades  cuidado alternativo</a:t>
          </a:r>
          <a:endParaRPr lang="es-CL" sz="2000" kern="1200" dirty="0"/>
        </a:p>
      </dsp:txBody>
      <dsp:txXfrm>
        <a:off x="1054" y="164961"/>
        <a:ext cx="4112286" cy="2467371"/>
      </dsp:txXfrm>
    </dsp:sp>
    <dsp:sp modelId="{7DE3DF46-B77A-4322-ABE0-79831F08EF0D}">
      <dsp:nvSpPr>
        <dsp:cNvPr id="0" name=""/>
        <dsp:cNvSpPr/>
      </dsp:nvSpPr>
      <dsp:spPr>
        <a:xfrm>
          <a:off x="4524569" y="164961"/>
          <a:ext cx="4112286" cy="246737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dirty="0" smtClean="0"/>
            <a:t>Política Internacional de Cuidado y Protección Infantil </a:t>
          </a:r>
        </a:p>
      </dsp:txBody>
      <dsp:txXfrm>
        <a:off x="4524569" y="164961"/>
        <a:ext cx="4112286" cy="2467371"/>
      </dsp:txXfrm>
    </dsp:sp>
    <dsp:sp modelId="{8830032D-B0F5-40F6-95ED-E164F6C49E86}">
      <dsp:nvSpPr>
        <dsp:cNvPr id="0" name=""/>
        <dsp:cNvSpPr/>
      </dsp:nvSpPr>
      <dsp:spPr>
        <a:xfrm>
          <a:off x="1054" y="3043561"/>
          <a:ext cx="4112286" cy="246737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dirty="0" smtClean="0"/>
            <a:t>Normativa nacional y orientaciones técnicas de SENAME</a:t>
          </a:r>
          <a:endParaRPr lang="es-CL" sz="2000" b="1" kern="1200" dirty="0"/>
        </a:p>
      </dsp:txBody>
      <dsp:txXfrm>
        <a:off x="1054" y="3043561"/>
        <a:ext cx="4112286" cy="2467371"/>
      </dsp:txXfrm>
    </dsp:sp>
    <dsp:sp modelId="{516BED60-DCE4-4A44-B04B-AD101B917980}">
      <dsp:nvSpPr>
        <dsp:cNvPr id="0" name=""/>
        <dsp:cNvSpPr/>
      </dsp:nvSpPr>
      <dsp:spPr>
        <a:xfrm>
          <a:off x="4524569" y="3043561"/>
          <a:ext cx="4112286" cy="246737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dirty="0" smtClean="0"/>
            <a:t>Agenda de Desarrollo Sustentable</a:t>
          </a:r>
          <a:endParaRPr lang="es-CL" sz="2000" b="1" kern="1200" dirty="0"/>
        </a:p>
      </dsp:txBody>
      <dsp:txXfrm>
        <a:off x="4524569" y="3043561"/>
        <a:ext cx="4112286" cy="24673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10685-4C26-454D-9B18-3701A173359C}">
      <dsp:nvSpPr>
        <dsp:cNvPr id="0" name=""/>
        <dsp:cNvSpPr/>
      </dsp:nvSpPr>
      <dsp:spPr>
        <a:xfrm>
          <a:off x="2522009" y="1584176"/>
          <a:ext cx="2717577" cy="2123694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6300" kern="1200" dirty="0" smtClean="0"/>
            <a:t>NNAJ</a:t>
          </a:r>
          <a:endParaRPr lang="es-CL" sz="6300" kern="1200" dirty="0"/>
        </a:p>
      </dsp:txBody>
      <dsp:txXfrm>
        <a:off x="2919989" y="1895184"/>
        <a:ext cx="1921617" cy="1501678"/>
      </dsp:txXfrm>
    </dsp:sp>
    <dsp:sp modelId="{DDCC297B-3CDD-4F1E-988F-6DF377C36DC0}">
      <dsp:nvSpPr>
        <dsp:cNvPr id="0" name=""/>
        <dsp:cNvSpPr/>
      </dsp:nvSpPr>
      <dsp:spPr>
        <a:xfrm>
          <a:off x="3004951" y="58437"/>
          <a:ext cx="2419542" cy="1457880"/>
        </a:xfrm>
        <a:prstGeom prst="ellipse">
          <a:avLst/>
        </a:prstGeom>
        <a:solidFill>
          <a:schemeClr val="accent5">
            <a:alpha val="50000"/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Diseño e implementación de estándares de calidad en los programas</a:t>
          </a:r>
          <a:endParaRPr lang="es-CL" sz="1800" kern="1200" dirty="0"/>
        </a:p>
      </dsp:txBody>
      <dsp:txXfrm>
        <a:off x="3359285" y="271939"/>
        <a:ext cx="1710874" cy="1030876"/>
      </dsp:txXfrm>
    </dsp:sp>
    <dsp:sp modelId="{7CFE1A7B-C74F-4FBF-A586-9233B67487DF}">
      <dsp:nvSpPr>
        <dsp:cNvPr id="0" name=""/>
        <dsp:cNvSpPr/>
      </dsp:nvSpPr>
      <dsp:spPr>
        <a:xfrm>
          <a:off x="5643948" y="1475187"/>
          <a:ext cx="2773647" cy="2341239"/>
        </a:xfrm>
        <a:prstGeom prst="ellipse">
          <a:avLst/>
        </a:prstGeom>
        <a:solidFill>
          <a:schemeClr val="accent4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El marco legal debe considerar el apoyo al proyecto de vida y desarrollo de autonomía</a:t>
          </a:r>
          <a:endParaRPr lang="es-CL" sz="1800" kern="1200" dirty="0"/>
        </a:p>
      </dsp:txBody>
      <dsp:txXfrm>
        <a:off x="6050139" y="1818054"/>
        <a:ext cx="1961265" cy="1655505"/>
      </dsp:txXfrm>
    </dsp:sp>
    <dsp:sp modelId="{48FCEC36-CC79-4893-B45B-C3146D4496A4}">
      <dsp:nvSpPr>
        <dsp:cNvPr id="0" name=""/>
        <dsp:cNvSpPr/>
      </dsp:nvSpPr>
      <dsp:spPr>
        <a:xfrm>
          <a:off x="810266" y="3384367"/>
          <a:ext cx="2123315" cy="1502098"/>
        </a:xfrm>
        <a:prstGeom prst="ellipse">
          <a:avLst/>
        </a:prstGeom>
        <a:solidFill>
          <a:schemeClr val="accent5">
            <a:alpha val="50000"/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 smtClean="0"/>
            <a:t>Escuchar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 smtClean="0"/>
            <a:t>Entender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 smtClean="0"/>
            <a:t>Transformar con ellos</a:t>
          </a:r>
          <a:endParaRPr lang="es-CL" sz="1800" b="1" kern="1200" dirty="0"/>
        </a:p>
      </dsp:txBody>
      <dsp:txXfrm>
        <a:off x="1121218" y="3604344"/>
        <a:ext cx="1501411" cy="1062144"/>
      </dsp:txXfrm>
    </dsp:sp>
    <dsp:sp modelId="{1C5D1384-2D31-4D14-9533-867F4E609A7E}">
      <dsp:nvSpPr>
        <dsp:cNvPr id="0" name=""/>
        <dsp:cNvSpPr/>
      </dsp:nvSpPr>
      <dsp:spPr>
        <a:xfrm>
          <a:off x="5112" y="1671957"/>
          <a:ext cx="2373342" cy="1342401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/>
            <a:t>Participación efectiva de los NNAJ</a:t>
          </a:r>
          <a:endParaRPr lang="es-CL" sz="2000" kern="1200" dirty="0"/>
        </a:p>
      </dsp:txBody>
      <dsp:txXfrm>
        <a:off x="352680" y="1868547"/>
        <a:ext cx="1678206" cy="9492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F47F5-2E95-4EBF-A8DF-35189735C92F}" type="datetimeFigureOut">
              <a:rPr lang="es-CL" smtClean="0"/>
              <a:t>15-11-2018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589D3-0FC5-48DA-8FB7-D4598F05E6B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65644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smtClean="0"/>
          </a:p>
        </p:txBody>
      </p:sp>
      <p:sp>
        <p:nvSpPr>
          <p:cNvPr id="92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CAE6FCAA-56E7-4E54-995B-B2008071427E}" type="slidenum">
              <a:rPr lang="es-CL" smtClean="0"/>
              <a:pPr eaLnBrk="1" hangingPunct="1">
                <a:defRPr/>
              </a:pPr>
              <a:t>3</a:t>
            </a:fld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5300582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445" indent="-2850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1763" indent="-2274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9714" indent="-2274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6108" indent="-2274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04712" indent="-2274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53318" indent="-2274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01923" indent="-2274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50529" indent="-2274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FF6211-AF69-445C-B62E-88C6D9A765F9}" type="slidenum">
              <a:rPr lang="es-ES_tradnl" altLang="es-CL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13</a:t>
            </a:fld>
            <a:endParaRPr lang="es-ES_tradnl" altLang="es-CL">
              <a:solidFill>
                <a:prstClr val="black"/>
              </a:solidFill>
            </a:endParaRPr>
          </a:p>
        </p:txBody>
      </p:sp>
      <p:sp>
        <p:nvSpPr>
          <p:cNvPr id="1229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2" name="2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413" tIns="45708" rIns="91413" bIns="45708"/>
          <a:lstStyle/>
          <a:p>
            <a:pPr eaLnBrk="1" hangingPunct="1"/>
            <a:endParaRPr lang="es-CL" altLang="es-CL" smtClean="0"/>
          </a:p>
        </p:txBody>
      </p:sp>
      <p:sp>
        <p:nvSpPr>
          <p:cNvPr id="12293" name="3 Marcador de número de diapositiva"/>
          <p:cNvSpPr txBox="1">
            <a:spLocks noGrp="1"/>
          </p:cNvSpPr>
          <p:nvPr/>
        </p:nvSpPr>
        <p:spPr bwMode="auto">
          <a:xfrm>
            <a:off x="3884028" y="8684926"/>
            <a:ext cx="2972421" cy="4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3" tIns="45708" rIns="91413" bIns="45708" anchor="b"/>
          <a:lstStyle>
            <a:lvl1pPr defTabSz="9001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01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01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01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01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01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01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01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01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82113DB-E7E4-4A8B-AC7A-3A25DDC517E6}" type="slidenum">
              <a:rPr lang="es-ES" altLang="es-CL" u="none" smtClean="0">
                <a:solidFill>
                  <a:prstClr val="black"/>
                </a:solidFill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es-ES" altLang="es-CL" u="none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870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smtClean="0"/>
          </a:p>
        </p:txBody>
      </p:sp>
      <p:sp>
        <p:nvSpPr>
          <p:cNvPr id="92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CAE6FCAA-56E7-4E54-995B-B2008071427E}" type="slidenum">
              <a:rPr lang="es-CL" smtClean="0"/>
              <a:pPr eaLnBrk="1" hangingPunct="1">
                <a:defRPr/>
              </a:pPr>
              <a:t>4</a:t>
            </a:fld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3148265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smtClean="0"/>
          </a:p>
        </p:txBody>
      </p:sp>
      <p:sp>
        <p:nvSpPr>
          <p:cNvPr id="92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CAE6FCAA-56E7-4E54-995B-B2008071427E}" type="slidenum">
              <a:rPr lang="es-CL" smtClean="0"/>
              <a:pPr eaLnBrk="1" hangingPunct="1">
                <a:defRPr/>
              </a:pPr>
              <a:t>5</a:t>
            </a:fld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690804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589D3-0FC5-48DA-8FB7-D4598F05E6B5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92137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66700" lvl="1" indent="-266700">
              <a:buClr>
                <a:srgbClr val="EC740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800" dirty="0" smtClean="0"/>
              <a:t>Through a participatory approach, we ensure that every young adult leaving our care has the necessary education, skills and capacity to find a stable job and live a decent life</a:t>
            </a:r>
          </a:p>
          <a:p>
            <a:pPr marL="266700" lvl="1" indent="-266700">
              <a:buClr>
                <a:srgbClr val="EC740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800" dirty="0" smtClean="0"/>
              <a:t>We put a special focus on early childhood development </a:t>
            </a:r>
          </a:p>
          <a:p>
            <a:pPr marL="266700" lvl="1" indent="-266700">
              <a:buClr>
                <a:srgbClr val="EC740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800" dirty="0" smtClean="0"/>
              <a:t>We promote equal access to education, with particular attention to children at risk of being discriminated. </a:t>
            </a:r>
          </a:p>
          <a:p>
            <a:pPr marL="266700" lvl="1" indent="-266700">
              <a:buClr>
                <a:srgbClr val="EC740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800" dirty="0" smtClean="0"/>
              <a:t>We promote the employability of young people.</a:t>
            </a:r>
          </a:p>
          <a:p>
            <a:pPr marL="266700" lvl="1" indent="-266700">
              <a:buClr>
                <a:srgbClr val="EC740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800" dirty="0" smtClean="0"/>
              <a:t>We implement a tailored and participatory leaving care process enabling a smooth transition to independent life. </a:t>
            </a:r>
          </a:p>
          <a:p>
            <a:pPr marL="266700" lvl="1" indent="-266700">
              <a:buClr>
                <a:srgbClr val="EC740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800" dirty="0" smtClean="0"/>
              <a:t>We offer clearly defined after-care support for various areas of young people‘s lives. 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97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66700" lvl="1" indent="-266700">
              <a:buClr>
                <a:srgbClr val="EC740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800" dirty="0" smtClean="0"/>
              <a:t>Through a participatory approach, we ensure that every young adult leaving our care has the necessary education, skills and capacity to find a stable job and live a decent life</a:t>
            </a:r>
          </a:p>
          <a:p>
            <a:pPr marL="266700" lvl="1" indent="-266700">
              <a:buClr>
                <a:srgbClr val="EC740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800" dirty="0" smtClean="0"/>
              <a:t>We put a special focus on early childhood development </a:t>
            </a:r>
          </a:p>
          <a:p>
            <a:pPr marL="266700" lvl="1" indent="-266700">
              <a:buClr>
                <a:srgbClr val="EC740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800" dirty="0" smtClean="0"/>
              <a:t>We promote equal access to education, with particular attention to children at risk of being discriminated. </a:t>
            </a:r>
          </a:p>
          <a:p>
            <a:pPr marL="266700" lvl="1" indent="-266700">
              <a:buClr>
                <a:srgbClr val="EC740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800" dirty="0" smtClean="0"/>
              <a:t>We promote the employability of young people.</a:t>
            </a:r>
          </a:p>
          <a:p>
            <a:pPr marL="266700" lvl="1" indent="-266700">
              <a:buClr>
                <a:srgbClr val="EC740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800" dirty="0" smtClean="0"/>
              <a:t>We implement a tailored and participatory leaving care process enabling a smooth transition to independent life. </a:t>
            </a:r>
          </a:p>
          <a:p>
            <a:pPr marL="266700" lvl="1" indent="-266700">
              <a:buClr>
                <a:srgbClr val="EC740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800" dirty="0" smtClean="0"/>
              <a:t>We offer clearly defined after-care support for various areas of young people‘s lives. 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569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445" indent="-2850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1763" indent="-2274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9714" indent="-2274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6108" indent="-2274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04712" indent="-2274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53318" indent="-2274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01923" indent="-2274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50529" indent="-2274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FF6211-AF69-445C-B62E-88C6D9A765F9}" type="slidenum">
              <a:rPr lang="es-ES_tradnl" altLang="es-CL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10</a:t>
            </a:fld>
            <a:endParaRPr lang="es-ES_tradnl" altLang="es-CL">
              <a:solidFill>
                <a:prstClr val="black"/>
              </a:solidFill>
            </a:endParaRPr>
          </a:p>
        </p:txBody>
      </p:sp>
      <p:sp>
        <p:nvSpPr>
          <p:cNvPr id="1229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2" name="2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413" tIns="45708" rIns="91413" bIns="45708"/>
          <a:lstStyle/>
          <a:p>
            <a:pPr eaLnBrk="1" hangingPunct="1"/>
            <a:endParaRPr lang="es-CL" altLang="es-CL" smtClean="0"/>
          </a:p>
        </p:txBody>
      </p:sp>
      <p:sp>
        <p:nvSpPr>
          <p:cNvPr id="12293" name="3 Marcador de número de diapositiva"/>
          <p:cNvSpPr txBox="1">
            <a:spLocks noGrp="1"/>
          </p:cNvSpPr>
          <p:nvPr/>
        </p:nvSpPr>
        <p:spPr bwMode="auto">
          <a:xfrm>
            <a:off x="3884028" y="8684926"/>
            <a:ext cx="2972421" cy="4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3" tIns="45708" rIns="91413" bIns="45708" anchor="b"/>
          <a:lstStyle>
            <a:lvl1pPr defTabSz="9001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01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01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01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01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01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01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01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01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82113DB-E7E4-4A8B-AC7A-3A25DDC517E6}" type="slidenum">
              <a:rPr lang="es-ES" altLang="es-CL" u="none" smtClean="0">
                <a:solidFill>
                  <a:prstClr val="black"/>
                </a:solidFill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es-ES" altLang="es-CL" u="none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988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445" indent="-2850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1763" indent="-2274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9714" indent="-2274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6108" indent="-2274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04712" indent="-2274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53318" indent="-2274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01923" indent="-2274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50529" indent="-2274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FF6211-AF69-445C-B62E-88C6D9A765F9}" type="slidenum">
              <a:rPr lang="es-ES_tradnl" altLang="es-CL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11</a:t>
            </a:fld>
            <a:endParaRPr lang="es-ES_tradnl" altLang="es-CL">
              <a:solidFill>
                <a:prstClr val="black"/>
              </a:solidFill>
            </a:endParaRPr>
          </a:p>
        </p:txBody>
      </p:sp>
      <p:sp>
        <p:nvSpPr>
          <p:cNvPr id="1229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2" name="2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413" tIns="45708" rIns="91413" bIns="45708"/>
          <a:lstStyle/>
          <a:p>
            <a:pPr eaLnBrk="1" hangingPunct="1"/>
            <a:endParaRPr lang="es-CL" altLang="es-CL" smtClean="0"/>
          </a:p>
        </p:txBody>
      </p:sp>
      <p:sp>
        <p:nvSpPr>
          <p:cNvPr id="12293" name="3 Marcador de número de diapositiva"/>
          <p:cNvSpPr txBox="1">
            <a:spLocks noGrp="1"/>
          </p:cNvSpPr>
          <p:nvPr/>
        </p:nvSpPr>
        <p:spPr bwMode="auto">
          <a:xfrm>
            <a:off x="3884028" y="8684926"/>
            <a:ext cx="2972421" cy="4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3" tIns="45708" rIns="91413" bIns="45708" anchor="b"/>
          <a:lstStyle>
            <a:lvl1pPr defTabSz="9001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01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01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01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01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01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01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01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01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82113DB-E7E4-4A8B-AC7A-3A25DDC517E6}" type="slidenum">
              <a:rPr lang="es-ES" altLang="es-CL" u="none" smtClean="0">
                <a:solidFill>
                  <a:prstClr val="black"/>
                </a:solidFill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es-ES" altLang="es-CL" u="none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988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445" indent="-2850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1763" indent="-2274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9714" indent="-2274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6108" indent="-2274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04712" indent="-2274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53318" indent="-2274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01923" indent="-2274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50529" indent="-2274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FF6211-AF69-445C-B62E-88C6D9A765F9}" type="slidenum">
              <a:rPr lang="es-ES_tradnl" altLang="es-CL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12</a:t>
            </a:fld>
            <a:endParaRPr lang="es-ES_tradnl" altLang="es-CL">
              <a:solidFill>
                <a:prstClr val="black"/>
              </a:solidFill>
            </a:endParaRPr>
          </a:p>
        </p:txBody>
      </p:sp>
      <p:sp>
        <p:nvSpPr>
          <p:cNvPr id="1229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2" name="2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413" tIns="45708" rIns="91413" bIns="45708"/>
          <a:lstStyle/>
          <a:p>
            <a:pPr eaLnBrk="1" hangingPunct="1"/>
            <a:endParaRPr lang="es-CL" altLang="es-CL" dirty="0" smtClean="0"/>
          </a:p>
        </p:txBody>
      </p:sp>
      <p:sp>
        <p:nvSpPr>
          <p:cNvPr id="12293" name="3 Marcador de número de diapositiva"/>
          <p:cNvSpPr txBox="1">
            <a:spLocks noGrp="1"/>
          </p:cNvSpPr>
          <p:nvPr/>
        </p:nvSpPr>
        <p:spPr bwMode="auto">
          <a:xfrm>
            <a:off x="3884028" y="8684926"/>
            <a:ext cx="2972421" cy="4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3" tIns="45708" rIns="91413" bIns="45708" anchor="b"/>
          <a:lstStyle>
            <a:lvl1pPr defTabSz="9001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01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01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01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01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01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01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01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01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82113DB-E7E4-4A8B-AC7A-3A25DDC517E6}" type="slidenum">
              <a:rPr lang="es-ES" altLang="es-CL" u="none" smtClean="0">
                <a:solidFill>
                  <a:prstClr val="black"/>
                </a:solidFill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es-ES" altLang="es-CL" u="none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854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6B28-713D-4855-94F0-3C80225A980B}" type="datetimeFigureOut">
              <a:rPr lang="es-CL" smtClean="0"/>
              <a:t>15-11-2018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8C4A-4F2F-4AB1-9E34-FBC4F7C8B4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9516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6B28-713D-4855-94F0-3C80225A980B}" type="datetimeFigureOut">
              <a:rPr lang="es-CL" smtClean="0"/>
              <a:t>15-11-2018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8C4A-4F2F-4AB1-9E34-FBC4F7C8B4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73416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6B28-713D-4855-94F0-3C80225A980B}" type="datetimeFigureOut">
              <a:rPr lang="es-CL" smtClean="0"/>
              <a:t>15-11-2018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8C4A-4F2F-4AB1-9E34-FBC4F7C8B4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55118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2853" y="916984"/>
            <a:ext cx="8755776" cy="574518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2340000" y="217215"/>
            <a:ext cx="6624000" cy="720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GB" noProof="0" dirty="0" smtClean="0"/>
              <a:t>MASTERTITLE</a:t>
            </a:r>
            <a:br>
              <a:rPr lang="en-GB" noProof="0" dirty="0" smtClean="0"/>
            </a:br>
            <a:r>
              <a:rPr lang="en-GB" noProof="0" dirty="0" err="1" smtClean="0"/>
              <a:t>MASTERTITLE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53376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6B28-713D-4855-94F0-3C80225A980B}" type="datetimeFigureOut">
              <a:rPr lang="es-CL" smtClean="0"/>
              <a:t>15-11-2018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8C4A-4F2F-4AB1-9E34-FBC4F7C8B4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061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6B28-713D-4855-94F0-3C80225A980B}" type="datetimeFigureOut">
              <a:rPr lang="es-CL" smtClean="0"/>
              <a:t>15-11-2018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8C4A-4F2F-4AB1-9E34-FBC4F7C8B4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35189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6B28-713D-4855-94F0-3C80225A980B}" type="datetimeFigureOut">
              <a:rPr lang="es-CL" smtClean="0"/>
              <a:t>15-11-2018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8C4A-4F2F-4AB1-9E34-FBC4F7C8B4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9758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6B28-713D-4855-94F0-3C80225A980B}" type="datetimeFigureOut">
              <a:rPr lang="es-CL" smtClean="0"/>
              <a:t>15-11-2018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8C4A-4F2F-4AB1-9E34-FBC4F7C8B4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37798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6B28-713D-4855-94F0-3C80225A980B}" type="datetimeFigureOut">
              <a:rPr lang="es-CL" smtClean="0"/>
              <a:t>15-11-2018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8C4A-4F2F-4AB1-9E34-FBC4F7C8B4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159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6B28-713D-4855-94F0-3C80225A980B}" type="datetimeFigureOut">
              <a:rPr lang="es-CL" smtClean="0"/>
              <a:t>15-11-2018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8C4A-4F2F-4AB1-9E34-FBC4F7C8B4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09461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6B28-713D-4855-94F0-3C80225A980B}" type="datetimeFigureOut">
              <a:rPr lang="es-CL" smtClean="0"/>
              <a:t>15-11-2018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8C4A-4F2F-4AB1-9E34-FBC4F7C8B4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86734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6B28-713D-4855-94F0-3C80225A980B}" type="datetimeFigureOut">
              <a:rPr lang="es-CL" smtClean="0"/>
              <a:t>15-11-2018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8C4A-4F2F-4AB1-9E34-FBC4F7C8B4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14325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26B28-713D-4855-94F0-3C80225A980B}" type="datetimeFigureOut">
              <a:rPr lang="es-CL" smtClean="0"/>
              <a:t>15-11-2018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D8C4A-4F2F-4AB1-9E34-FBC4F7C8B4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98238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7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.jpe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.jpeg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17"/>
          <p:cNvSpPr txBox="1">
            <a:spLocks noChangeArrowheads="1"/>
          </p:cNvSpPr>
          <p:nvPr/>
        </p:nvSpPr>
        <p:spPr bwMode="auto">
          <a:xfrm>
            <a:off x="4606925" y="4437063"/>
            <a:ext cx="45370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_tradnl" altLang="es-CL" sz="3200" u="none" smtClean="0">
                <a:solidFill>
                  <a:srgbClr val="FFFFFF"/>
                </a:solidFill>
              </a:rPr>
              <a:t>Alianzas Corportivas</a:t>
            </a:r>
            <a:endParaRPr lang="es-ES" altLang="es-CL" sz="3200" u="none" smtClean="0">
              <a:solidFill>
                <a:srgbClr val="FFFFFF"/>
              </a:solidFill>
            </a:endParaRPr>
          </a:p>
        </p:txBody>
      </p:sp>
      <p:pic>
        <p:nvPicPr>
          <p:cNvPr id="2052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3096"/>
            <a:ext cx="9180513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0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99792" cy="896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21"/>
          <p:cNvSpPr txBox="1">
            <a:spLocks noChangeArrowheads="1"/>
          </p:cNvSpPr>
          <p:nvPr/>
        </p:nvSpPr>
        <p:spPr bwMode="auto">
          <a:xfrm>
            <a:off x="251521" y="4437112"/>
            <a:ext cx="8424936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CL" sz="2800" b="1" u="none" dirty="0">
                <a:solidFill>
                  <a:schemeClr val="bg1"/>
                </a:solidFill>
                <a:latin typeface="+mn-lt"/>
              </a:rPr>
              <a:t>PROPUESTAS Y DESAFÍOS PARA LA POLÍTICA PÚBLICA DE JÓVENES</a:t>
            </a:r>
            <a:endParaRPr lang="es-CL" sz="2800" u="none" dirty="0">
              <a:solidFill>
                <a:schemeClr val="bg1"/>
              </a:solidFill>
              <a:latin typeface="+mn-lt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CL" altLang="es-CL" u="none" dirty="0" smtClean="0">
                <a:solidFill>
                  <a:srgbClr val="FFFFFF"/>
                </a:solidFill>
              </a:rPr>
              <a:t>Alejandra Riveros G. – Directora Nacional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CL" altLang="es-CL" u="none" dirty="0" smtClean="0">
                <a:solidFill>
                  <a:srgbClr val="FFFFFF"/>
                </a:solidFill>
              </a:rPr>
              <a:t>Noviembre 2018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s-CL" altLang="es-CL" sz="3200" u="none" dirty="0" smtClean="0">
              <a:solidFill>
                <a:srgbClr val="FFFFFF"/>
              </a:solidFill>
            </a:endParaRPr>
          </a:p>
        </p:txBody>
      </p:sp>
      <p:pic>
        <p:nvPicPr>
          <p:cNvPr id="9218" name="Picture 2" descr="8c3922e3-5311-4fc1-82dd-a177d6a4117e@eurprd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67519"/>
            <a:ext cx="6109186" cy="282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831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2339975" y="193675"/>
            <a:ext cx="6621463" cy="720725"/>
          </a:xfrm>
          <a:prstGeom prst="rect">
            <a:avLst/>
          </a:prstGeom>
          <a:solidFill>
            <a:srgbClr val="F04E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defTabSz="457200">
              <a:defRPr/>
            </a:pPr>
            <a:r>
              <a:rPr lang="de-DE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2" name="Picture 8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90500"/>
            <a:ext cx="2179638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10"/>
          <p:cNvSpPr txBox="1"/>
          <p:nvPr/>
        </p:nvSpPr>
        <p:spPr>
          <a:xfrm>
            <a:off x="539552" y="1772816"/>
            <a:ext cx="80124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 smtClean="0">
                <a:solidFill>
                  <a:schemeClr val="accent1">
                    <a:lumMod val="75000"/>
                  </a:schemeClr>
                </a:solidFill>
              </a:rPr>
              <a:t>Queremos profundizar en nuestro programa de Jóvenes y Participación para que este sea responsable por la implementación de los proyectos de jóvenes a lo largo del país, la coordinación y acompañamiento de los participantes en estos programas desde el inicio de su preparación hacia la vida adulta, el transito (salida de la aldea) y la manutención técnica de proyectos de vida a participantes hasta la conquista de la autonomía.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3419872" y="404664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NUESTRO DESAFÍO...</a:t>
            </a:r>
            <a:endParaRPr lang="es-CL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74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2339975" y="193675"/>
            <a:ext cx="6621463" cy="720725"/>
          </a:xfrm>
          <a:prstGeom prst="rect">
            <a:avLst/>
          </a:prstGeom>
          <a:solidFill>
            <a:srgbClr val="F04E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defTabSz="457200">
              <a:defRPr/>
            </a:pPr>
            <a:r>
              <a:rPr lang="de-DE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2" name="Picture 8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90500"/>
            <a:ext cx="2179638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206122"/>
              </p:ext>
            </p:extLst>
          </p:nvPr>
        </p:nvGraphicFramePr>
        <p:xfrm>
          <a:off x="177800" y="1014025"/>
          <a:ext cx="8783638" cy="5852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3885"/>
                <a:gridCol w="4429753"/>
              </a:tblGrid>
              <a:tr h="4758248">
                <a:tc>
                  <a:txBody>
                    <a:bodyPr/>
                    <a:lstStyle/>
                    <a:p>
                      <a:r>
                        <a:rPr lang="es-CL" sz="1800" b="1" dirty="0" smtClean="0"/>
                        <a:t>Tener la posibilidad de elegir mi Liceo</a:t>
                      </a:r>
                      <a:endParaRPr lang="pt-BR" sz="1800" b="1" dirty="0" smtClean="0"/>
                    </a:p>
                    <a:p>
                      <a:r>
                        <a:rPr lang="es-CL" sz="1800" b="1" dirty="0" smtClean="0"/>
                        <a:t>Pagar matrícula de la Universidad</a:t>
                      </a:r>
                      <a:endParaRPr lang="pt-BR" sz="1800" b="1" dirty="0" smtClean="0"/>
                    </a:p>
                    <a:p>
                      <a:r>
                        <a:rPr lang="es-CL" sz="1800" b="1" dirty="0" smtClean="0"/>
                        <a:t>Poder contar con profesores particulares</a:t>
                      </a:r>
                      <a:endParaRPr lang="pt-BR" sz="1800" b="1" dirty="0" smtClean="0"/>
                    </a:p>
                    <a:p>
                      <a:r>
                        <a:rPr lang="es-CL" sz="1800" b="1" dirty="0" smtClean="0"/>
                        <a:t>Preparación para la vida independiente: Cursos de cocina, como movilizarse, apoyo estable, es decir, cuando los jóvenes salgan que no se sientan abandonados fuera de la Aldea.</a:t>
                      </a:r>
                      <a:endParaRPr lang="pt-BR" sz="1800" b="1" dirty="0" smtClean="0"/>
                    </a:p>
                    <a:p>
                      <a:r>
                        <a:rPr lang="es-CL" sz="1800" b="1" dirty="0" smtClean="0"/>
                        <a:t>Apoyo psicológico</a:t>
                      </a:r>
                      <a:endParaRPr lang="pt-BR" sz="1800" b="1" dirty="0" smtClean="0"/>
                    </a:p>
                    <a:p>
                      <a:r>
                        <a:rPr lang="es-CL" sz="1800" b="1" dirty="0" smtClean="0"/>
                        <a:t>Preparación pre- vida independiente</a:t>
                      </a:r>
                      <a:endParaRPr lang="pt-BR" sz="1800" b="1" dirty="0" smtClean="0"/>
                    </a:p>
                    <a:p>
                      <a:r>
                        <a:rPr lang="es-CL" sz="1800" b="1" dirty="0" smtClean="0"/>
                        <a:t>Crear un comité juvenil</a:t>
                      </a:r>
                      <a:endParaRPr lang="pt-BR" sz="1800" b="1" dirty="0" smtClean="0"/>
                    </a:p>
                    <a:p>
                      <a:r>
                        <a:rPr lang="es-CL" sz="1800" b="1" dirty="0" smtClean="0"/>
                        <a:t>Ser emocionalmente independiente</a:t>
                      </a:r>
                      <a:endParaRPr lang="pt-BR" sz="1800" b="1" dirty="0" smtClean="0"/>
                    </a:p>
                    <a:p>
                      <a:r>
                        <a:rPr lang="es-CL" sz="1800" b="1" dirty="0" smtClean="0"/>
                        <a:t>Aprender a manipular dinero</a:t>
                      </a:r>
                      <a:endParaRPr lang="pt-BR" sz="1800" b="1" dirty="0" smtClean="0"/>
                    </a:p>
                    <a:p>
                      <a:r>
                        <a:rPr lang="es-CL" sz="1800" b="1" dirty="0" smtClean="0"/>
                        <a:t>Saber que no siempre tendremos comodidades</a:t>
                      </a:r>
                      <a:endParaRPr lang="pt-BR" sz="1800" b="1" dirty="0" smtClean="0"/>
                    </a:p>
                    <a:p>
                      <a:r>
                        <a:rPr lang="es-CL" sz="1800" b="1" dirty="0" smtClean="0"/>
                        <a:t>Dar a conocer nuestros intereses</a:t>
                      </a:r>
                      <a:endParaRPr lang="pt-BR" sz="1800" b="1" dirty="0" smtClean="0"/>
                    </a:p>
                    <a:p>
                      <a:r>
                        <a:rPr lang="es-CL" sz="1800" b="1" dirty="0" smtClean="0"/>
                        <a:t>Tener orientación para la vida independiente</a:t>
                      </a:r>
                      <a:endParaRPr lang="pt-BR" sz="1800" b="1" dirty="0" smtClean="0"/>
                    </a:p>
                    <a:p>
                      <a:endParaRPr lang="pt-BR" sz="1800" b="1" dirty="0" smtClean="0"/>
                    </a:p>
                    <a:p>
                      <a:r>
                        <a:rPr lang="es-CL" sz="1800" b="1" dirty="0" smtClean="0"/>
                        <a:t>Creer en uno mismo</a:t>
                      </a:r>
                      <a:endParaRPr lang="pt-BR" sz="1800" b="1" dirty="0" smtClean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800" b="1" dirty="0" smtClean="0"/>
                        <a:t>Poder trasladarse solos</a:t>
                      </a:r>
                      <a:endParaRPr lang="pt-BR" sz="1800" b="1" dirty="0" smtClean="0"/>
                    </a:p>
                    <a:p>
                      <a:r>
                        <a:rPr lang="es-CL" sz="1800" b="1" dirty="0" smtClean="0"/>
                        <a:t>Poder decidir por uno mismo</a:t>
                      </a:r>
                      <a:endParaRPr lang="pt-BR" sz="1800" b="1" dirty="0" smtClean="0"/>
                    </a:p>
                    <a:p>
                      <a:r>
                        <a:rPr lang="es-CL" sz="1800" b="1" dirty="0" smtClean="0"/>
                        <a:t>Que te orienten en temas de estudios</a:t>
                      </a:r>
                      <a:endParaRPr lang="pt-BR" sz="1800" b="1" dirty="0" smtClean="0"/>
                    </a:p>
                    <a:p>
                      <a:r>
                        <a:rPr lang="es-CL" sz="1800" b="1" dirty="0" smtClean="0"/>
                        <a:t>Autorización para Poder trabajar</a:t>
                      </a:r>
                      <a:endParaRPr lang="pt-BR" sz="1800" b="1" dirty="0" smtClean="0"/>
                    </a:p>
                    <a:p>
                      <a:r>
                        <a:rPr lang="es-CL" sz="1800" b="1" dirty="0" smtClean="0"/>
                        <a:t>Orientación vocacional</a:t>
                      </a:r>
                    </a:p>
                    <a:p>
                      <a:r>
                        <a:rPr lang="es-CL" sz="1800" b="1" dirty="0" smtClean="0"/>
                        <a:t>Talleres de reinserción en la vida cotidiana, </a:t>
                      </a:r>
                      <a:r>
                        <a:rPr lang="es-CL" sz="1800" b="1" dirty="0" err="1" smtClean="0"/>
                        <a:t>ej</a:t>
                      </a:r>
                      <a:r>
                        <a:rPr lang="es-CL" sz="1800" b="1" dirty="0" smtClean="0"/>
                        <a:t>; saber cómo hacer trámites</a:t>
                      </a:r>
                      <a:endParaRPr lang="pt-BR" sz="1800" b="1" dirty="0" smtClean="0"/>
                    </a:p>
                    <a:p>
                      <a:r>
                        <a:rPr lang="es-CL" sz="1800" b="1" dirty="0" smtClean="0"/>
                        <a:t>Que un día a la semana nos hagamos cargo de la comida</a:t>
                      </a:r>
                      <a:endParaRPr lang="pt-BR" sz="1800" b="1" dirty="0" smtClean="0"/>
                    </a:p>
                    <a:p>
                      <a:r>
                        <a:rPr lang="es-CL" sz="1800" b="1" dirty="0" smtClean="0"/>
                        <a:t>Poder quedarnos solos en la casa (en caso de emergencia) Saber organizar mi dinero</a:t>
                      </a:r>
                      <a:endParaRPr lang="pt-BR" sz="1800" b="1" dirty="0" smtClean="0"/>
                    </a:p>
                    <a:p>
                      <a:r>
                        <a:rPr lang="es-CL" sz="1800" b="1" dirty="0" smtClean="0"/>
                        <a:t>Tener la responsabilidad de manejar mis útiles de aseo</a:t>
                      </a:r>
                      <a:endParaRPr lang="pt-BR" sz="1800" b="1" dirty="0" smtClean="0"/>
                    </a:p>
                    <a:p>
                      <a:r>
                        <a:rPr lang="pt-BR" sz="1800" b="1" dirty="0" smtClean="0"/>
                        <a:t>Entre </a:t>
                      </a:r>
                      <a:r>
                        <a:rPr lang="pt-BR" sz="1800" b="1" dirty="0" err="1" smtClean="0"/>
                        <a:t>otros</a:t>
                      </a:r>
                      <a:r>
                        <a:rPr lang="pt-BR" sz="1800" b="1" dirty="0" smtClean="0"/>
                        <a:t>.</a:t>
                      </a:r>
                    </a:p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hteck 6"/>
          <p:cNvSpPr/>
          <p:nvPr/>
        </p:nvSpPr>
        <p:spPr>
          <a:xfrm>
            <a:off x="2343025" y="214210"/>
            <a:ext cx="6621463" cy="720725"/>
          </a:xfrm>
          <a:prstGeom prst="rect">
            <a:avLst/>
          </a:prstGeom>
          <a:solidFill>
            <a:srgbClr val="F04E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defTabSz="457200">
              <a:defRPr/>
            </a:pPr>
            <a:r>
              <a:rPr lang="de-DE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¿Que nos dicen los Jóvenes?</a:t>
            </a:r>
          </a:p>
        </p:txBody>
      </p:sp>
    </p:spTree>
    <p:extLst>
      <p:ext uri="{BB962C8B-B14F-4D97-AF65-F5344CB8AC3E}">
        <p14:creationId xmlns:p14="http://schemas.microsoft.com/office/powerpoint/2010/main" val="42242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2339975" y="47799"/>
            <a:ext cx="6621463" cy="720725"/>
          </a:xfrm>
          <a:prstGeom prst="rect">
            <a:avLst/>
          </a:prstGeom>
          <a:solidFill>
            <a:srgbClr val="F04E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defTabSz="457200">
              <a:defRPr/>
            </a:pPr>
            <a:r>
              <a:rPr lang="de-DE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sinergias...</a:t>
            </a:r>
            <a:endParaRPr lang="de-DE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2" name="Picture 8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44624"/>
            <a:ext cx="2179638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upo 8"/>
          <p:cNvGrpSpPr/>
          <p:nvPr/>
        </p:nvGrpSpPr>
        <p:grpSpPr>
          <a:xfrm>
            <a:off x="644639" y="836713"/>
            <a:ext cx="8282632" cy="1872207"/>
            <a:chOff x="772931" y="1255805"/>
            <a:chExt cx="2524080" cy="1912546"/>
          </a:xfrm>
        </p:grpSpPr>
        <p:sp>
          <p:nvSpPr>
            <p:cNvPr id="10" name="Rectángulo redondeado 9"/>
            <p:cNvSpPr/>
            <p:nvPr/>
          </p:nvSpPr>
          <p:spPr>
            <a:xfrm>
              <a:off x="772931" y="1255805"/>
              <a:ext cx="2524080" cy="1912546"/>
            </a:xfrm>
            <a:prstGeom prst="roundRect">
              <a:avLst/>
            </a:pr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CuadroTexto 10"/>
            <p:cNvSpPr txBox="1"/>
            <p:nvPr/>
          </p:nvSpPr>
          <p:spPr>
            <a:xfrm>
              <a:off x="866294" y="1349168"/>
              <a:ext cx="2337354" cy="17258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8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Rectángulo 2"/>
          <p:cNvSpPr/>
          <p:nvPr/>
        </p:nvSpPr>
        <p:spPr>
          <a:xfrm>
            <a:off x="951005" y="984374"/>
            <a:ext cx="7943723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900" b="1" dirty="0">
                <a:solidFill>
                  <a:schemeClr val="bg1"/>
                </a:solidFill>
              </a:rPr>
              <a:t>En el Acuerdo Nacional por la Infancia de este gobierno, se plantean 3 compromisos relacionados con la implementación de un Programa de apoyo integral de inserción para adolescentes que egresan a la vida independiente, con miras a promover autonomía progresiva y preparar de manera planificada y efectiva el proceso de salida de los adolescentes y jóvenes. </a:t>
            </a:r>
          </a:p>
        </p:txBody>
      </p:sp>
      <p:sp>
        <p:nvSpPr>
          <p:cNvPr id="15" name="Rectángulo redondeado 14"/>
          <p:cNvSpPr/>
          <p:nvPr/>
        </p:nvSpPr>
        <p:spPr>
          <a:xfrm>
            <a:off x="588775" y="4716327"/>
            <a:ext cx="8282632" cy="116094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CL" sz="2000" b="1" dirty="0">
                <a:solidFill>
                  <a:schemeClr val="bg1"/>
                </a:solidFill>
              </a:rPr>
              <a:t>Diversas organizaciones tienen la misma preocupación de Aldeas Infantiles, </a:t>
            </a:r>
            <a:r>
              <a:rPr lang="es-CL" sz="2000" b="1" dirty="0" smtClean="0">
                <a:solidFill>
                  <a:schemeClr val="bg1"/>
                </a:solidFill>
              </a:rPr>
              <a:t>y que han </a:t>
            </a:r>
            <a:r>
              <a:rPr lang="es-CL" sz="2000" b="1" dirty="0">
                <a:solidFill>
                  <a:schemeClr val="bg1"/>
                </a:solidFill>
              </a:rPr>
              <a:t>desarrollado diversas estrategias para dar respuesta a esta situación.</a:t>
            </a:r>
          </a:p>
        </p:txBody>
      </p:sp>
      <p:grpSp>
        <p:nvGrpSpPr>
          <p:cNvPr id="26" name="Grupo 25"/>
          <p:cNvGrpSpPr/>
          <p:nvPr/>
        </p:nvGrpSpPr>
        <p:grpSpPr>
          <a:xfrm>
            <a:off x="3203848" y="3097810"/>
            <a:ext cx="3240360" cy="1195286"/>
            <a:chOff x="3623812" y="1787757"/>
            <a:chExt cx="3322706" cy="2511227"/>
          </a:xfrm>
        </p:grpSpPr>
        <p:sp>
          <p:nvSpPr>
            <p:cNvPr id="27" name="Elipse 26"/>
            <p:cNvSpPr/>
            <p:nvPr/>
          </p:nvSpPr>
          <p:spPr>
            <a:xfrm>
              <a:off x="3623812" y="1787757"/>
              <a:ext cx="3322706" cy="251122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5">
                <a:hueOff val="-2422897"/>
                <a:satOff val="9710"/>
                <a:lumOff val="2104"/>
                <a:alphaOff val="0"/>
              </a:schemeClr>
            </a:lnRef>
            <a:fillRef idx="1">
              <a:schemeClr val="accent5">
                <a:hueOff val="-2422897"/>
                <a:satOff val="9710"/>
                <a:lumOff val="2104"/>
                <a:alphaOff val="0"/>
              </a:schemeClr>
            </a:fillRef>
            <a:effectRef idx="0">
              <a:schemeClr val="accent5">
                <a:hueOff val="-2422897"/>
                <a:satOff val="9710"/>
                <a:lumOff val="210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Elipse 4"/>
            <p:cNvSpPr txBox="1"/>
            <p:nvPr/>
          </p:nvSpPr>
          <p:spPr>
            <a:xfrm>
              <a:off x="3818453" y="2303257"/>
              <a:ext cx="2933423" cy="15785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2400" b="1" kern="1200" dirty="0" smtClean="0"/>
                <a:t>Tenemos un objetivo común</a:t>
              </a:r>
              <a:endParaRPr lang="es-CL" sz="24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3675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2339975" y="193675"/>
            <a:ext cx="6621463" cy="720725"/>
          </a:xfrm>
          <a:prstGeom prst="rect">
            <a:avLst/>
          </a:prstGeom>
          <a:solidFill>
            <a:srgbClr val="F04E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defTabSz="457200">
              <a:defRPr/>
            </a:pPr>
            <a:r>
              <a:rPr lang="de-DE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Criterios y aspectos a considerar</a:t>
            </a:r>
            <a:endParaRPr lang="de-DE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2" name="Picture 8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90500"/>
            <a:ext cx="2179638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837668563"/>
              </p:ext>
            </p:extLst>
          </p:nvPr>
        </p:nvGraphicFramePr>
        <p:xfrm>
          <a:off x="177800" y="1052736"/>
          <a:ext cx="878363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6" name="Grupo 5"/>
          <p:cNvGrpSpPr/>
          <p:nvPr/>
        </p:nvGrpSpPr>
        <p:grpSpPr>
          <a:xfrm>
            <a:off x="4066530" y="4653136"/>
            <a:ext cx="2593702" cy="1794520"/>
            <a:chOff x="9055099" y="2263419"/>
            <a:chExt cx="2451099" cy="2450656"/>
          </a:xfrm>
        </p:grpSpPr>
        <p:sp>
          <p:nvSpPr>
            <p:cNvPr id="8" name="Elipse 7"/>
            <p:cNvSpPr/>
            <p:nvPr/>
          </p:nvSpPr>
          <p:spPr>
            <a:xfrm>
              <a:off x="9055099" y="2263419"/>
              <a:ext cx="2451099" cy="2450656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Elipse 4"/>
            <p:cNvSpPr txBox="1"/>
            <p:nvPr/>
          </p:nvSpPr>
          <p:spPr>
            <a:xfrm>
              <a:off x="9260582" y="2558429"/>
              <a:ext cx="1925024" cy="17328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000" kern="1200" dirty="0" err="1" smtClean="0">
                  <a:solidFill>
                    <a:schemeClr val="tx1"/>
                  </a:solidFill>
                </a:rPr>
                <a:t>Debe</a:t>
              </a:r>
              <a:r>
                <a:rPr lang="pt-BR" sz="2000" kern="1200" dirty="0" smtClean="0">
                  <a:solidFill>
                    <a:schemeClr val="tx1"/>
                  </a:solidFill>
                </a:rPr>
                <a:t> existir marco programático y </a:t>
              </a:r>
              <a:r>
                <a:rPr lang="pt-BR" sz="2000" kern="1200" dirty="0" err="1" smtClean="0">
                  <a:solidFill>
                    <a:schemeClr val="tx1"/>
                  </a:solidFill>
                </a:rPr>
                <a:t>financiamiento</a:t>
              </a:r>
              <a:endParaRPr lang="pt-BR" sz="20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0" name="Triángulo isósceles 9"/>
          <p:cNvSpPr/>
          <p:nvPr/>
        </p:nvSpPr>
        <p:spPr>
          <a:xfrm>
            <a:off x="7313158" y="1107899"/>
            <a:ext cx="1363298" cy="1152128"/>
          </a:xfrm>
          <a:prstGeom prst="triangle">
            <a:avLst>
              <a:gd name="adj" fmla="val 647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Flecha arriba 10"/>
          <p:cNvSpPr/>
          <p:nvPr/>
        </p:nvSpPr>
        <p:spPr>
          <a:xfrm flipH="1">
            <a:off x="7956376" y="1329603"/>
            <a:ext cx="134308" cy="930424"/>
          </a:xfrm>
          <a:prstGeom prst="up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Flecha abajo 11"/>
          <p:cNvSpPr/>
          <p:nvPr/>
        </p:nvSpPr>
        <p:spPr>
          <a:xfrm flipH="1">
            <a:off x="8090684" y="1329603"/>
            <a:ext cx="297740" cy="875261"/>
          </a:xfrm>
          <a:prstGeom prst="downArrow">
            <a:avLst>
              <a:gd name="adj1" fmla="val 0"/>
              <a:gd name="adj2" fmla="val 5000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0650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2357438" y="193675"/>
            <a:ext cx="6621463" cy="720725"/>
          </a:xfrm>
          <a:prstGeom prst="rect">
            <a:avLst/>
          </a:prstGeom>
          <a:solidFill>
            <a:srgbClr val="F04E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defTabSz="457200">
              <a:defRPr/>
            </a:pPr>
            <a:endParaRPr lang="de-DE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8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90500"/>
            <a:ext cx="2179638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2051720" y="190500"/>
            <a:ext cx="6917394" cy="574204"/>
          </a:xfrm>
        </p:spPr>
        <p:txBody>
          <a:bodyPr>
            <a:normAutofit/>
          </a:bodyPr>
          <a:lstStyle/>
          <a:p>
            <a:pPr algn="r"/>
            <a:r>
              <a:rPr lang="es-ES" sz="2400" b="1" dirty="0" smtClean="0">
                <a:solidFill>
                  <a:schemeClr val="bg1"/>
                </a:solidFill>
              </a:rPr>
              <a:t>Necesitamos  hacernos otras preguntas¡</a:t>
            </a:r>
            <a:endParaRPr lang="es-CL" sz="2400" b="1" dirty="0">
              <a:solidFill>
                <a:schemeClr val="bg1"/>
              </a:solidFill>
            </a:endParaRPr>
          </a:p>
        </p:txBody>
      </p:sp>
      <p:sp>
        <p:nvSpPr>
          <p:cNvPr id="2" name="Estrella de 7 puntas 1"/>
          <p:cNvSpPr/>
          <p:nvPr/>
        </p:nvSpPr>
        <p:spPr>
          <a:xfrm>
            <a:off x="1475656" y="980729"/>
            <a:ext cx="6336704" cy="5544616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L" dirty="0" smtClean="0"/>
          </a:p>
          <a:p>
            <a:endParaRPr lang="es-CL" dirty="0" smtClean="0"/>
          </a:p>
          <a:p>
            <a:r>
              <a:rPr lang="es-CL" sz="3200" dirty="0" smtClean="0"/>
              <a:t>                              </a:t>
            </a:r>
          </a:p>
          <a:p>
            <a:r>
              <a:rPr lang="es-CL" sz="3200" b="1" dirty="0" smtClean="0">
                <a:latin typeface="Bradley Hand ITC" panose="03070402050302030203" pitchFamily="66" charset="0"/>
              </a:rPr>
              <a:t>                   ¿?</a:t>
            </a:r>
            <a:r>
              <a:rPr lang="es-CL" sz="2000" b="1" dirty="0" smtClean="0">
                <a:latin typeface="Bradley Hand ITC" panose="03070402050302030203" pitchFamily="66" charset="0"/>
              </a:rPr>
              <a:t>                                 </a:t>
            </a:r>
            <a:r>
              <a:rPr lang="es-CL" sz="2000" b="1" dirty="0" err="1" smtClean="0">
                <a:latin typeface="Bradley Hand ITC" panose="03070402050302030203" pitchFamily="66" charset="0"/>
              </a:rPr>
              <a:t>Beauvoir</a:t>
            </a:r>
            <a:endParaRPr lang="es-CL" sz="2000" b="1" dirty="0">
              <a:latin typeface="Bradley Hand ITC" panose="03070402050302030203" pitchFamily="66" charset="0"/>
            </a:endParaRPr>
          </a:p>
          <a:p>
            <a:r>
              <a:rPr lang="es-CL" sz="2000" b="1" dirty="0" smtClean="0">
                <a:latin typeface="Bradley Hand ITC" panose="03070402050302030203" pitchFamily="66" charset="0"/>
              </a:rPr>
              <a:t>			   	</a:t>
            </a:r>
            <a:r>
              <a:rPr lang="es-CL" sz="2000" b="1" dirty="0" err="1" smtClean="0">
                <a:latin typeface="Bradley Hand ITC" panose="03070402050302030203" pitchFamily="66" charset="0"/>
              </a:rPr>
              <a:t>Dworkin</a:t>
            </a:r>
            <a:endParaRPr lang="es-CL" sz="2000" b="1" dirty="0">
              <a:latin typeface="Bradley Hand ITC" panose="03070402050302030203" pitchFamily="66" charset="0"/>
            </a:endParaRPr>
          </a:p>
          <a:p>
            <a:r>
              <a:rPr lang="es-CL" sz="2000" b="1" dirty="0">
                <a:latin typeface="Bradley Hand ITC" panose="03070402050302030203" pitchFamily="66" charset="0"/>
              </a:rPr>
              <a:t>	</a:t>
            </a:r>
            <a:r>
              <a:rPr lang="es-CL" sz="2000" b="1" dirty="0" smtClean="0">
                <a:latin typeface="Bradley Hand ITC" panose="03070402050302030203" pitchFamily="66" charset="0"/>
              </a:rPr>
              <a:t>		</a:t>
            </a:r>
            <a:r>
              <a:rPr lang="es-CL" sz="2000" b="1" dirty="0" err="1" smtClean="0">
                <a:latin typeface="Bradley Hand ITC" panose="03070402050302030203" pitchFamily="66" charset="0"/>
              </a:rPr>
              <a:t>Hart</a:t>
            </a:r>
            <a:endParaRPr lang="es-CL" sz="2000" b="1" dirty="0">
              <a:latin typeface="Bradley Hand ITC" panose="03070402050302030203" pitchFamily="66" charset="0"/>
            </a:endParaRPr>
          </a:p>
          <a:p>
            <a:r>
              <a:rPr lang="es-CL" sz="2000" b="1" dirty="0">
                <a:latin typeface="Bradley Hand ITC" panose="03070402050302030203" pitchFamily="66" charset="0"/>
              </a:rPr>
              <a:t>Gardner</a:t>
            </a:r>
          </a:p>
          <a:p>
            <a:r>
              <a:rPr lang="es-CL" sz="2000" b="1" dirty="0" smtClean="0">
                <a:latin typeface="Bradley Hand ITC" panose="03070402050302030203" pitchFamily="66" charset="0"/>
              </a:rPr>
              <a:t>		Maturana</a:t>
            </a:r>
            <a:endParaRPr lang="es-CL" sz="2000" b="1" dirty="0">
              <a:latin typeface="Bradley Hand ITC" panose="03070402050302030203" pitchFamily="66" charset="0"/>
            </a:endParaRPr>
          </a:p>
          <a:p>
            <a:r>
              <a:rPr lang="es-CL" sz="2000" b="1" dirty="0" smtClean="0">
                <a:latin typeface="Bradley Hand ITC" panose="03070402050302030203" pitchFamily="66" charset="0"/>
              </a:rPr>
              <a:t>Weber			Durkheim			 Bourdieu	                              	Hobbes</a:t>
            </a:r>
            <a:endParaRPr lang="es-CL" sz="2000" b="1" dirty="0">
              <a:latin typeface="Bradley Hand ITC" panose="03070402050302030203" pitchFamily="66" charset="0"/>
            </a:endParaRPr>
          </a:p>
          <a:p>
            <a:r>
              <a:rPr lang="es-CL" sz="2000" b="1" dirty="0" smtClean="0">
                <a:latin typeface="Bradley Hand ITC" panose="03070402050302030203" pitchFamily="66" charset="0"/>
              </a:rPr>
              <a:t>                                </a:t>
            </a:r>
            <a:r>
              <a:rPr lang="es-CL" sz="2000" b="1" dirty="0" err="1" smtClean="0">
                <a:latin typeface="Bradley Hand ITC" panose="03070402050302030203" pitchFamily="66" charset="0"/>
              </a:rPr>
              <a:t>Rosseau</a:t>
            </a:r>
            <a:endParaRPr lang="es-CL" sz="20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49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Conteúdo 7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14784" t="39913" r="21188" b="14337"/>
          <a:stretch/>
        </p:blipFill>
        <p:spPr>
          <a:xfrm>
            <a:off x="464344" y="1843088"/>
            <a:ext cx="8429625" cy="4014787"/>
          </a:xfrm>
          <a:prstGeom prst="rect">
            <a:avLst/>
          </a:prstGeom>
        </p:spPr>
      </p:pic>
      <p:sp>
        <p:nvSpPr>
          <p:cNvPr id="5" name="Seta para a direita 4">
            <a:hlinkClick r:id="rId3" action="ppaction://hlinksldjump"/>
          </p:cNvPr>
          <p:cNvSpPr/>
          <p:nvPr/>
        </p:nvSpPr>
        <p:spPr>
          <a:xfrm rot="11096024">
            <a:off x="576364" y="5263880"/>
            <a:ext cx="255351" cy="1823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2052" name="Picture 4" descr="Resultado de imagem para TRABAJO COOPERATIVO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74" b="95870" l="152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565" y="1966151"/>
            <a:ext cx="3209769" cy="32097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/>
        </p:nvSpPr>
        <p:spPr>
          <a:xfrm>
            <a:off x="2357438" y="193675"/>
            <a:ext cx="6621463" cy="720725"/>
          </a:xfrm>
          <a:prstGeom prst="rect">
            <a:avLst/>
          </a:prstGeom>
          <a:solidFill>
            <a:srgbClr val="F04E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defTabSz="457200">
              <a:defRPr/>
            </a:pPr>
            <a:endParaRPr lang="de-DE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8" descr="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90500"/>
            <a:ext cx="2179638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4330950" y="190500"/>
            <a:ext cx="4638164" cy="854348"/>
          </a:xfrm>
        </p:spPr>
        <p:txBody>
          <a:bodyPr>
            <a:normAutofit fontScale="90000"/>
          </a:bodyPr>
          <a:lstStyle/>
          <a:p>
            <a:pPr algn="r"/>
            <a:r>
              <a:rPr lang="es-ES" sz="30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s-ES" sz="3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ES" sz="3000" b="1" dirty="0">
                <a:solidFill>
                  <a:schemeClr val="bg1"/>
                </a:solidFill>
              </a:rPr>
              <a:t>MANOS A LA OBRA…</a:t>
            </a:r>
            <a:r>
              <a:rPr lang="es-ES" sz="30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s-ES" sz="30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es-CL" sz="3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59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17"/>
          <p:cNvSpPr txBox="1">
            <a:spLocks noChangeArrowheads="1"/>
          </p:cNvSpPr>
          <p:nvPr/>
        </p:nvSpPr>
        <p:spPr bwMode="auto">
          <a:xfrm>
            <a:off x="4606925" y="4437063"/>
            <a:ext cx="45370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_tradnl" altLang="es-CL" sz="3200" u="none" smtClean="0">
                <a:solidFill>
                  <a:srgbClr val="FFFFFF"/>
                </a:solidFill>
              </a:rPr>
              <a:t>Alianzas Corportivas</a:t>
            </a:r>
            <a:endParaRPr lang="es-ES" altLang="es-CL" sz="3200" u="none" smtClean="0">
              <a:solidFill>
                <a:srgbClr val="FFFFFF"/>
              </a:solidFill>
            </a:endParaRPr>
          </a:p>
        </p:txBody>
      </p:sp>
      <p:pic>
        <p:nvPicPr>
          <p:cNvPr id="2052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01" y="2780928"/>
            <a:ext cx="8821861" cy="2502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21"/>
          <p:cNvSpPr txBox="1">
            <a:spLocks noChangeArrowheads="1"/>
          </p:cNvSpPr>
          <p:nvPr/>
        </p:nvSpPr>
        <p:spPr bwMode="auto">
          <a:xfrm>
            <a:off x="394457" y="3754616"/>
            <a:ext cx="8424936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CL" sz="2800" b="1" u="none" dirty="0" smtClean="0">
                <a:solidFill>
                  <a:schemeClr val="bg1"/>
                </a:solidFill>
                <a:latin typeface="+mn-lt"/>
              </a:rPr>
              <a:t>CONTEXTO INSTITUCIONAL</a:t>
            </a:r>
            <a:endParaRPr lang="es-CL" altLang="es-CL" u="none" dirty="0" smtClean="0">
              <a:solidFill>
                <a:srgbClr val="FFFFFF"/>
              </a:solidFill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s-CL" altLang="es-CL" sz="3200" u="none" dirty="0" smtClean="0">
              <a:solidFill>
                <a:srgbClr val="FFFFFF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422739" y="191815"/>
            <a:ext cx="6621463" cy="720725"/>
          </a:xfrm>
          <a:prstGeom prst="rect">
            <a:avLst/>
          </a:prstGeom>
          <a:solidFill>
            <a:srgbClr val="F04E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defTabSz="457200">
              <a:defRPr/>
            </a:pPr>
            <a:r>
              <a:rPr lang="de-DE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01" y="188640"/>
            <a:ext cx="2179638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321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18 CuadroTexto"/>
          <p:cNvSpPr txBox="1">
            <a:spLocks noChangeArrowheads="1"/>
          </p:cNvSpPr>
          <p:nvPr/>
        </p:nvSpPr>
        <p:spPr bwMode="auto">
          <a:xfrm>
            <a:off x="1331913" y="2781300"/>
            <a:ext cx="714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CL"/>
          </a:p>
        </p:txBody>
      </p:sp>
      <p:sp>
        <p:nvSpPr>
          <p:cNvPr id="2" name="1 Rectángulo"/>
          <p:cNvSpPr/>
          <p:nvPr/>
        </p:nvSpPr>
        <p:spPr>
          <a:xfrm>
            <a:off x="485354" y="1196752"/>
            <a:ext cx="8064896" cy="193899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s-CL" sz="2000" b="1" dirty="0" smtClean="0">
                <a:solidFill>
                  <a:schemeClr val="bg1"/>
                </a:solidFill>
              </a:rPr>
              <a:t>Somos una </a:t>
            </a:r>
            <a:r>
              <a:rPr lang="es-CL" sz="2000" b="1" dirty="0">
                <a:solidFill>
                  <a:schemeClr val="bg1"/>
                </a:solidFill>
              </a:rPr>
              <a:t>organización independiente, no gubernamental e internacional de desarrollo integral que está presente en 134 países, lo cual nos convierte en la organización mundial más grande de atención directa a niños, niñas, adolescentes y familias.  </a:t>
            </a:r>
            <a:r>
              <a:rPr lang="es-CL" sz="2000" b="1" dirty="0" smtClean="0">
                <a:solidFill>
                  <a:schemeClr val="bg1"/>
                </a:solidFill>
              </a:rPr>
              <a:t>Tenemos </a:t>
            </a:r>
            <a:r>
              <a:rPr lang="es-CL" sz="2000" b="1" dirty="0">
                <a:solidFill>
                  <a:schemeClr val="bg1"/>
                </a:solidFill>
              </a:rPr>
              <a:t>status consultivo en el Consejo Económico y Social </a:t>
            </a:r>
            <a:r>
              <a:rPr lang="es-CL" sz="2000" b="1" dirty="0" smtClean="0">
                <a:solidFill>
                  <a:schemeClr val="bg1"/>
                </a:solidFill>
              </a:rPr>
              <a:t>en </a:t>
            </a:r>
            <a:r>
              <a:rPr lang="es-CL" sz="2000" b="1" dirty="0">
                <a:solidFill>
                  <a:schemeClr val="bg1"/>
                </a:solidFill>
              </a:rPr>
              <a:t>la sede de las Naciones Unidas en Nueva York para incidir en temas de infancia.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77800" y="3579986"/>
            <a:ext cx="3911973" cy="230832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solidFill>
                  <a:schemeClr val="bg1"/>
                </a:solidFill>
              </a:rPr>
              <a:t>Basamos nuestro trabajo en la Convención Internacional de los Derechos del Niño y con ello, en un enfoque de derechos que reconoce a los niños, niñas y adolescentes como sujetos participantes de las propuestas para potenciar su desarrollo y la garantía de sus derechos.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284984"/>
            <a:ext cx="4475989" cy="33569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Rechteck 6"/>
          <p:cNvSpPr/>
          <p:nvPr/>
        </p:nvSpPr>
        <p:spPr>
          <a:xfrm>
            <a:off x="2339975" y="193675"/>
            <a:ext cx="6621463" cy="720725"/>
          </a:xfrm>
          <a:prstGeom prst="rect">
            <a:avLst/>
          </a:prstGeom>
          <a:solidFill>
            <a:srgbClr val="F04E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defTabSz="457200">
              <a:defRPr/>
            </a:pPr>
            <a:r>
              <a:rPr lang="de-DE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8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" y="190500"/>
            <a:ext cx="2179638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uadroTexto 11"/>
          <p:cNvSpPr txBox="1"/>
          <p:nvPr/>
        </p:nvSpPr>
        <p:spPr>
          <a:xfrm>
            <a:off x="3563888" y="404664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¿Quiénes Somos?</a:t>
            </a:r>
            <a:endParaRPr lang="es-CL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27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18 CuadroTexto"/>
          <p:cNvSpPr txBox="1">
            <a:spLocks noChangeArrowheads="1"/>
          </p:cNvSpPr>
          <p:nvPr/>
        </p:nvSpPr>
        <p:spPr bwMode="auto">
          <a:xfrm>
            <a:off x="1331913" y="2781300"/>
            <a:ext cx="714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CL"/>
          </a:p>
        </p:txBody>
      </p:sp>
      <p:sp>
        <p:nvSpPr>
          <p:cNvPr id="2" name="1 Rectángulo"/>
          <p:cNvSpPr/>
          <p:nvPr/>
        </p:nvSpPr>
        <p:spPr>
          <a:xfrm>
            <a:off x="337971" y="1535579"/>
            <a:ext cx="61926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400" b="1" dirty="0" smtClean="0"/>
              <a:t>En Chile</a:t>
            </a:r>
          </a:p>
          <a:p>
            <a:pPr algn="ctr"/>
            <a:r>
              <a:rPr lang="es-CL" sz="2400" b="1" dirty="0"/>
              <a:t> </a:t>
            </a:r>
            <a:r>
              <a:rPr lang="es-CL" sz="2400" b="1" dirty="0" smtClean="0"/>
              <a:t>existen</a:t>
            </a:r>
            <a:r>
              <a:rPr lang="es-CL" sz="2400" b="1" dirty="0"/>
              <a:t>  </a:t>
            </a:r>
            <a:r>
              <a:rPr lang="es-CL" sz="2400" b="1" dirty="0" smtClean="0"/>
              <a:t>13</a:t>
            </a:r>
            <a:r>
              <a:rPr lang="es-CL" sz="2400" b="1" dirty="0"/>
              <a:t>  Aldeas </a:t>
            </a:r>
            <a:r>
              <a:rPr lang="es-CL" sz="2400" b="1" dirty="0" smtClean="0"/>
              <a:t>Infantiles</a:t>
            </a:r>
            <a:r>
              <a:rPr lang="es-CL" sz="2400" b="1" dirty="0"/>
              <a:t> </a:t>
            </a:r>
            <a:r>
              <a:rPr lang="es-CL" sz="2400" b="1" dirty="0" smtClean="0"/>
              <a:t>SOS, </a:t>
            </a:r>
          </a:p>
          <a:p>
            <a:pPr algn="ctr"/>
            <a:r>
              <a:rPr lang="es-CL" sz="2400" b="1" dirty="0" smtClean="0"/>
              <a:t>10 servicios para jóvenes,  </a:t>
            </a:r>
          </a:p>
          <a:p>
            <a:pPr algn="ctr"/>
            <a:r>
              <a:rPr lang="es-CL" sz="2400" b="1" dirty="0"/>
              <a:t>4</a:t>
            </a:r>
            <a:r>
              <a:rPr lang="es-CL" sz="2400" b="1" dirty="0" smtClean="0"/>
              <a:t> Programas de Fortalecimiento Familiar, </a:t>
            </a:r>
          </a:p>
          <a:p>
            <a:pPr algn="ctr"/>
            <a:r>
              <a:rPr lang="es-CL" sz="2400" b="1" dirty="0" smtClean="0"/>
              <a:t>1 de Prevención Focalizada </a:t>
            </a:r>
          </a:p>
          <a:p>
            <a:pPr algn="ctr"/>
            <a:r>
              <a:rPr lang="es-CL" sz="2400" b="1" dirty="0" smtClean="0"/>
              <a:t>y 1 de cuidado diario </a:t>
            </a:r>
          </a:p>
          <a:p>
            <a:pPr algn="ctr"/>
            <a:r>
              <a:rPr lang="es-CL" sz="2400" b="1" dirty="0" smtClean="0"/>
              <a:t>donde </a:t>
            </a:r>
            <a:r>
              <a:rPr lang="es-CL" sz="2400" b="1" dirty="0"/>
              <a:t>se garantiza el desarrollo de los niños y niñas en un entorno familiar protector y se fortalece a las familias para que puedan brindar a sus hijos e hijas el </a:t>
            </a:r>
            <a:r>
              <a:rPr lang="es-CL" sz="2400" b="1" dirty="0" smtClean="0"/>
              <a:t>cuidado </a:t>
            </a:r>
            <a:r>
              <a:rPr lang="es-CL" sz="2400" b="1" dirty="0"/>
              <a:t>y la protección que necesitan.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9599" y="1124744"/>
            <a:ext cx="2214889" cy="573122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724128" y="1027748"/>
            <a:ext cx="230425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                                   </a:t>
            </a:r>
            <a:r>
              <a:rPr lang="es-CL" sz="1000" dirty="0" smtClean="0"/>
              <a:t>Arica</a:t>
            </a:r>
          </a:p>
          <a:p>
            <a:pPr algn="ctr"/>
            <a:endParaRPr lang="es-CL" sz="2400" dirty="0" smtClean="0"/>
          </a:p>
          <a:p>
            <a:pPr algn="ctr"/>
            <a:r>
              <a:rPr lang="es-CL" sz="1000" dirty="0" smtClean="0"/>
              <a:t>                                                    Antofagasta</a:t>
            </a:r>
          </a:p>
          <a:p>
            <a:pPr algn="ctr"/>
            <a:endParaRPr lang="es-CL" sz="1000" dirty="0" smtClean="0"/>
          </a:p>
          <a:p>
            <a:pPr algn="ctr"/>
            <a:endParaRPr lang="es-CL" sz="1000" dirty="0"/>
          </a:p>
          <a:p>
            <a:pPr algn="ctr"/>
            <a:r>
              <a:rPr lang="es-CL" sz="1000" dirty="0" smtClean="0"/>
              <a:t>                               </a:t>
            </a:r>
          </a:p>
          <a:p>
            <a:pPr algn="ctr"/>
            <a:endParaRPr lang="es-CL" sz="1000" dirty="0"/>
          </a:p>
          <a:p>
            <a:pPr algn="ctr"/>
            <a:endParaRPr lang="es-CL" sz="1000" dirty="0" smtClean="0"/>
          </a:p>
          <a:p>
            <a:pPr algn="ctr"/>
            <a:endParaRPr lang="es-CL" sz="1000" dirty="0"/>
          </a:p>
          <a:p>
            <a:pPr algn="ctr"/>
            <a:r>
              <a:rPr lang="es-CL" sz="1000" dirty="0" smtClean="0"/>
              <a:t>                                           Quilpué</a:t>
            </a:r>
          </a:p>
          <a:p>
            <a:pPr algn="ctr"/>
            <a:r>
              <a:rPr lang="es-CL" sz="1000" dirty="0" smtClean="0"/>
              <a:t>                                                  Santiago</a:t>
            </a:r>
          </a:p>
          <a:p>
            <a:pPr algn="ctr"/>
            <a:endParaRPr lang="es-CL" sz="1000" dirty="0"/>
          </a:p>
          <a:p>
            <a:pPr algn="ctr"/>
            <a:r>
              <a:rPr lang="es-CL" sz="1000" dirty="0" smtClean="0"/>
              <a:t>                                     Curicó</a:t>
            </a:r>
          </a:p>
          <a:p>
            <a:pPr algn="ctr"/>
            <a:endParaRPr lang="es-CL" sz="1000" dirty="0" smtClean="0"/>
          </a:p>
          <a:p>
            <a:pPr algn="ctr"/>
            <a:endParaRPr lang="es-CL" sz="1000" dirty="0"/>
          </a:p>
          <a:p>
            <a:pPr algn="ctr"/>
            <a:endParaRPr lang="es-CL" sz="1000" dirty="0" smtClean="0"/>
          </a:p>
          <a:p>
            <a:pPr algn="ctr"/>
            <a:endParaRPr lang="es-CL" sz="1000" dirty="0"/>
          </a:p>
          <a:p>
            <a:pPr algn="ctr"/>
            <a:r>
              <a:rPr lang="es-CL" sz="1000" dirty="0" smtClean="0"/>
              <a:t>         </a:t>
            </a:r>
            <a:r>
              <a:rPr lang="es-CL" sz="1000" dirty="0" err="1" smtClean="0"/>
              <a:t>Carahue</a:t>
            </a:r>
            <a:endParaRPr lang="es-CL" sz="1000" dirty="0" smtClean="0"/>
          </a:p>
          <a:p>
            <a:pPr algn="ctr"/>
            <a:r>
              <a:rPr lang="es-CL" sz="1000" dirty="0"/>
              <a:t> </a:t>
            </a:r>
            <a:r>
              <a:rPr lang="es-CL" sz="1000" dirty="0" smtClean="0"/>
              <a:t>   Puerto Varas  </a:t>
            </a:r>
          </a:p>
          <a:p>
            <a:pPr algn="ctr"/>
            <a:r>
              <a:rPr lang="es-CL" sz="1000" dirty="0" smtClean="0"/>
              <a:t>         Ancud</a:t>
            </a:r>
            <a:endParaRPr lang="es-CL" sz="1000" dirty="0"/>
          </a:p>
        </p:txBody>
      </p:sp>
      <p:sp>
        <p:nvSpPr>
          <p:cNvPr id="8" name="CuadroTexto 7"/>
          <p:cNvSpPr txBox="1"/>
          <p:nvPr/>
        </p:nvSpPr>
        <p:spPr>
          <a:xfrm>
            <a:off x="7452320" y="3428405"/>
            <a:ext cx="19442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L" sz="1000" dirty="0">
              <a:latin typeface="+mj-lt"/>
            </a:endParaRPr>
          </a:p>
          <a:p>
            <a:pPr algn="ctr"/>
            <a:r>
              <a:rPr lang="es-CL" sz="1000" dirty="0" smtClean="0">
                <a:latin typeface="+mj-lt"/>
              </a:rPr>
              <a:t>Chillan-Bulnes</a:t>
            </a:r>
            <a:endParaRPr lang="es-CL" sz="1000" dirty="0">
              <a:latin typeface="+mj-lt"/>
            </a:endParaRPr>
          </a:p>
          <a:p>
            <a:pPr algn="ctr"/>
            <a:r>
              <a:rPr lang="es-CL" sz="1000" dirty="0">
                <a:latin typeface="+mj-lt"/>
              </a:rPr>
              <a:t>Concepción</a:t>
            </a:r>
          </a:p>
          <a:p>
            <a:pPr algn="ctr"/>
            <a:r>
              <a:rPr lang="es-CL" sz="1000" dirty="0">
                <a:latin typeface="+mj-lt"/>
              </a:rPr>
              <a:t>Angol</a:t>
            </a:r>
          </a:p>
          <a:p>
            <a:pPr algn="ctr"/>
            <a:r>
              <a:rPr lang="es-CL" sz="1000" dirty="0">
                <a:latin typeface="+mj-lt"/>
              </a:rPr>
              <a:t>Padre Las Casas</a:t>
            </a:r>
          </a:p>
          <a:p>
            <a:endParaRPr lang="es-CL" sz="1600" dirty="0"/>
          </a:p>
        </p:txBody>
      </p:sp>
      <p:sp>
        <p:nvSpPr>
          <p:cNvPr id="10" name="Rechteck 6"/>
          <p:cNvSpPr/>
          <p:nvPr/>
        </p:nvSpPr>
        <p:spPr>
          <a:xfrm>
            <a:off x="2339975" y="193675"/>
            <a:ext cx="6621463" cy="720725"/>
          </a:xfrm>
          <a:prstGeom prst="rect">
            <a:avLst/>
          </a:prstGeom>
          <a:solidFill>
            <a:srgbClr val="F04E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defTabSz="457200">
              <a:defRPr/>
            </a:pPr>
            <a:r>
              <a:rPr lang="de-DE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8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" y="190500"/>
            <a:ext cx="2179638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uadroTexto 11"/>
          <p:cNvSpPr txBox="1"/>
          <p:nvPr/>
        </p:nvSpPr>
        <p:spPr>
          <a:xfrm>
            <a:off x="2339975" y="404664"/>
            <a:ext cx="6264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Aldeas Infantiles SOS Chile</a:t>
            </a:r>
            <a:endParaRPr lang="es-CL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29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18 CuadroTexto"/>
          <p:cNvSpPr txBox="1">
            <a:spLocks noChangeArrowheads="1"/>
          </p:cNvSpPr>
          <p:nvPr/>
        </p:nvSpPr>
        <p:spPr bwMode="auto">
          <a:xfrm>
            <a:off x="1331913" y="2781300"/>
            <a:ext cx="714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CL"/>
          </a:p>
        </p:txBody>
      </p:sp>
      <p:sp>
        <p:nvSpPr>
          <p:cNvPr id="2" name="1 CuadroTexto"/>
          <p:cNvSpPr txBox="1"/>
          <p:nvPr/>
        </p:nvSpPr>
        <p:spPr>
          <a:xfrm>
            <a:off x="2843808" y="332656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 smtClean="0">
                <a:solidFill>
                  <a:schemeClr val="bg1"/>
                </a:solidFill>
              </a:rPr>
              <a:t>PILARES DEL TRABAJO PROGRAMATICO</a:t>
            </a:r>
            <a:endParaRPr lang="es-CL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82399197"/>
              </p:ext>
            </p:extLst>
          </p:nvPr>
        </p:nvGraphicFramePr>
        <p:xfrm>
          <a:off x="323528" y="921456"/>
          <a:ext cx="8637910" cy="5675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hteck 6"/>
          <p:cNvSpPr/>
          <p:nvPr/>
        </p:nvSpPr>
        <p:spPr>
          <a:xfrm>
            <a:off x="2339975" y="193675"/>
            <a:ext cx="6621463" cy="720725"/>
          </a:xfrm>
          <a:prstGeom prst="rect">
            <a:avLst/>
          </a:prstGeom>
          <a:solidFill>
            <a:srgbClr val="F04E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defTabSz="457200">
              <a:defRPr/>
            </a:pPr>
            <a:r>
              <a:rPr lang="de-DE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8" descr="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" y="190500"/>
            <a:ext cx="2179638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2411871" y="332656"/>
            <a:ext cx="6264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PILARES DEL TRABAJO PROGRAMÁTICO</a:t>
            </a:r>
            <a:endParaRPr lang="es-CL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06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6949" y="0"/>
            <a:ext cx="5296875" cy="720000"/>
          </a:xfrm>
        </p:spPr>
        <p:txBody>
          <a:bodyPr/>
          <a:lstStyle/>
          <a:p>
            <a:r>
              <a:rPr lang="en-GB" sz="2400" dirty="0" smtClean="0">
                <a:solidFill>
                  <a:srgbClr val="EC7404"/>
                </a:solidFill>
                <a:cs typeface="Arial" panose="020B0604020202020204" pitchFamily="34" charset="0"/>
              </a:rPr>
              <a:t/>
            </a:r>
            <a:br>
              <a:rPr lang="en-GB" sz="2400" dirty="0" smtClean="0">
                <a:solidFill>
                  <a:srgbClr val="EC7404"/>
                </a:solidFill>
                <a:cs typeface="Arial" panose="020B0604020202020204" pitchFamily="34" charset="0"/>
              </a:rPr>
            </a:br>
            <a:r>
              <a:rPr lang="en-GB" sz="2400" dirty="0">
                <a:solidFill>
                  <a:srgbClr val="EC7404"/>
                </a:solidFill>
                <a:cs typeface="Arial" panose="020B0604020202020204" pitchFamily="34" charset="0"/>
              </a:rPr>
              <a:t/>
            </a:r>
            <a:br>
              <a:rPr lang="en-GB" sz="2400" dirty="0">
                <a:solidFill>
                  <a:srgbClr val="EC7404"/>
                </a:solidFill>
                <a:cs typeface="Arial" panose="020B0604020202020204" pitchFamily="34" charset="0"/>
              </a:rPr>
            </a:br>
            <a:r>
              <a:rPr lang="en-GB" sz="3200" b="1" dirty="0" smtClean="0">
                <a:solidFill>
                  <a:srgbClr val="EC7404"/>
                </a:solidFill>
                <a:cs typeface="Arial" panose="020B0604020202020204" pitchFamily="34" charset="0"/>
              </a:rPr>
              <a:t>CARE PROMISE</a:t>
            </a:r>
            <a:br>
              <a:rPr lang="en-GB" sz="3200" b="1" dirty="0" smtClean="0">
                <a:solidFill>
                  <a:srgbClr val="EC7404"/>
                </a:solidFill>
                <a:cs typeface="Arial" panose="020B0604020202020204" pitchFamily="34" charset="0"/>
              </a:rPr>
            </a:br>
            <a:endParaRPr lang="en-GB" sz="2400" dirty="0">
              <a:solidFill>
                <a:srgbClr val="EC740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key quality"/>
          <p:cNvSpPr txBox="1"/>
          <p:nvPr/>
        </p:nvSpPr>
        <p:spPr>
          <a:xfrm>
            <a:off x="204434" y="980728"/>
            <a:ext cx="2385751" cy="400110"/>
          </a:xfrm>
          <a:prstGeom prst="rect">
            <a:avLst/>
          </a:prstGeom>
          <a:solidFill>
            <a:srgbClr val="EC7404"/>
          </a:solidFill>
          <a:ln>
            <a:solidFill>
              <a:srgbClr val="EC740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El </a:t>
            </a:r>
            <a:r>
              <a:rPr lang="en-GB" sz="2000" b="1" dirty="0" err="1" smtClean="0">
                <a:solidFill>
                  <a:prstClr val="white"/>
                </a:solidFill>
                <a:cs typeface="Arial" panose="020B0604020202020204" pitchFamily="34" charset="0"/>
              </a:rPr>
              <a:t>compromiso</a:t>
            </a:r>
            <a:endParaRPr lang="en-GB" sz="20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0" name="Content Placeholder 4"/>
          <p:cNvSpPr txBox="1">
            <a:spLocks/>
          </p:cNvSpPr>
          <p:nvPr/>
        </p:nvSpPr>
        <p:spPr bwMode="auto">
          <a:xfrm>
            <a:off x="192088" y="1412776"/>
            <a:ext cx="2398098" cy="5184576"/>
          </a:xfrm>
          <a:prstGeom prst="rect">
            <a:avLst/>
          </a:prstGeom>
          <a:solidFill>
            <a:schemeClr val="bg1"/>
          </a:solidFill>
          <a:ln w="9525">
            <a:solidFill>
              <a:srgbClr val="EC7404"/>
            </a:solidFill>
            <a:miter lim="800000"/>
            <a:headEnd/>
            <a:tailEnd/>
          </a:ln>
          <a:extLst/>
        </p:spPr>
        <p:txBody>
          <a:bodyPr vert="horz" wrap="square" lIns="91440" tIns="45720" rIns="36000" bIns="45720" numCol="1" anchor="ctr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7404"/>
              </a:buClr>
              <a:buFont typeface="Wingdings" pitchFamily="2" charset="2"/>
              <a:buChar char="§"/>
              <a:defRPr sz="2800" kern="1200">
                <a:solidFill>
                  <a:srgbClr val="262626"/>
                </a:solidFill>
                <a:latin typeface="Arial"/>
                <a:ea typeface="ＭＳ Ｐゴシック" pitchFamily="30" charset="-128"/>
                <a:cs typeface="ＭＳ Ｐゴシック" pitchFamily="3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SzPct val="130000"/>
              <a:buFont typeface="Arial" charset="0"/>
              <a:buChar char="•"/>
              <a:defRPr sz="2600" kern="1200">
                <a:solidFill>
                  <a:srgbClr val="404040"/>
                </a:solidFill>
                <a:latin typeface="Arial"/>
                <a:ea typeface="ＭＳ Ｐゴシック" pitchFamily="30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6B856"/>
              </a:buClr>
              <a:buSzPct val="85000"/>
              <a:buFont typeface="Wingdings" pitchFamily="2" charset="2"/>
              <a:buChar char="§"/>
              <a:defRPr sz="2400" kern="1200">
                <a:solidFill>
                  <a:srgbClr val="404040"/>
                </a:solidFill>
                <a:latin typeface="Arial"/>
                <a:ea typeface="ＭＳ Ｐゴシック" pitchFamily="30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74361"/>
              </a:buClr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Arial"/>
                <a:ea typeface="ＭＳ Ｐゴシック" pitchFamily="30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Font typeface="Arial" charset="0"/>
              <a:buChar char="»"/>
              <a:defRPr sz="2000" kern="1200">
                <a:solidFill>
                  <a:srgbClr val="7F7F7F"/>
                </a:solidFill>
                <a:latin typeface="Arial"/>
                <a:ea typeface="ＭＳ Ｐゴシック" pitchFamily="30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lvl="1" indent="-266700">
              <a:spcBef>
                <a:spcPts val="800"/>
              </a:spcBef>
              <a:buClr>
                <a:srgbClr val="EC740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800" dirty="0" err="1">
                <a:latin typeface="+mn-lt"/>
              </a:rPr>
              <a:t>C</a:t>
            </a:r>
            <a:r>
              <a:rPr lang="en-GB" sz="1800" dirty="0" err="1" smtClean="0">
                <a:latin typeface="+mn-lt"/>
              </a:rPr>
              <a:t>entrarnos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en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niños</a:t>
            </a:r>
            <a:r>
              <a:rPr lang="en-GB" sz="1800" dirty="0" smtClean="0">
                <a:latin typeface="+mn-lt"/>
              </a:rPr>
              <a:t>/as sin </a:t>
            </a:r>
            <a:r>
              <a:rPr lang="en-GB" sz="1800" dirty="0" err="1" smtClean="0">
                <a:latin typeface="+mn-lt"/>
              </a:rPr>
              <a:t>cuidado</a:t>
            </a:r>
            <a:r>
              <a:rPr lang="en-GB" sz="1800" dirty="0" smtClean="0">
                <a:latin typeface="+mn-lt"/>
              </a:rPr>
              <a:t> familiar o </a:t>
            </a:r>
            <a:r>
              <a:rPr lang="en-GB" sz="1800" dirty="0" err="1" smtClean="0">
                <a:latin typeface="+mn-lt"/>
              </a:rPr>
              <a:t>en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riesgo</a:t>
            </a:r>
            <a:r>
              <a:rPr lang="en-GB" sz="1800" dirty="0" smtClean="0">
                <a:latin typeface="+mn-lt"/>
              </a:rPr>
              <a:t> de </a:t>
            </a:r>
            <a:r>
              <a:rPr lang="en-GB" sz="1800" dirty="0" err="1" smtClean="0">
                <a:latin typeface="+mn-lt"/>
              </a:rPr>
              <a:t>perderlo</a:t>
            </a:r>
            <a:r>
              <a:rPr lang="en-GB" sz="1800" dirty="0" smtClean="0">
                <a:latin typeface="+mn-lt"/>
              </a:rPr>
              <a:t>  </a:t>
            </a:r>
          </a:p>
          <a:p>
            <a:pPr marL="266700" lvl="1" indent="-266700">
              <a:spcBef>
                <a:spcPts val="800"/>
              </a:spcBef>
              <a:buClr>
                <a:srgbClr val="EC7404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sz="1800" dirty="0" smtClean="0">
                <a:latin typeface="+mn-lt"/>
              </a:rPr>
              <a:t>Crear un entorno seguro para cada niño/a.</a:t>
            </a:r>
          </a:p>
          <a:p>
            <a:pPr marL="266700" lvl="1" indent="-266700">
              <a:spcBef>
                <a:spcPts val="800"/>
              </a:spcBef>
              <a:buClr>
                <a:srgbClr val="EC7404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sz="1800" dirty="0" smtClean="0">
                <a:latin typeface="+mn-lt"/>
              </a:rPr>
              <a:t>Apoyar y acompañar</a:t>
            </a:r>
          </a:p>
          <a:p>
            <a:pPr marL="266700" lvl="1" indent="-266700">
              <a:spcBef>
                <a:spcPts val="800"/>
              </a:spcBef>
              <a:buClr>
                <a:srgbClr val="EC740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800" dirty="0" smtClean="0">
                <a:latin typeface="+mn-lt"/>
              </a:rPr>
              <a:t>No </a:t>
            </a:r>
            <a:r>
              <a:rPr lang="en-GB" sz="1800" dirty="0" err="1" smtClean="0">
                <a:latin typeface="+mn-lt"/>
              </a:rPr>
              <a:t>discriminar</a:t>
            </a:r>
            <a:r>
              <a:rPr lang="en-GB" sz="1800" dirty="0" smtClean="0">
                <a:latin typeface="+mn-lt"/>
              </a:rPr>
              <a:t> (</a:t>
            </a:r>
            <a:r>
              <a:rPr lang="en-GB" sz="1800" dirty="0" err="1" smtClean="0">
                <a:latin typeface="+mn-lt"/>
              </a:rPr>
              <a:t>géneros</a:t>
            </a:r>
            <a:r>
              <a:rPr lang="en-GB" sz="1800" dirty="0" smtClean="0">
                <a:latin typeface="+mn-lt"/>
              </a:rPr>
              <a:t>, </a:t>
            </a:r>
            <a:r>
              <a:rPr lang="en-GB" sz="1800" dirty="0" err="1" smtClean="0">
                <a:latin typeface="+mn-lt"/>
              </a:rPr>
              <a:t>orientación</a:t>
            </a:r>
            <a:r>
              <a:rPr lang="en-GB" sz="1800" dirty="0" smtClean="0">
                <a:latin typeface="+mn-lt"/>
              </a:rPr>
              <a:t> sexual, </a:t>
            </a:r>
            <a:r>
              <a:rPr lang="en-GB" sz="1800" dirty="0" err="1" smtClean="0">
                <a:latin typeface="+mn-lt"/>
              </a:rPr>
              <a:t>étnico</a:t>
            </a:r>
            <a:r>
              <a:rPr lang="en-GB" sz="1800" dirty="0" smtClean="0">
                <a:latin typeface="+mn-lt"/>
              </a:rPr>
              <a:t>, </a:t>
            </a:r>
            <a:r>
              <a:rPr lang="en-GB" sz="1800" dirty="0" err="1" smtClean="0">
                <a:latin typeface="+mn-lt"/>
              </a:rPr>
              <a:t>fé</a:t>
            </a:r>
            <a:r>
              <a:rPr lang="en-GB" sz="1800" dirty="0" smtClean="0">
                <a:latin typeface="+mn-lt"/>
              </a:rPr>
              <a:t>, </a:t>
            </a:r>
            <a:r>
              <a:rPr lang="en-GB" sz="1800" dirty="0" err="1" smtClean="0">
                <a:latin typeface="+mn-lt"/>
              </a:rPr>
              <a:t>estado</a:t>
            </a:r>
            <a:r>
              <a:rPr lang="en-GB" sz="1800" dirty="0" smtClean="0">
                <a:latin typeface="+mn-lt"/>
              </a:rPr>
              <a:t> de </a:t>
            </a:r>
            <a:r>
              <a:rPr lang="en-GB" sz="1800" dirty="0" err="1" smtClean="0">
                <a:latin typeface="+mn-lt"/>
              </a:rPr>
              <a:t>salud</a:t>
            </a:r>
            <a:r>
              <a:rPr lang="en-GB" sz="1800" dirty="0" smtClean="0">
                <a:latin typeface="+mn-lt"/>
              </a:rPr>
              <a:t> o </a:t>
            </a:r>
            <a:r>
              <a:rPr lang="en-GB" sz="1800" dirty="0" err="1" smtClean="0">
                <a:latin typeface="+mn-lt"/>
              </a:rPr>
              <a:t>discapacidad</a:t>
            </a:r>
            <a:r>
              <a:rPr lang="en-GB" sz="1800" dirty="0" smtClean="0">
                <a:latin typeface="+mn-lt"/>
              </a:rPr>
              <a:t>)</a:t>
            </a:r>
          </a:p>
          <a:p>
            <a:pPr marL="266700" lvl="1" indent="-266700">
              <a:spcBef>
                <a:spcPts val="800"/>
              </a:spcBef>
              <a:buClr>
                <a:srgbClr val="EC740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800" dirty="0" smtClean="0">
                <a:latin typeface="+mn-lt"/>
              </a:rPr>
              <a:t>Desarrollo de las </a:t>
            </a:r>
            <a:r>
              <a:rPr lang="en-GB" sz="1800" dirty="0" err="1" smtClean="0">
                <a:latin typeface="+mn-lt"/>
              </a:rPr>
              <a:t>competencias</a:t>
            </a:r>
            <a:r>
              <a:rPr lang="en-GB" sz="1800" dirty="0" smtClean="0">
                <a:latin typeface="+mn-lt"/>
              </a:rPr>
              <a:t> de </a:t>
            </a:r>
            <a:r>
              <a:rPr lang="en-GB" sz="1800" dirty="0" err="1" smtClean="0">
                <a:latin typeface="+mn-lt"/>
              </a:rPr>
              <a:t>los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cuidadores</a:t>
            </a:r>
            <a:r>
              <a:rPr lang="en-GB" sz="1800" dirty="0" smtClean="0">
                <a:latin typeface="+mn-lt"/>
              </a:rPr>
              <a:t>.</a:t>
            </a:r>
            <a:endParaRPr lang="en-GB" sz="1800" dirty="0">
              <a:latin typeface="+mn-lt"/>
            </a:endParaRPr>
          </a:p>
        </p:txBody>
      </p:sp>
      <p:pic>
        <p:nvPicPr>
          <p:cNvPr id="78916" name="Picture 6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935" y="1484784"/>
            <a:ext cx="6418718" cy="4917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hteck 6"/>
          <p:cNvSpPr/>
          <p:nvPr/>
        </p:nvSpPr>
        <p:spPr>
          <a:xfrm>
            <a:off x="2339975" y="193675"/>
            <a:ext cx="6621463" cy="720725"/>
          </a:xfrm>
          <a:prstGeom prst="rect">
            <a:avLst/>
          </a:prstGeom>
          <a:solidFill>
            <a:srgbClr val="F04E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defTabSz="457200">
              <a:defRPr/>
            </a:pPr>
            <a:r>
              <a:rPr lang="de-DE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8" descr="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" y="190500"/>
            <a:ext cx="2179638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uadroTexto 14"/>
          <p:cNvSpPr txBox="1"/>
          <p:nvPr/>
        </p:nvSpPr>
        <p:spPr>
          <a:xfrm>
            <a:off x="3563888" y="404664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 PROMISE...</a:t>
            </a:r>
            <a:endParaRPr lang="es-CL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63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17"/>
          <p:cNvSpPr txBox="1">
            <a:spLocks noChangeArrowheads="1"/>
          </p:cNvSpPr>
          <p:nvPr/>
        </p:nvSpPr>
        <p:spPr bwMode="auto">
          <a:xfrm>
            <a:off x="4606925" y="4437063"/>
            <a:ext cx="45370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_tradnl" altLang="es-CL" sz="3200" u="none" smtClean="0">
                <a:solidFill>
                  <a:srgbClr val="FFFFFF"/>
                </a:solidFill>
              </a:rPr>
              <a:t>Alianzas Corportivas</a:t>
            </a:r>
            <a:endParaRPr lang="es-ES" altLang="es-CL" sz="3200" u="none" smtClean="0">
              <a:solidFill>
                <a:srgbClr val="FFFFFF"/>
              </a:solidFill>
            </a:endParaRPr>
          </a:p>
        </p:txBody>
      </p:sp>
      <p:pic>
        <p:nvPicPr>
          <p:cNvPr id="2052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2" y="4910954"/>
            <a:ext cx="9180513" cy="1947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0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52938" cy="98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21"/>
          <p:cNvSpPr txBox="1">
            <a:spLocks noChangeArrowheads="1"/>
          </p:cNvSpPr>
          <p:nvPr/>
        </p:nvSpPr>
        <p:spPr bwMode="auto">
          <a:xfrm>
            <a:off x="251521" y="3789040"/>
            <a:ext cx="8424936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s-CL" altLang="es-CL" sz="2800" b="1" u="none" dirty="0" smtClean="0">
              <a:solidFill>
                <a:schemeClr val="bg1"/>
              </a:solidFill>
              <a:latin typeface="+mn-lt"/>
            </a:endParaRPr>
          </a:p>
          <a:p>
            <a:pPr algn="ctr"/>
            <a:endParaRPr lang="es-CL" altLang="es-CL" sz="2800" b="1" u="none" dirty="0">
              <a:solidFill>
                <a:schemeClr val="bg1"/>
              </a:solidFill>
              <a:latin typeface="+mn-lt"/>
            </a:endParaRPr>
          </a:p>
          <a:p>
            <a:pPr algn="ctr"/>
            <a:endParaRPr lang="es-CL" altLang="es-CL" sz="2800" b="1" u="none" dirty="0" smtClean="0">
              <a:solidFill>
                <a:schemeClr val="bg1"/>
              </a:solidFill>
              <a:latin typeface="+mn-lt"/>
            </a:endParaRPr>
          </a:p>
          <a:p>
            <a:pPr algn="ctr"/>
            <a:endParaRPr lang="es-CL" altLang="es-CL" sz="2800" b="1" u="none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s-CL" altLang="es-CL" sz="2800" b="1" u="none" dirty="0" smtClean="0">
                <a:solidFill>
                  <a:schemeClr val="bg1"/>
                </a:solidFill>
                <a:latin typeface="+mn-lt"/>
              </a:rPr>
              <a:t>JÓVENES Y PREPARACIÓN PARA LA VIDA INDEPENDIENTE: UN DESAFÍO PARA LAS POLÍTICAS PÚBLICAS</a:t>
            </a:r>
            <a:endParaRPr lang="es-CL" altLang="es-CL" u="none" dirty="0" smtClean="0">
              <a:solidFill>
                <a:srgbClr val="FFFFFF"/>
              </a:solidFill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s-CL" altLang="es-CL" sz="3200" u="none" dirty="0" smtClean="0">
              <a:solidFill>
                <a:srgbClr val="FFFFFF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19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395536" y="1200428"/>
            <a:ext cx="8430202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endParaRPr lang="es-CL" sz="2000" dirty="0"/>
          </a:p>
          <a:p>
            <a:pPr algn="just" fontAlgn="base"/>
            <a:r>
              <a:rPr lang="es-CL" sz="2400" dirty="0" smtClean="0"/>
              <a:t>Sabemos, entre otros datos que conocimos en el día de ayer, de  </a:t>
            </a:r>
            <a:r>
              <a:rPr lang="es-CL" sz="2400" dirty="0"/>
              <a:t>que alrededor del 60% de los jóvenes chilenos que tienen entre 25 y 29 años de edad, continúan viviendo en la casa de sus padres o de otros </a:t>
            </a:r>
            <a:r>
              <a:rPr lang="es-CL" sz="2400" dirty="0" smtClean="0"/>
              <a:t>familiares, contando con una vivienda, soporte financiero y afectivo y apoyo diversos, que los acompañan en este transito en sus vidas.</a:t>
            </a:r>
            <a:endParaRPr lang="es-CL" sz="2400" dirty="0"/>
          </a:p>
          <a:p>
            <a:pPr algn="ctr" fontAlgn="base"/>
            <a:r>
              <a:rPr lang="es-CL" sz="2400" b="1" dirty="0" smtClean="0">
                <a:solidFill>
                  <a:srgbClr val="C00000"/>
                </a:solidFill>
              </a:rPr>
              <a:t>Entonces </a:t>
            </a:r>
            <a:r>
              <a:rPr lang="es-CL" sz="2400" b="1" dirty="0">
                <a:solidFill>
                  <a:srgbClr val="C00000"/>
                </a:solidFill>
              </a:rPr>
              <a:t>¿Por qué debemos considerar que aquellos adolescentes que están saliendo del sistema de cuidado alternativo a los 18 años, estarían listos para enfrentar la vida adulta, sin apoyos adicionales y muchas veces solos? ¿Son estos jóvenes tan distintos a los demás jóvenes de Chile o de la Latinoamérica, en cuanto a sus expectativas, aspiraciones y sueños? </a:t>
            </a:r>
            <a:endParaRPr lang="es-CL" sz="2400" dirty="0"/>
          </a:p>
          <a:p>
            <a:pPr algn="ctr" fontAlgn="base"/>
            <a:r>
              <a:rPr lang="es-CL" sz="2400" dirty="0" smtClean="0"/>
              <a:t>En el día de ayer, vimos que NO. </a:t>
            </a:r>
            <a:endParaRPr lang="es-CL" sz="2400" dirty="0"/>
          </a:p>
          <a:p>
            <a:pPr algn="just"/>
            <a:endParaRPr lang="es-CL" sz="2000" dirty="0"/>
          </a:p>
        </p:txBody>
      </p:sp>
      <p:sp>
        <p:nvSpPr>
          <p:cNvPr id="18" name="Rechteck 6"/>
          <p:cNvSpPr/>
          <p:nvPr/>
        </p:nvSpPr>
        <p:spPr>
          <a:xfrm>
            <a:off x="2339975" y="193675"/>
            <a:ext cx="6621463" cy="720725"/>
          </a:xfrm>
          <a:prstGeom prst="rect">
            <a:avLst/>
          </a:prstGeom>
          <a:solidFill>
            <a:srgbClr val="F04E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defTabSz="457200">
              <a:defRPr/>
            </a:pPr>
            <a:r>
              <a:rPr lang="de-DE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8" descr="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" y="190500"/>
            <a:ext cx="2179638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3563888" y="404664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CONTEXTO...</a:t>
            </a:r>
            <a:endParaRPr lang="es-CL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79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278" y="4005064"/>
            <a:ext cx="8064816" cy="1656184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2400" b="1" dirty="0" smtClean="0">
                <a:solidFill>
                  <a:srgbClr val="EC7404"/>
                </a:solidFill>
                <a:cs typeface="Arial" panose="020B0604020202020204" pitchFamily="34" charset="0"/>
              </a:rPr>
              <a:t>Como Organización </a:t>
            </a:r>
            <a:r>
              <a:rPr lang="en-GB" sz="2400" b="1" dirty="0" err="1" smtClean="0">
                <a:solidFill>
                  <a:srgbClr val="EC7404"/>
                </a:solidFill>
                <a:cs typeface="Arial" panose="020B0604020202020204" pitchFamily="34" charset="0"/>
              </a:rPr>
              <a:t>estamos</a:t>
            </a:r>
            <a:r>
              <a:rPr lang="en-GB" sz="2400" b="1" dirty="0" smtClean="0">
                <a:solidFill>
                  <a:srgbClr val="EC7404"/>
                </a:solidFill>
                <a:cs typeface="Arial" panose="020B0604020202020204" pitchFamily="34" charset="0"/>
              </a:rPr>
              <a:t> </a:t>
            </a:r>
            <a:r>
              <a:rPr lang="en-GB" sz="2400" b="1" dirty="0" err="1" smtClean="0">
                <a:solidFill>
                  <a:srgbClr val="EC7404"/>
                </a:solidFill>
                <a:cs typeface="Arial" panose="020B0604020202020204" pitchFamily="34" charset="0"/>
              </a:rPr>
              <a:t>en</a:t>
            </a:r>
            <a:r>
              <a:rPr lang="en-GB" sz="2400" b="1" dirty="0" smtClean="0">
                <a:solidFill>
                  <a:srgbClr val="EC7404"/>
                </a:solidFill>
                <a:cs typeface="Arial" panose="020B0604020202020204" pitchFamily="34" charset="0"/>
              </a:rPr>
              <a:t> un </a:t>
            </a:r>
            <a:r>
              <a:rPr lang="en-GB" sz="2400" b="1" dirty="0" err="1" smtClean="0">
                <a:solidFill>
                  <a:srgbClr val="EC7404"/>
                </a:solidFill>
                <a:cs typeface="Arial" panose="020B0604020202020204" pitchFamily="34" charset="0"/>
              </a:rPr>
              <a:t>proceso</a:t>
            </a:r>
            <a:r>
              <a:rPr lang="en-GB" sz="2400" b="1" dirty="0" smtClean="0">
                <a:solidFill>
                  <a:srgbClr val="EC7404"/>
                </a:solidFill>
                <a:cs typeface="Arial" panose="020B0604020202020204" pitchFamily="34" charset="0"/>
              </a:rPr>
              <a:t> de </a:t>
            </a:r>
            <a:r>
              <a:rPr lang="en-GB" sz="2400" b="1" dirty="0" err="1" smtClean="0">
                <a:solidFill>
                  <a:srgbClr val="EC7404"/>
                </a:solidFill>
                <a:cs typeface="Arial" panose="020B0604020202020204" pitchFamily="34" charset="0"/>
              </a:rPr>
              <a:t>fortalecer</a:t>
            </a:r>
            <a:r>
              <a:rPr lang="en-GB" sz="2400" b="1" dirty="0" smtClean="0">
                <a:solidFill>
                  <a:srgbClr val="EC7404"/>
                </a:solidFill>
                <a:cs typeface="Arial" panose="020B0604020202020204" pitchFamily="34" charset="0"/>
              </a:rPr>
              <a:t> </a:t>
            </a:r>
            <a:r>
              <a:rPr lang="en-GB" sz="2400" b="1" dirty="0" err="1" smtClean="0">
                <a:solidFill>
                  <a:srgbClr val="EC7404"/>
                </a:solidFill>
                <a:cs typeface="Arial" panose="020B0604020202020204" pitchFamily="34" charset="0"/>
              </a:rPr>
              <a:t>nuestra</a:t>
            </a:r>
            <a:r>
              <a:rPr lang="en-GB" sz="2400" b="1" dirty="0" smtClean="0">
                <a:solidFill>
                  <a:srgbClr val="EC7404"/>
                </a:solidFill>
                <a:cs typeface="Arial" panose="020B0604020202020204" pitchFamily="34" charset="0"/>
              </a:rPr>
              <a:t> </a:t>
            </a:r>
            <a:r>
              <a:rPr lang="en-GB" sz="2400" b="1" dirty="0" err="1" smtClean="0">
                <a:solidFill>
                  <a:srgbClr val="EC7404"/>
                </a:solidFill>
                <a:cs typeface="Arial" panose="020B0604020202020204" pitchFamily="34" charset="0"/>
              </a:rPr>
              <a:t>línea</a:t>
            </a:r>
            <a:r>
              <a:rPr lang="en-GB" sz="2400" b="1" dirty="0" smtClean="0">
                <a:solidFill>
                  <a:srgbClr val="EC7404"/>
                </a:solidFill>
                <a:cs typeface="Arial" panose="020B0604020202020204" pitchFamily="34" charset="0"/>
              </a:rPr>
              <a:t> </a:t>
            </a:r>
            <a:r>
              <a:rPr lang="en-GB" sz="2400" b="1" dirty="0" err="1" smtClean="0">
                <a:solidFill>
                  <a:srgbClr val="EC7404"/>
                </a:solidFill>
                <a:cs typeface="Arial" panose="020B0604020202020204" pitchFamily="34" charset="0"/>
              </a:rPr>
              <a:t>programática</a:t>
            </a:r>
            <a:r>
              <a:rPr lang="en-GB" sz="2400" b="1" dirty="0" smtClean="0">
                <a:solidFill>
                  <a:srgbClr val="EC7404"/>
                </a:solidFill>
                <a:cs typeface="Arial" panose="020B0604020202020204" pitchFamily="34" charset="0"/>
              </a:rPr>
              <a:t> de </a:t>
            </a:r>
            <a:r>
              <a:rPr lang="en-GB" sz="2400" b="1" dirty="0" err="1" smtClean="0">
                <a:solidFill>
                  <a:srgbClr val="EC7404"/>
                </a:solidFill>
                <a:cs typeface="Arial" panose="020B0604020202020204" pitchFamily="34" charset="0"/>
              </a:rPr>
              <a:t>preparación</a:t>
            </a:r>
            <a:r>
              <a:rPr lang="en-GB" sz="2400" b="1" dirty="0" smtClean="0">
                <a:solidFill>
                  <a:srgbClr val="EC7404"/>
                </a:solidFill>
                <a:cs typeface="Arial" panose="020B0604020202020204" pitchFamily="34" charset="0"/>
              </a:rPr>
              <a:t> y </a:t>
            </a:r>
            <a:r>
              <a:rPr lang="en-GB" sz="2400" b="1" dirty="0" err="1" smtClean="0">
                <a:solidFill>
                  <a:srgbClr val="EC7404"/>
                </a:solidFill>
                <a:cs typeface="Arial" panose="020B0604020202020204" pitchFamily="34" charset="0"/>
              </a:rPr>
              <a:t>acompañamiento</a:t>
            </a:r>
            <a:r>
              <a:rPr lang="en-GB" sz="2400" b="1" dirty="0" smtClean="0">
                <a:solidFill>
                  <a:srgbClr val="EC7404"/>
                </a:solidFill>
                <a:cs typeface="Arial" panose="020B0604020202020204" pitchFamily="34" charset="0"/>
              </a:rPr>
              <a:t> a las y </a:t>
            </a:r>
            <a:r>
              <a:rPr lang="en-GB" sz="2400" b="1" dirty="0" err="1" smtClean="0">
                <a:solidFill>
                  <a:srgbClr val="EC7404"/>
                </a:solidFill>
                <a:cs typeface="Arial" panose="020B0604020202020204" pitchFamily="34" charset="0"/>
              </a:rPr>
              <a:t>los</a:t>
            </a:r>
            <a:r>
              <a:rPr lang="en-GB" sz="2400" b="1" dirty="0" smtClean="0">
                <a:solidFill>
                  <a:srgbClr val="EC7404"/>
                </a:solidFill>
                <a:cs typeface="Arial" panose="020B0604020202020204" pitchFamily="34" charset="0"/>
              </a:rPr>
              <a:t> </a:t>
            </a:r>
            <a:r>
              <a:rPr lang="en-GB" sz="2400" b="1" dirty="0" err="1" smtClean="0">
                <a:solidFill>
                  <a:srgbClr val="EC7404"/>
                </a:solidFill>
                <a:cs typeface="Arial" panose="020B0604020202020204" pitchFamily="34" charset="0"/>
              </a:rPr>
              <a:t>jóvenes</a:t>
            </a:r>
            <a:r>
              <a:rPr lang="en-GB" sz="2400" b="1" dirty="0" smtClean="0">
                <a:solidFill>
                  <a:srgbClr val="EC7404"/>
                </a:solidFill>
                <a:cs typeface="Arial" panose="020B0604020202020204" pitchFamily="34" charset="0"/>
              </a:rPr>
              <a:t> </a:t>
            </a:r>
            <a:r>
              <a:rPr lang="en-GB" sz="2400" b="1" dirty="0" err="1" smtClean="0">
                <a:solidFill>
                  <a:srgbClr val="EC7404"/>
                </a:solidFill>
                <a:cs typeface="Arial" panose="020B0604020202020204" pitchFamily="34" charset="0"/>
              </a:rPr>
              <a:t>hacia</a:t>
            </a:r>
            <a:r>
              <a:rPr lang="en-GB" sz="2400" b="1" dirty="0" smtClean="0">
                <a:solidFill>
                  <a:srgbClr val="EC7404"/>
                </a:solidFill>
                <a:cs typeface="Arial" panose="020B0604020202020204" pitchFamily="34" charset="0"/>
              </a:rPr>
              <a:t> </a:t>
            </a:r>
            <a:r>
              <a:rPr lang="en-GB" sz="2400" b="1" dirty="0">
                <a:solidFill>
                  <a:srgbClr val="EC7404"/>
                </a:solidFill>
                <a:cs typeface="Arial" panose="020B0604020202020204" pitchFamily="34" charset="0"/>
              </a:rPr>
              <a:t>la </a:t>
            </a:r>
            <a:r>
              <a:rPr lang="en-GB" sz="2400" b="1" dirty="0" err="1">
                <a:solidFill>
                  <a:srgbClr val="EC7404"/>
                </a:solidFill>
                <a:cs typeface="Arial" panose="020B0604020202020204" pitchFamily="34" charset="0"/>
              </a:rPr>
              <a:t>vida</a:t>
            </a:r>
            <a:r>
              <a:rPr lang="en-GB" sz="2400" b="1" dirty="0">
                <a:solidFill>
                  <a:srgbClr val="EC7404"/>
                </a:solidFill>
                <a:cs typeface="Arial" panose="020B0604020202020204" pitchFamily="34" charset="0"/>
              </a:rPr>
              <a:t> </a:t>
            </a:r>
            <a:r>
              <a:rPr lang="en-GB" sz="2400" b="1" dirty="0" err="1" smtClean="0">
                <a:solidFill>
                  <a:srgbClr val="EC7404"/>
                </a:solidFill>
                <a:cs typeface="Arial" panose="020B0604020202020204" pitchFamily="34" charset="0"/>
              </a:rPr>
              <a:t>independiente</a:t>
            </a:r>
            <a:r>
              <a:rPr lang="en-GB" sz="2400" b="1" dirty="0">
                <a:solidFill>
                  <a:srgbClr val="EC7404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449158" y="1268760"/>
            <a:ext cx="84302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es-CL" sz="2000" dirty="0" smtClean="0"/>
              <a:t>Cada año, jóvenes que han vivido gran parte de sus vidas en sistemas residenciales y que reciben subvención del Estado, al cumplir los 18 años, deben ser egresados, tal como lo establece la legislación, al menos que sigan estudios superiores, extendiéndose el financiamiento a los 24 años de edad. </a:t>
            </a:r>
          </a:p>
          <a:p>
            <a:pPr algn="just" fontAlgn="base"/>
            <a:r>
              <a:rPr lang="es-CL" sz="2000" dirty="0" smtClean="0"/>
              <a:t> </a:t>
            </a:r>
          </a:p>
          <a:p>
            <a:pPr algn="just" fontAlgn="base"/>
            <a:r>
              <a:rPr lang="es-CL" sz="2000" dirty="0" smtClean="0"/>
              <a:t>La pregunta que surge entonces es ¿están, a esa edad, habilitados para reinsertarse en la sociedad sin apoyo económico y emocional? Muchos no, y cómo Aldeas lo hemos observado y por ello, implementado diversas estrategias para continuar apoyándolos.</a:t>
            </a:r>
            <a:endParaRPr lang="es-CL" sz="2000" dirty="0"/>
          </a:p>
        </p:txBody>
      </p:sp>
      <p:sp>
        <p:nvSpPr>
          <p:cNvPr id="6" name="Flecha abajo 5"/>
          <p:cNvSpPr/>
          <p:nvPr/>
        </p:nvSpPr>
        <p:spPr>
          <a:xfrm>
            <a:off x="3203848" y="5805264"/>
            <a:ext cx="1656184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Rechteck 6"/>
          <p:cNvSpPr/>
          <p:nvPr/>
        </p:nvSpPr>
        <p:spPr>
          <a:xfrm>
            <a:off x="2339975" y="193675"/>
            <a:ext cx="6621463" cy="720725"/>
          </a:xfrm>
          <a:prstGeom prst="rect">
            <a:avLst/>
          </a:prstGeom>
          <a:solidFill>
            <a:srgbClr val="F04E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defTabSz="457200">
              <a:defRPr/>
            </a:pPr>
            <a:r>
              <a:rPr lang="de-DE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8" descr="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90500"/>
            <a:ext cx="2179638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uadroTexto 18"/>
          <p:cNvSpPr txBox="1"/>
          <p:nvPr/>
        </p:nvSpPr>
        <p:spPr>
          <a:xfrm>
            <a:off x="4211960" y="404664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CONTEXTO...</a:t>
            </a:r>
            <a:endParaRPr lang="es-CL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65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12150</TotalTime>
  <Words>1051</Words>
  <Application>Microsoft Office PowerPoint</Application>
  <PresentationFormat>Presentación en pantalla (4:3)</PresentationFormat>
  <Paragraphs>157</Paragraphs>
  <Slides>15</Slides>
  <Notes>10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7" baseType="lpstr">
      <vt:lpstr>Tema de Office</vt:lpstr>
      <vt:lpstr>think-cell Slide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CARE PROMISE </vt:lpstr>
      <vt:lpstr>Presentación de PowerPoint</vt:lpstr>
      <vt:lpstr>Presentación de PowerPoint</vt:lpstr>
      <vt:lpstr>Como Organización estamos en un proceso de fortalecer nuestra línea programática de preparación y acompañamiento a las y los jóvenes hacia la vida independiente.</vt:lpstr>
      <vt:lpstr>Presentación de PowerPoint</vt:lpstr>
      <vt:lpstr>Presentación de PowerPoint</vt:lpstr>
      <vt:lpstr>Presentación de PowerPoint</vt:lpstr>
      <vt:lpstr>Presentación de PowerPoint</vt:lpstr>
      <vt:lpstr>Necesitamos  hacernos otras preguntas¡</vt:lpstr>
      <vt:lpstr> MANOS A LA OBRA…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Usuario2</dc:creator>
  <cp:lastModifiedBy>master</cp:lastModifiedBy>
  <cp:revision>82</cp:revision>
  <dcterms:created xsi:type="dcterms:W3CDTF">2015-11-10T11:48:38Z</dcterms:created>
  <dcterms:modified xsi:type="dcterms:W3CDTF">2018-11-15T14:59:07Z</dcterms:modified>
</cp:coreProperties>
</file>