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2"/>
  </p:notesMasterIdLst>
  <p:sldIdLst>
    <p:sldId id="256" r:id="rId2"/>
    <p:sldId id="261" r:id="rId3"/>
    <p:sldId id="305" r:id="rId4"/>
    <p:sldId id="266" r:id="rId5"/>
    <p:sldId id="334" r:id="rId6"/>
    <p:sldId id="335" r:id="rId7"/>
    <p:sldId id="336" r:id="rId8"/>
    <p:sldId id="337" r:id="rId9"/>
    <p:sldId id="270" r:id="rId10"/>
    <p:sldId id="338" r:id="rId11"/>
    <p:sldId id="306" r:id="rId12"/>
    <p:sldId id="274" r:id="rId13"/>
    <p:sldId id="275" r:id="rId14"/>
    <p:sldId id="276" r:id="rId15"/>
    <p:sldId id="282" r:id="rId16"/>
    <p:sldId id="293" r:id="rId17"/>
    <p:sldId id="284" r:id="rId18"/>
    <p:sldId id="286" r:id="rId19"/>
    <p:sldId id="287" r:id="rId20"/>
    <p:sldId id="339" r:id="rId21"/>
    <p:sldId id="294" r:id="rId22"/>
    <p:sldId id="295" r:id="rId23"/>
    <p:sldId id="344" r:id="rId24"/>
    <p:sldId id="340" r:id="rId25"/>
    <p:sldId id="298" r:id="rId26"/>
    <p:sldId id="299" r:id="rId27"/>
    <p:sldId id="341" r:id="rId28"/>
    <p:sldId id="343" r:id="rId29"/>
    <p:sldId id="304" r:id="rId30"/>
    <p:sldId id="267"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a Trucco" initials="DT" lastIdx="1" clrIdx="0">
    <p:extLst>
      <p:ext uri="{19B8F6BF-5375-455C-9EA6-DF929625EA0E}">
        <p15:presenceInfo xmlns:p15="http://schemas.microsoft.com/office/powerpoint/2012/main" userId="Daniela Trucco" providerId="None"/>
      </p:ext>
    </p:extLst>
  </p:cmAuthor>
  <p:cmAuthor id="2" name="Daniela Trucco" initials="DT [2]" lastIdx="2" clrIdx="1">
    <p:extLst>
      <p:ext uri="{19B8F6BF-5375-455C-9EA6-DF929625EA0E}">
        <p15:presenceInfo xmlns:p15="http://schemas.microsoft.com/office/powerpoint/2012/main" userId="S::daniela.trucco@un.org::bc411cce-f148-4ab6-8b64-3f3e6822ed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2105" autoAdjust="0"/>
  </p:normalViewPr>
  <p:slideViewPr>
    <p:cSldViewPr>
      <p:cViewPr varScale="1">
        <p:scale>
          <a:sx n="71" d="100"/>
          <a:sy n="71" d="100"/>
        </p:scale>
        <p:origin x="2754" y="66"/>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3822" y="84"/>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trucco\Documents\DDS\Periodo%20de%20sesiones\Periodo%20de%20sesiones%202018\Educacion\Graficos%20educacion%20PDS2018.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hullmann\Desktop\Graficos%20cap%20salu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OM\AppData\Local\Microsoft\Windows\INetCache\Content.Outlook\8UXOZMBV\Copy%20of%20graficos_documento_10_10_2018%20numerado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go-win12-fs-p3\DISCO_DDS\DAT\JUVENTUD\Base%20de%20datos\Latinobarometro\2017\pptdaniela.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Macintosh%20HD:Users:Sunkel%20sunkel1:Documents:Cepal%2024-12-14:PENDRIVE%2024-12-2014:Informe%20regional%20Juventud%20(2014):Andres%20Espejo:Ultimos:graficosFinal%2010-01-14.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oleObject" Target="file:///C:\Users\danie\AppData\Local\Packages\microsoft.windowscommunicationsapps_8wekyb3d8bbwe\LocalState\Files\S0\987\Gr&#225;ficos%20usados%5b36191%5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go-win12-fs-p3\DISCO_DDS\DAT\JUVENTUD\Base%20de%20datos\Latinobarometro\2017\pptdaniel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go-win12-fs-p3\DISCO_DDS\DAT\JUVENTUD\Base%20de%20datos\Latinobarometro\2017\pptdaniel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ullmann\Desktop\Other_work\ConfRegDesSoc\2017\borrador\CRDS%20gr&#225;f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ullmann\Desktop\Other_work\ConfRegDesSoc\2017\borrador\CRDS%20gr&#225;ficos_capI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ullmann\AppData\Local\Temp\notes87944B\graficosEmpleo-nini.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oleObject" Target="file:///C:\Users\hullmann\Desktop\DA_Youth\Capitulo%20Salud\Datos\Graficos%20cap%20salu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ullmann\Desktop\DA_Youth\Capitulo%20Salud\Datos\Graphs_DALY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ullmann\Desktop\MatAdol_S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hullmann\Desktop\Graficos%20cap%20salu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067113195407788E-3"/>
          <c:y val="3.6214055565560871E-2"/>
          <c:w val="0.93546596492670708"/>
          <c:h val="0.68781013080402187"/>
        </c:manualLayout>
      </c:layout>
      <c:barChart>
        <c:barDir val="col"/>
        <c:grouping val="stacked"/>
        <c:varyColors val="0"/>
        <c:ser>
          <c:idx val="1"/>
          <c:order val="0"/>
          <c:tx>
            <c:strRef>
              <c:f>'G3'!$A$6</c:f>
              <c:strCache>
                <c:ptCount val="1"/>
                <c:pt idx="0">
                  <c:v>Nivel 1b</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'G3'!$B$6:$S$6</c:f>
              <c:numCache>
                <c:formatCode>0.0</c:formatCode>
                <c:ptCount val="18"/>
                <c:pt idx="0" formatCode="General">
                  <c:v>0</c:v>
                </c:pt>
                <c:pt idx="1">
                  <c:v>-14.691670003655094</c:v>
                </c:pt>
                <c:pt idx="2">
                  <c:v>-15.994634814463437</c:v>
                </c:pt>
                <c:pt idx="3" formatCode="General">
                  <c:v>0</c:v>
                </c:pt>
                <c:pt idx="4">
                  <c:v>-9.5378081434966742</c:v>
                </c:pt>
                <c:pt idx="5">
                  <c:v>-8.5241330096160528</c:v>
                </c:pt>
                <c:pt idx="6" formatCode="General">
                  <c:v>0</c:v>
                </c:pt>
                <c:pt idx="7">
                  <c:v>-5.1827148332188218</c:v>
                </c:pt>
                <c:pt idx="8">
                  <c:v>-4.7980713683365677</c:v>
                </c:pt>
                <c:pt idx="9" formatCode="General">
                  <c:v>0</c:v>
                </c:pt>
                <c:pt idx="10">
                  <c:v>-4.1145279836965516</c:v>
                </c:pt>
                <c:pt idx="11">
                  <c:v>-3.5651014085866759</c:v>
                </c:pt>
                <c:pt idx="12" formatCode="General">
                  <c:v>0</c:v>
                </c:pt>
                <c:pt idx="13">
                  <c:v>-5.2333652674797237</c:v>
                </c:pt>
                <c:pt idx="14">
                  <c:v>-4.9139658472900711</c:v>
                </c:pt>
                <c:pt idx="15" formatCode="General">
                  <c:v>0</c:v>
                </c:pt>
                <c:pt idx="16">
                  <c:v>-3.3706328762769311</c:v>
                </c:pt>
                <c:pt idx="17">
                  <c:v>-2.2507527045587872</c:v>
                </c:pt>
              </c:numCache>
            </c:numRef>
          </c:val>
          <c:extLst>
            <c:ext xmlns:c16="http://schemas.microsoft.com/office/drawing/2014/chart" uri="{C3380CC4-5D6E-409C-BE32-E72D297353CC}">
              <c16:uniqueId val="{00000000-F24B-457B-8C55-BD228E3C8002}"/>
            </c:ext>
          </c:extLst>
        </c:ser>
        <c:ser>
          <c:idx val="2"/>
          <c:order val="1"/>
          <c:tx>
            <c:strRef>
              <c:f>'G3'!$A$7</c:f>
              <c:strCache>
                <c:ptCount val="1"/>
                <c:pt idx="0">
                  <c:v>Nivel 1a</c:v>
                </c:pt>
              </c:strCache>
            </c:strRef>
          </c:tx>
          <c:invertIfNegative val="0"/>
          <c:dLbls>
            <c:dLbl>
              <c:idx val="0"/>
              <c:layout>
                <c:manualLayout>
                  <c:x val="0"/>
                  <c:y val="-0.20684606123710689"/>
                </c:manualLayout>
              </c:layout>
              <c:tx>
                <c:rich>
                  <a:bodyPr/>
                  <a:lstStyle/>
                  <a:p>
                    <a:r>
                      <a:rPr lang="en-US"/>
                      <a:t>62,2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4B-457B-8C55-BD228E3C8002}"/>
                </c:ext>
              </c:extLst>
            </c:dLbl>
            <c:dLbl>
              <c:idx val="1"/>
              <c:layout>
                <c:manualLayout>
                  <c:x val="1.9900906642544387E-3"/>
                  <c:y val="-8.3456961978980504E-2"/>
                </c:manualLayout>
              </c:layout>
              <c:tx>
                <c:rich>
                  <a:bodyPr/>
                  <a:lstStyle/>
                  <a:p>
                    <a:r>
                      <a:rPr lang="en-US"/>
                      <a:t>45,4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4B-457B-8C55-BD228E3C8002}"/>
                </c:ext>
              </c:extLst>
            </c:dLbl>
            <c:dLbl>
              <c:idx val="2"/>
              <c:layout>
                <c:manualLayout>
                  <c:x val="0"/>
                  <c:y val="-8.0460127669226528E-2"/>
                </c:manualLayout>
              </c:layout>
              <c:tx>
                <c:rich>
                  <a:bodyPr/>
                  <a:lstStyle/>
                  <a:p>
                    <a:r>
                      <a:rPr lang="en-US"/>
                      <a:t>50,5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4B-457B-8C55-BD228E3C8002}"/>
                </c:ext>
              </c:extLst>
            </c:dLbl>
            <c:dLbl>
              <c:idx val="3"/>
              <c:layout>
                <c:manualLayout>
                  <c:x val="2.2394002316290132E-3"/>
                  <c:y val="-0.10905724302866626"/>
                </c:manualLayout>
              </c:layout>
              <c:tx>
                <c:rich>
                  <a:bodyPr/>
                  <a:lstStyle/>
                  <a:p>
                    <a:r>
                      <a:rPr lang="en-US"/>
                      <a:t>34,8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4B-457B-8C55-BD228E3C8002}"/>
                </c:ext>
              </c:extLst>
            </c:dLbl>
            <c:dLbl>
              <c:idx val="4"/>
              <c:layout>
                <c:manualLayout>
                  <c:x val="0"/>
                  <c:y val="-5.9501895596383733E-2"/>
                </c:manualLayout>
              </c:layout>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4B-457B-8C55-BD228E3C8002}"/>
                </c:ext>
              </c:extLst>
            </c:dLbl>
            <c:dLbl>
              <c:idx val="5"/>
              <c:layout>
                <c:manualLayout>
                  <c:x val="-1.3705858569245482E-7"/>
                  <c:y val="-7.1457441919109826E-2"/>
                </c:manualLayout>
              </c:layout>
              <c:tx>
                <c:rich>
                  <a:bodyPr/>
                  <a:lstStyle/>
                  <a:p>
                    <a:r>
                      <a:rPr lang="en-US"/>
                      <a:t>-31,6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24B-457B-8C55-BD228E3C8002}"/>
                </c:ext>
              </c:extLst>
            </c:dLbl>
            <c:dLbl>
              <c:idx val="6"/>
              <c:layout>
                <c:manualLayout>
                  <c:x val="0"/>
                  <c:y val="-7.3711482770962802E-2"/>
                </c:manualLayout>
              </c:layout>
              <c:tx>
                <c:rich>
                  <a:bodyPr/>
                  <a:lstStyle/>
                  <a:p>
                    <a:r>
                      <a:rPr lang="en-US"/>
                      <a:t>21,7</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24B-457B-8C55-BD228E3C8002}"/>
                </c:ext>
              </c:extLst>
            </c:dLbl>
            <c:dLbl>
              <c:idx val="7"/>
              <c:layout>
                <c:manualLayout>
                  <c:x val="-1.9900497512437853E-3"/>
                  <c:y val="-3.9530021710249198E-2"/>
                </c:manualLayout>
              </c:layout>
              <c:tx>
                <c:rich>
                  <a:bodyPr/>
                  <a:lstStyle/>
                  <a:p>
                    <a:r>
                      <a:rPr lang="en-US"/>
                      <a:t>19,6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24B-457B-8C55-BD228E3C8002}"/>
                </c:ext>
              </c:extLst>
            </c:dLbl>
            <c:dLbl>
              <c:idx val="8"/>
              <c:layout>
                <c:manualLayout>
                  <c:x val="1.9900906642544387E-3"/>
                  <c:y val="-5.0306775290404511E-2"/>
                </c:manualLayout>
              </c:layout>
              <c:tx>
                <c:rich>
                  <a:bodyPr/>
                  <a:lstStyle/>
                  <a:p>
                    <a:r>
                      <a:rPr lang="en-US"/>
                      <a:t>20,8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24B-457B-8C55-BD228E3C8002}"/>
                </c:ext>
              </c:extLst>
            </c:dLbl>
            <c:dLbl>
              <c:idx val="9"/>
              <c:layout>
                <c:manualLayout>
                  <c:x val="3.9799072113374931E-3"/>
                  <c:y val="-7.1085030748706715E-2"/>
                </c:manualLayout>
              </c:layout>
              <c:tx>
                <c:rich>
                  <a:bodyPr/>
                  <a:lstStyle/>
                  <a:p>
                    <a:r>
                      <a:rPr lang="en-US"/>
                      <a:t>21,8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24B-457B-8C55-BD228E3C8002}"/>
                </c:ext>
              </c:extLst>
            </c:dLbl>
            <c:dLbl>
              <c:idx val="10"/>
              <c:layout>
                <c:manualLayout>
                  <c:x val="1.9900497512438577E-3"/>
                  <c:y val="-3.6441333722173661E-2"/>
                </c:manualLayout>
              </c:layout>
              <c:tx>
                <c:rich>
                  <a:bodyPr/>
                  <a:lstStyle/>
                  <a:p>
                    <a:r>
                      <a:rPr lang="en-US"/>
                      <a:t>16,6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24B-457B-8C55-BD228E3C8002}"/>
                </c:ext>
              </c:extLst>
            </c:dLbl>
            <c:dLbl>
              <c:idx val="11"/>
              <c:layout>
                <c:manualLayout>
                  <c:x val="0"/>
                  <c:y val="-3.8857846472894662E-2"/>
                </c:manualLayout>
              </c:layout>
              <c:tx>
                <c:rich>
                  <a:bodyPr/>
                  <a:lstStyle/>
                  <a:p>
                    <a:r>
                      <a:rPr lang="en-US"/>
                      <a:t>16,8</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24B-457B-8C55-BD228E3C8002}"/>
                </c:ext>
              </c:extLst>
            </c:dLbl>
            <c:dLbl>
              <c:idx val="12"/>
              <c:layout>
                <c:manualLayout>
                  <c:x val="0"/>
                  <c:y val="-7.8309044837796604E-2"/>
                </c:manualLayout>
              </c:layout>
              <c:tx>
                <c:rich>
                  <a:bodyPr/>
                  <a:lstStyle/>
                  <a:p>
                    <a:r>
                      <a:rPr lang="en-US"/>
                      <a:t>23,4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24B-457B-8C55-BD228E3C8002}"/>
                </c:ext>
              </c:extLst>
            </c:dLbl>
            <c:dLbl>
              <c:idx val="13"/>
              <c:layout>
                <c:manualLayout>
                  <c:x val="3.9800995024875706E-3"/>
                  <c:y val="-4.360766015359193E-2"/>
                </c:manualLayout>
              </c:layout>
              <c:tx>
                <c:rich>
                  <a:bodyPr/>
                  <a:lstStyle/>
                  <a:p>
                    <a:r>
                      <a:rPr lang="en-US"/>
                      <a:t>20,1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24B-457B-8C55-BD228E3C8002}"/>
                </c:ext>
              </c:extLst>
            </c:dLbl>
            <c:dLbl>
              <c:idx val="14"/>
              <c:layout>
                <c:manualLayout>
                  <c:x val="0"/>
                  <c:y val="-4.4401931240076527E-2"/>
                </c:manualLayout>
              </c:layout>
              <c:tx>
                <c:rich>
                  <a:bodyPr/>
                  <a:lstStyle/>
                  <a:p>
                    <a:r>
                      <a:rPr lang="en-US"/>
                      <a:t>21,2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24B-457B-8C55-BD228E3C8002}"/>
                </c:ext>
              </c:extLst>
            </c:dLbl>
            <c:dLbl>
              <c:idx val="15"/>
              <c:layout>
                <c:manualLayout>
                  <c:x val="0"/>
                  <c:y val="-4.1897909006605331E-2"/>
                </c:manualLayout>
              </c:layout>
              <c:tx>
                <c:rich>
                  <a:bodyPr/>
                  <a:lstStyle/>
                  <a:p>
                    <a:r>
                      <a:rPr lang="en-US"/>
                      <a:t>11,1</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24B-457B-8C55-BD228E3C8002}"/>
                </c:ext>
              </c:extLst>
            </c:dLbl>
            <c:dLbl>
              <c:idx val="16"/>
              <c:layout>
                <c:manualLayout>
                  <c:x val="0"/>
                  <c:y val="-4.600332907623729E-2"/>
                </c:manualLayout>
              </c:layout>
              <c:tx>
                <c:rich>
                  <a:bodyPr/>
                  <a:lstStyle/>
                  <a:p>
                    <a:r>
                      <a:rPr lang="en-US"/>
                      <a:t>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24B-457B-8C55-BD228E3C8002}"/>
                </c:ext>
              </c:extLst>
            </c:dLbl>
            <c:dLbl>
              <c:idx val="17"/>
              <c:layout>
                <c:manualLayout>
                  <c:x val="0"/>
                  <c:y val="-3.1377077865266903E-2"/>
                </c:manualLayout>
              </c:layout>
              <c:tx>
                <c:rich>
                  <a:bodyPr/>
                  <a:lstStyle/>
                  <a:p>
                    <a:r>
                      <a:rPr lang="en-US"/>
                      <a:t>11,4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24B-457B-8C55-BD228E3C8002}"/>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'G3'!$B$7:$S$7</c:f>
              <c:numCache>
                <c:formatCode>0.0</c:formatCode>
                <c:ptCount val="18"/>
                <c:pt idx="0">
                  <c:v>-28.091817758580177</c:v>
                </c:pt>
                <c:pt idx="1">
                  <c:v>-25.987448019091861</c:v>
                </c:pt>
                <c:pt idx="2">
                  <c:v>-31.235729928933278</c:v>
                </c:pt>
                <c:pt idx="3">
                  <c:v>-19.177800248304141</c:v>
                </c:pt>
                <c:pt idx="4">
                  <c:v>-18.483253918038297</c:v>
                </c:pt>
                <c:pt idx="5">
                  <c:v>-21.509125775210332</c:v>
                </c:pt>
                <c:pt idx="6">
                  <c:v>-14.172282493868586</c:v>
                </c:pt>
                <c:pt idx="7">
                  <c:v>-13.174595436088424</c:v>
                </c:pt>
                <c:pt idx="8">
                  <c:v>-15.479869355564668</c:v>
                </c:pt>
                <c:pt idx="9">
                  <c:v>-14.488871352790051</c:v>
                </c:pt>
                <c:pt idx="10">
                  <c:v>-11.550452910474672</c:v>
                </c:pt>
                <c:pt idx="11">
                  <c:v>-12.821050399563584</c:v>
                </c:pt>
                <c:pt idx="12">
                  <c:v>-14.892445920405933</c:v>
                </c:pt>
                <c:pt idx="13">
                  <c:v>-13.58750556103654</c:v>
                </c:pt>
                <c:pt idx="14">
                  <c:v>-15.736352969591069</c:v>
                </c:pt>
                <c:pt idx="15">
                  <c:v>-7.6288731362977487</c:v>
                </c:pt>
                <c:pt idx="16">
                  <c:v>-9.8213904629458604</c:v>
                </c:pt>
                <c:pt idx="17">
                  <c:v>-8.8870233189957286</c:v>
                </c:pt>
              </c:numCache>
            </c:numRef>
          </c:val>
          <c:extLst>
            <c:ext xmlns:c16="http://schemas.microsoft.com/office/drawing/2014/chart" uri="{C3380CC4-5D6E-409C-BE32-E72D297353CC}">
              <c16:uniqueId val="{00000013-F24B-457B-8C55-BD228E3C8002}"/>
            </c:ext>
          </c:extLst>
        </c:ser>
        <c:ser>
          <c:idx val="0"/>
          <c:order val="2"/>
          <c:tx>
            <c:strRef>
              <c:f>'G3'!$A$5</c:f>
              <c:strCache>
                <c:ptCount val="1"/>
                <c:pt idx="0">
                  <c:v>Bajo nivel 1</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'G3'!$B$5:$S$5</c:f>
              <c:numCache>
                <c:formatCode>0.0</c:formatCode>
                <c:ptCount val="18"/>
                <c:pt idx="0">
                  <c:v>-34.155560924854392</c:v>
                </c:pt>
                <c:pt idx="1">
                  <c:v>-4.6760625298374325</c:v>
                </c:pt>
                <c:pt idx="2">
                  <c:v>-3.2846797476597374</c:v>
                </c:pt>
                <c:pt idx="3">
                  <c:v>-15.659714538217916</c:v>
                </c:pt>
                <c:pt idx="4">
                  <c:v>-4.0223504579367413</c:v>
                </c:pt>
                <c:pt idx="5">
                  <c:v>-1.600324603020715</c:v>
                </c:pt>
                <c:pt idx="6">
                  <c:v>-7.5577157839143752</c:v>
                </c:pt>
                <c:pt idx="7">
                  <c:v>-1.2605190302353386</c:v>
                </c:pt>
                <c:pt idx="8">
                  <c:v>-0.50985148889278853</c:v>
                </c:pt>
                <c:pt idx="9">
                  <c:v>-7.3543028881470658</c:v>
                </c:pt>
                <c:pt idx="10">
                  <c:v>-0.91873521466856722</c:v>
                </c:pt>
                <c:pt idx="11">
                  <c:v>-0.39402847349385084</c:v>
                </c:pt>
                <c:pt idx="12">
                  <c:v>-8.4681292020471712</c:v>
                </c:pt>
                <c:pt idx="13">
                  <c:v>-1.252174219251081</c:v>
                </c:pt>
                <c:pt idx="14">
                  <c:v>-0.59143581475203588</c:v>
                </c:pt>
                <c:pt idx="15">
                  <c:v>-3.4983832022282506</c:v>
                </c:pt>
                <c:pt idx="16">
                  <c:v>-0.77177301495799011</c:v>
                </c:pt>
                <c:pt idx="17">
                  <c:v>-0.25015681908780474</c:v>
                </c:pt>
              </c:numCache>
            </c:numRef>
          </c:val>
          <c:extLst>
            <c:ext xmlns:c16="http://schemas.microsoft.com/office/drawing/2014/chart" uri="{C3380CC4-5D6E-409C-BE32-E72D297353CC}">
              <c16:uniqueId val="{00000014-F24B-457B-8C55-BD228E3C8002}"/>
            </c:ext>
          </c:extLst>
        </c:ser>
        <c:ser>
          <c:idx val="3"/>
          <c:order val="3"/>
          <c:tx>
            <c:strRef>
              <c:f>'G3'!$A$8</c:f>
              <c:strCache>
                <c:ptCount val="1"/>
                <c:pt idx="0">
                  <c:v>Nivel 2</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'G3'!$B$8:$S$8</c:f>
              <c:numCache>
                <c:formatCode>0.0</c:formatCode>
                <c:ptCount val="18"/>
                <c:pt idx="0">
                  <c:v>21.816193367677325</c:v>
                </c:pt>
                <c:pt idx="1">
                  <c:v>28.381397055062411</c:v>
                </c:pt>
                <c:pt idx="2">
                  <c:v>28.790727388588707</c:v>
                </c:pt>
                <c:pt idx="3">
                  <c:v>24.135122183139949</c:v>
                </c:pt>
                <c:pt idx="4">
                  <c:v>25.277048991694507</c:v>
                </c:pt>
                <c:pt idx="5">
                  <c:v>28.092094146704444</c:v>
                </c:pt>
                <c:pt idx="6">
                  <c:v>21.913620300098017</c:v>
                </c:pt>
                <c:pt idx="7">
                  <c:v>22.569076986846593</c:v>
                </c:pt>
                <c:pt idx="8">
                  <c:v>24.489114119880266</c:v>
                </c:pt>
                <c:pt idx="9">
                  <c:v>22.910643338091493</c:v>
                </c:pt>
                <c:pt idx="10">
                  <c:v>21.61817931105638</c:v>
                </c:pt>
                <c:pt idx="11">
                  <c:v>22.293087924752353</c:v>
                </c:pt>
                <c:pt idx="12">
                  <c:v>22.547497429112603</c:v>
                </c:pt>
                <c:pt idx="13">
                  <c:v>23.240853264719828</c:v>
                </c:pt>
                <c:pt idx="14">
                  <c:v>24.795771458551719</c:v>
                </c:pt>
                <c:pt idx="15">
                  <c:v>15.216174725980848</c:v>
                </c:pt>
                <c:pt idx="16">
                  <c:v>20.089512705003241</c:v>
                </c:pt>
                <c:pt idx="17">
                  <c:v>19.142651579418075</c:v>
                </c:pt>
              </c:numCache>
            </c:numRef>
          </c:val>
          <c:extLst>
            <c:ext xmlns:c16="http://schemas.microsoft.com/office/drawing/2014/chart" uri="{C3380CC4-5D6E-409C-BE32-E72D297353CC}">
              <c16:uniqueId val="{00000015-F24B-457B-8C55-BD228E3C8002}"/>
            </c:ext>
          </c:extLst>
        </c:ser>
        <c:ser>
          <c:idx val="4"/>
          <c:order val="4"/>
          <c:tx>
            <c:strRef>
              <c:f>'G3'!$A$9</c:f>
              <c:strCache>
                <c:ptCount val="1"/>
                <c:pt idx="0">
                  <c:v>Nivel 3</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'G3'!$B$9:$S$9</c:f>
              <c:numCache>
                <c:formatCode>0.0</c:formatCode>
                <c:ptCount val="18"/>
                <c:pt idx="0">
                  <c:v>11.295636310839262</c:v>
                </c:pt>
                <c:pt idx="1">
                  <c:v>18.570932109645042</c:v>
                </c:pt>
                <c:pt idx="2">
                  <c:v>15.60359032279157</c:v>
                </c:pt>
                <c:pt idx="3">
                  <c:v>21.625475956866367</c:v>
                </c:pt>
                <c:pt idx="4">
                  <c:v>24.196373185801615</c:v>
                </c:pt>
                <c:pt idx="5">
                  <c:v>23.733228289050242</c:v>
                </c:pt>
                <c:pt idx="6">
                  <c:v>24.915235585582327</c:v>
                </c:pt>
                <c:pt idx="7">
                  <c:v>27.961096774693949</c:v>
                </c:pt>
                <c:pt idx="8">
                  <c:v>27.628300484141768</c:v>
                </c:pt>
                <c:pt idx="9">
                  <c:v>25.527952505238275</c:v>
                </c:pt>
                <c:pt idx="10">
                  <c:v>28.01973797954226</c:v>
                </c:pt>
                <c:pt idx="11">
                  <c:v>27.594042679195105</c:v>
                </c:pt>
                <c:pt idx="12">
                  <c:v>24.807604796136278</c:v>
                </c:pt>
                <c:pt idx="13">
                  <c:v>27.906800648064692</c:v>
                </c:pt>
                <c:pt idx="14">
                  <c:v>27.228047042857977</c:v>
                </c:pt>
                <c:pt idx="15">
                  <c:v>23.146251681048675</c:v>
                </c:pt>
                <c:pt idx="16">
                  <c:v>29.804998507764431</c:v>
                </c:pt>
                <c:pt idx="17">
                  <c:v>29.133250683502414</c:v>
                </c:pt>
              </c:numCache>
            </c:numRef>
          </c:val>
          <c:extLst>
            <c:ext xmlns:c16="http://schemas.microsoft.com/office/drawing/2014/chart" uri="{C3380CC4-5D6E-409C-BE32-E72D297353CC}">
              <c16:uniqueId val="{00000016-F24B-457B-8C55-BD228E3C8002}"/>
            </c:ext>
          </c:extLst>
        </c:ser>
        <c:ser>
          <c:idx val="5"/>
          <c:order val="5"/>
          <c:tx>
            <c:strRef>
              <c:f>'G3'!$A$10</c:f>
              <c:strCache>
                <c:ptCount val="1"/>
                <c:pt idx="0">
                  <c:v>Nivel 4</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'G3'!$B$10:$S$10</c:f>
              <c:numCache>
                <c:formatCode>0.0</c:formatCode>
                <c:ptCount val="18"/>
                <c:pt idx="0">
                  <c:v>3.7794367132926747</c:v>
                </c:pt>
                <c:pt idx="1">
                  <c:v>6.4949946815309554</c:v>
                </c:pt>
                <c:pt idx="2">
                  <c:v>4.4886169430337102</c:v>
                </c:pt>
                <c:pt idx="3">
                  <c:v>13.273999108988649</c:v>
                </c:pt>
                <c:pt idx="4">
                  <c:v>14.115814534953223</c:v>
                </c:pt>
                <c:pt idx="5">
                  <c:v>12.631250879018951</c:v>
                </c:pt>
                <c:pt idx="6">
                  <c:v>19.741255941581766</c:v>
                </c:pt>
                <c:pt idx="7">
                  <c:v>21.434242248145317</c:v>
                </c:pt>
                <c:pt idx="8">
                  <c:v>19.699667741219272</c:v>
                </c:pt>
                <c:pt idx="9">
                  <c:v>18.850881010896291</c:v>
                </c:pt>
                <c:pt idx="10">
                  <c:v>22.280796781645023</c:v>
                </c:pt>
                <c:pt idx="11">
                  <c:v>22.177161099850156</c:v>
                </c:pt>
                <c:pt idx="12">
                  <c:v>18.603930391703159</c:v>
                </c:pt>
                <c:pt idx="13">
                  <c:v>20.454047538520921</c:v>
                </c:pt>
                <c:pt idx="14">
                  <c:v>19.012167070835542</c:v>
                </c:pt>
                <c:pt idx="15">
                  <c:v>25.045841778576229</c:v>
                </c:pt>
                <c:pt idx="16">
                  <c:v>25.023478061183102</c:v>
                </c:pt>
                <c:pt idx="17">
                  <c:v>26.681363897857036</c:v>
                </c:pt>
              </c:numCache>
            </c:numRef>
          </c:val>
          <c:extLst>
            <c:ext xmlns:c16="http://schemas.microsoft.com/office/drawing/2014/chart" uri="{C3380CC4-5D6E-409C-BE32-E72D297353CC}">
              <c16:uniqueId val="{00000017-F24B-457B-8C55-BD228E3C8002}"/>
            </c:ext>
          </c:extLst>
        </c:ser>
        <c:ser>
          <c:idx val="6"/>
          <c:order val="6"/>
          <c:tx>
            <c:strRef>
              <c:f>'G3'!$A$11</c:f>
              <c:strCache>
                <c:ptCount val="1"/>
                <c:pt idx="0">
                  <c:v>Nivel 5</c:v>
                </c:pt>
              </c:strCache>
            </c:strRef>
          </c:tx>
          <c:invertIfNegative val="0"/>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'G3'!$B$11:$S$11</c:f>
              <c:numCache>
                <c:formatCode>0.0</c:formatCode>
                <c:ptCount val="18"/>
                <c:pt idx="0">
                  <c:v>0.7691737701625676</c:v>
                </c:pt>
                <c:pt idx="1">
                  <c:v>1.1126865666577976</c:v>
                </c:pt>
                <c:pt idx="2">
                  <c:v>0.57956276180999178</c:v>
                </c:pt>
                <c:pt idx="3">
                  <c:v>4.9869513188895453</c:v>
                </c:pt>
                <c:pt idx="4">
                  <c:v>3.9384227177226787</c:v>
                </c:pt>
                <c:pt idx="5">
                  <c:v>3.4830501785691457</c:v>
                </c:pt>
                <c:pt idx="6">
                  <c:v>9.22523674387695</c:v>
                </c:pt>
                <c:pt idx="7">
                  <c:v>7.3887997846047222</c:v>
                </c:pt>
                <c:pt idx="8">
                  <c:v>6.545765356672991</c:v>
                </c:pt>
                <c:pt idx="9">
                  <c:v>8.3885979593238016</c:v>
                </c:pt>
                <c:pt idx="10">
                  <c:v>9.5157037553134689</c:v>
                </c:pt>
                <c:pt idx="11">
                  <c:v>9.1958016731053043</c:v>
                </c:pt>
                <c:pt idx="12">
                  <c:v>8.372748633630362</c:v>
                </c:pt>
                <c:pt idx="13">
                  <c:v>7.2171058467159437</c:v>
                </c:pt>
                <c:pt idx="14">
                  <c:v>6.6669365203261108</c:v>
                </c:pt>
                <c:pt idx="15">
                  <c:v>17.356192361072107</c:v>
                </c:pt>
                <c:pt idx="16">
                  <c:v>9.573519392717543</c:v>
                </c:pt>
                <c:pt idx="17">
                  <c:v>11.437548167587154</c:v>
                </c:pt>
              </c:numCache>
            </c:numRef>
          </c:val>
          <c:extLst>
            <c:ext xmlns:c16="http://schemas.microsoft.com/office/drawing/2014/chart" uri="{C3380CC4-5D6E-409C-BE32-E72D297353CC}">
              <c16:uniqueId val="{00000018-F24B-457B-8C55-BD228E3C8002}"/>
            </c:ext>
          </c:extLst>
        </c:ser>
        <c:ser>
          <c:idx val="7"/>
          <c:order val="7"/>
          <c:tx>
            <c:strRef>
              <c:f>'G3'!$A$12</c:f>
              <c:strCache>
                <c:ptCount val="1"/>
                <c:pt idx="0">
                  <c:v>Nivel 6</c:v>
                </c:pt>
              </c:strCache>
            </c:strRef>
          </c:tx>
          <c:invertIfNegative val="0"/>
          <c:dLbls>
            <c:dLbl>
              <c:idx val="0"/>
              <c:tx>
                <c:rich>
                  <a:bodyPr/>
                  <a:lstStyle/>
                  <a:p>
                    <a:r>
                      <a:rPr lang="en-US"/>
                      <a:t>37,8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F24B-457B-8C55-BD228E3C8002}"/>
                </c:ext>
              </c:extLst>
            </c:dLbl>
            <c:dLbl>
              <c:idx val="1"/>
              <c:tx>
                <c:rich>
                  <a:bodyPr/>
                  <a:lstStyle/>
                  <a:p>
                    <a:r>
                      <a:rPr lang="en-US"/>
                      <a:t>54,6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F24B-457B-8C55-BD228E3C8002}"/>
                </c:ext>
              </c:extLst>
            </c:dLbl>
            <c:dLbl>
              <c:idx val="2"/>
              <c:tx>
                <c:rich>
                  <a:bodyPr/>
                  <a:lstStyle/>
                  <a:p>
                    <a:r>
                      <a:rPr lang="en-US"/>
                      <a:t>49,5</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24B-457B-8C55-BD228E3C8002}"/>
                </c:ext>
              </c:extLst>
            </c:dLbl>
            <c:dLbl>
              <c:idx val="3"/>
              <c:tx>
                <c:rich>
                  <a:bodyPr/>
                  <a:lstStyle/>
                  <a:p>
                    <a:r>
                      <a:rPr lang="en-US"/>
                      <a:t>65,2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24B-457B-8C55-BD228E3C8002}"/>
                </c:ext>
              </c:extLst>
            </c:dLbl>
            <c:dLbl>
              <c:idx val="4"/>
              <c:tx>
                <c:rich>
                  <a:bodyPr/>
                  <a:lstStyle/>
                  <a:p>
                    <a:r>
                      <a:rPr lang="en-US"/>
                      <a:t>68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24B-457B-8C55-BD228E3C8002}"/>
                </c:ext>
              </c:extLst>
            </c:dLbl>
            <c:dLbl>
              <c:idx val="5"/>
              <c:tx>
                <c:rich>
                  <a:bodyPr/>
                  <a:lstStyle/>
                  <a:p>
                    <a:r>
                      <a:rPr lang="en-US"/>
                      <a:t>68,4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24B-457B-8C55-BD228E3C8002}"/>
                </c:ext>
              </c:extLst>
            </c:dLbl>
            <c:dLbl>
              <c:idx val="6"/>
              <c:tx>
                <c:rich>
                  <a:bodyPr/>
                  <a:lstStyle/>
                  <a:p>
                    <a:r>
                      <a:rPr lang="en-US"/>
                      <a:t>78,3</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24B-457B-8C55-BD228E3C8002}"/>
                </c:ext>
              </c:extLst>
            </c:dLbl>
            <c:dLbl>
              <c:idx val="7"/>
              <c:tx>
                <c:rich>
                  <a:bodyPr/>
                  <a:lstStyle/>
                  <a:p>
                    <a:r>
                      <a:rPr lang="en-US"/>
                      <a:t>80,4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24B-457B-8C55-BD228E3C8002}"/>
                </c:ext>
              </c:extLst>
            </c:dLbl>
            <c:dLbl>
              <c:idx val="8"/>
              <c:tx>
                <c:rich>
                  <a:bodyPr/>
                  <a:lstStyle/>
                  <a:p>
                    <a:r>
                      <a:rPr lang="en-US"/>
                      <a:t>79,2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24B-457B-8C55-BD228E3C8002}"/>
                </c:ext>
              </c:extLst>
            </c:dLbl>
            <c:dLbl>
              <c:idx val="9"/>
              <c:tx>
                <c:rich>
                  <a:bodyPr/>
                  <a:lstStyle/>
                  <a:p>
                    <a:r>
                      <a:rPr lang="en-US"/>
                      <a:t>78,2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24B-457B-8C55-BD228E3C8002}"/>
                </c:ext>
              </c:extLst>
            </c:dLbl>
            <c:dLbl>
              <c:idx val="10"/>
              <c:tx>
                <c:rich>
                  <a:bodyPr/>
                  <a:lstStyle/>
                  <a:p>
                    <a:r>
                      <a:rPr lang="en-US"/>
                      <a:t>83,4</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24B-457B-8C55-BD228E3C8002}"/>
                </c:ext>
              </c:extLst>
            </c:dLbl>
            <c:dLbl>
              <c:idx val="11"/>
              <c:tx>
                <c:rich>
                  <a:bodyPr/>
                  <a:lstStyle/>
                  <a:p>
                    <a:r>
                      <a:rPr lang="en-US"/>
                      <a:t>83,2</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24B-457B-8C55-BD228E3C8002}"/>
                </c:ext>
              </c:extLst>
            </c:dLbl>
            <c:dLbl>
              <c:idx val="12"/>
              <c:tx>
                <c:rich>
                  <a:bodyPr/>
                  <a:lstStyle/>
                  <a:p>
                    <a:r>
                      <a:rPr lang="en-US"/>
                      <a:t>76,6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24B-457B-8C55-BD228E3C8002}"/>
                </c:ext>
              </c:extLst>
            </c:dLbl>
            <c:dLbl>
              <c:idx val="13"/>
              <c:tx>
                <c:rich>
                  <a:bodyPr/>
                  <a:lstStyle/>
                  <a:p>
                    <a:r>
                      <a:rPr lang="en-US"/>
                      <a:t>79,9</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24B-457B-8C55-BD228E3C8002}"/>
                </c:ext>
              </c:extLst>
            </c:dLbl>
            <c:dLbl>
              <c:idx val="14"/>
              <c:tx>
                <c:rich>
                  <a:bodyPr/>
                  <a:lstStyle/>
                  <a:p>
                    <a:r>
                      <a:rPr lang="en-US"/>
                      <a:t>78,8</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24B-457B-8C55-BD228E3C8002}"/>
                </c:ext>
              </c:extLst>
            </c:dLbl>
            <c:dLbl>
              <c:idx val="15"/>
              <c:layout>
                <c:manualLayout>
                  <c:x val="-3.9800995024875706E-3"/>
                  <c:y val="-3.5947506561679853E-2"/>
                </c:manualLayout>
              </c:layout>
              <c:tx>
                <c:rich>
                  <a:bodyPr/>
                  <a:lstStyle/>
                  <a:p>
                    <a:r>
                      <a:rPr lang="en-US"/>
                      <a:t>88,9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24B-457B-8C55-BD228E3C8002}"/>
                </c:ext>
              </c:extLst>
            </c:dLbl>
            <c:dLbl>
              <c:idx val="16"/>
              <c:tx>
                <c:rich>
                  <a:bodyPr/>
                  <a:lstStyle/>
                  <a:p>
                    <a:r>
                      <a:rPr lang="en-US"/>
                      <a:t>86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24B-457B-8C55-BD228E3C8002}"/>
                </c:ext>
              </c:extLst>
            </c:dLbl>
            <c:dLbl>
              <c:idx val="17"/>
              <c:tx>
                <c:rich>
                  <a:bodyPr/>
                  <a:lstStyle/>
                  <a:p>
                    <a:r>
                      <a:rPr lang="en-US"/>
                      <a:t>88,6</a:t>
                    </a:r>
                  </a:p>
                </c:rich>
              </c:tx>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24B-457B-8C55-BD228E3C8002}"/>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'G3'!$B$3:$S$4</c:f>
              <c:multiLvlStrCache>
                <c:ptCount val="18"/>
                <c:lvl>
                  <c:pt idx="0">
                    <c:v>Mat</c:v>
                  </c:pt>
                  <c:pt idx="1">
                    <c:v>Lec</c:v>
                  </c:pt>
                  <c:pt idx="2">
                    <c:v>Cien</c:v>
                  </c:pt>
                  <c:pt idx="3">
                    <c:v>Mat</c:v>
                  </c:pt>
                  <c:pt idx="4">
                    <c:v>Lec</c:v>
                  </c:pt>
                  <c:pt idx="5">
                    <c:v>Cien</c:v>
                  </c:pt>
                  <c:pt idx="6">
                    <c:v>Mat</c:v>
                  </c:pt>
                  <c:pt idx="7">
                    <c:v>Lec</c:v>
                  </c:pt>
                  <c:pt idx="8">
                    <c:v>Cien</c:v>
                  </c:pt>
                  <c:pt idx="9">
                    <c:v>Mat</c:v>
                  </c:pt>
                  <c:pt idx="10">
                    <c:v>Lec</c:v>
                  </c:pt>
                  <c:pt idx="11">
                    <c:v>Cien</c:v>
                  </c:pt>
                  <c:pt idx="12">
                    <c:v>Mat</c:v>
                  </c:pt>
                  <c:pt idx="13">
                    <c:v>Lec</c:v>
                  </c:pt>
                  <c:pt idx="14">
                    <c:v>Cien</c:v>
                  </c:pt>
                  <c:pt idx="15">
                    <c:v>Mat</c:v>
                  </c:pt>
                  <c:pt idx="16">
                    <c:v>Lec</c:v>
                  </c:pt>
                  <c:pt idx="17">
                    <c:v>Cien</c:v>
                  </c:pt>
                </c:lvl>
                <c:lvl>
                  <c:pt idx="0">
                    <c:v>América Latina y el Caribe</c:v>
                  </c:pt>
                  <c:pt idx="3">
                    <c:v>Europa Oriental</c:v>
                  </c:pt>
                  <c:pt idx="6">
                    <c:v>Europa Occidental</c:v>
                  </c:pt>
                  <c:pt idx="9">
                    <c:v>Países Anglosajones</c:v>
                  </c:pt>
                  <c:pt idx="12">
                    <c:v>OECD</c:v>
                  </c:pt>
                  <c:pt idx="15">
                    <c:v>Asia Pacifico</c:v>
                  </c:pt>
                </c:lvl>
              </c:multiLvlStrCache>
            </c:multiLvlStrRef>
          </c:cat>
          <c:val>
            <c:numRef>
              <c:f>'G3'!$B$12:$S$12</c:f>
              <c:numCache>
                <c:formatCode>0.0</c:formatCode>
                <c:ptCount val="18"/>
                <c:pt idx="0">
                  <c:v>9.2181154593623693E-2</c:v>
                </c:pt>
                <c:pt idx="1">
                  <c:v>8.4809034519407966E-2</c:v>
                </c:pt>
                <c:pt idx="2">
                  <c:v>2.2458092719573521E-2</c:v>
                </c:pt>
                <c:pt idx="3">
                  <c:v>1.1409366455934498</c:v>
                </c:pt>
                <c:pt idx="4">
                  <c:v>0.42892805035626486</c:v>
                </c:pt>
                <c:pt idx="5">
                  <c:v>0.42679311881011905</c:v>
                </c:pt>
                <c:pt idx="6">
                  <c:v>2.4746531510779843</c:v>
                </c:pt>
                <c:pt idx="7">
                  <c:v>1.0289549061668359</c:v>
                </c:pt>
                <c:pt idx="8">
                  <c:v>0.84936008529169527</c:v>
                </c:pt>
                <c:pt idx="9">
                  <c:v>2.4787509455130401</c:v>
                </c:pt>
                <c:pt idx="10">
                  <c:v>1.9818660636030738</c:v>
                </c:pt>
                <c:pt idx="11">
                  <c:v>1.9597263414529837</c:v>
                </c:pt>
                <c:pt idx="12">
                  <c:v>2.3076436269645044</c:v>
                </c:pt>
                <c:pt idx="13">
                  <c:v>1.1081476542112663</c:v>
                </c:pt>
                <c:pt idx="14">
                  <c:v>1.0553232757954836</c:v>
                </c:pt>
                <c:pt idx="15">
                  <c:v>8.1082831147961478</c:v>
                </c:pt>
                <c:pt idx="16">
                  <c:v>1.5446949791509079</c:v>
                </c:pt>
                <c:pt idx="17">
                  <c:v>2.217252828993002</c:v>
                </c:pt>
              </c:numCache>
            </c:numRef>
          </c:val>
          <c:extLst>
            <c:ext xmlns:c16="http://schemas.microsoft.com/office/drawing/2014/chart" uri="{C3380CC4-5D6E-409C-BE32-E72D297353CC}">
              <c16:uniqueId val="{0000002B-F24B-457B-8C55-BD228E3C8002}"/>
            </c:ext>
          </c:extLst>
        </c:ser>
        <c:dLbls>
          <c:showLegendKey val="0"/>
          <c:showVal val="0"/>
          <c:showCatName val="0"/>
          <c:showSerName val="0"/>
          <c:showPercent val="0"/>
          <c:showBubbleSize val="0"/>
        </c:dLbls>
        <c:gapWidth val="150"/>
        <c:overlap val="100"/>
        <c:axId val="83514496"/>
        <c:axId val="83516032"/>
      </c:barChart>
      <c:catAx>
        <c:axId val="83514496"/>
        <c:scaling>
          <c:orientation val="minMax"/>
        </c:scaling>
        <c:delete val="0"/>
        <c:axPos val="b"/>
        <c:numFmt formatCode="General" sourceLinked="0"/>
        <c:majorTickMark val="none"/>
        <c:minorTickMark val="none"/>
        <c:tickLblPos val="low"/>
        <c:txPr>
          <a:bodyPr/>
          <a:lstStyle/>
          <a:p>
            <a:pPr>
              <a:defRPr sz="1200"/>
            </a:pPr>
            <a:endParaRPr lang="en-US"/>
          </a:p>
        </c:txPr>
        <c:crossAx val="83516032"/>
        <c:crosses val="autoZero"/>
        <c:auto val="1"/>
        <c:lblAlgn val="ctr"/>
        <c:lblOffset val="100"/>
        <c:noMultiLvlLbl val="0"/>
      </c:catAx>
      <c:valAx>
        <c:axId val="83516032"/>
        <c:scaling>
          <c:orientation val="minMax"/>
        </c:scaling>
        <c:delete val="1"/>
        <c:axPos val="r"/>
        <c:numFmt formatCode="General" sourceLinked="1"/>
        <c:majorTickMark val="out"/>
        <c:minorTickMark val="none"/>
        <c:tickLblPos val="none"/>
        <c:crossAx val="83514496"/>
        <c:crosses val="max"/>
        <c:crossBetween val="between"/>
      </c:valAx>
    </c:plotArea>
    <c:legend>
      <c:legendPos val="r"/>
      <c:layout>
        <c:manualLayout>
          <c:xMode val="edge"/>
          <c:yMode val="edge"/>
          <c:x val="6.5055666549144103E-2"/>
          <c:y val="0.9203071838242427"/>
          <c:w val="0.81753139812747289"/>
          <c:h val="7.7903891643174308E-2"/>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FFC000"/>
            </a:solidFill>
          </c:spPr>
          <c:invertIfNegative val="0"/>
          <c:dPt>
            <c:idx val="0"/>
            <c:invertIfNegative val="0"/>
            <c:bubble3D val="0"/>
            <c:spPr>
              <a:solidFill>
                <a:srgbClr val="0070C0"/>
              </a:solidFill>
            </c:spPr>
            <c:extLst>
              <c:ext xmlns:c16="http://schemas.microsoft.com/office/drawing/2014/chart" uri="{C3380CC4-5D6E-409C-BE32-E72D297353CC}">
                <c16:uniqueId val="{00000000-2562-4212-96A6-B6C00A5D1426}"/>
              </c:ext>
            </c:extLst>
          </c:dPt>
          <c:dPt>
            <c:idx val="1"/>
            <c:invertIfNegative val="0"/>
            <c:bubble3D val="0"/>
            <c:spPr>
              <a:solidFill>
                <a:srgbClr val="0070C0"/>
              </a:solidFill>
            </c:spPr>
            <c:extLst>
              <c:ext xmlns:c16="http://schemas.microsoft.com/office/drawing/2014/chart" uri="{C3380CC4-5D6E-409C-BE32-E72D297353CC}">
                <c16:uniqueId val="{00000001-2562-4212-96A6-B6C00A5D1426}"/>
              </c:ext>
            </c:extLst>
          </c:dPt>
          <c:dPt>
            <c:idx val="2"/>
            <c:invertIfNegative val="0"/>
            <c:bubble3D val="0"/>
            <c:spPr>
              <a:solidFill>
                <a:srgbClr val="0070C0"/>
              </a:solidFill>
            </c:spPr>
            <c:extLst>
              <c:ext xmlns:c16="http://schemas.microsoft.com/office/drawing/2014/chart" uri="{C3380CC4-5D6E-409C-BE32-E72D297353CC}">
                <c16:uniqueId val="{00000002-2562-4212-96A6-B6C00A5D1426}"/>
              </c:ext>
            </c:extLst>
          </c:dPt>
          <c:dPt>
            <c:idx val="3"/>
            <c:invertIfNegative val="0"/>
            <c:bubble3D val="0"/>
            <c:spPr>
              <a:solidFill>
                <a:srgbClr val="0070C0"/>
              </a:solidFill>
            </c:spPr>
            <c:extLst>
              <c:ext xmlns:c16="http://schemas.microsoft.com/office/drawing/2014/chart" uri="{C3380CC4-5D6E-409C-BE32-E72D297353CC}">
                <c16:uniqueId val="{00000003-2562-4212-96A6-B6C00A5D1426}"/>
              </c:ext>
            </c:extLst>
          </c:dPt>
          <c:dPt>
            <c:idx val="4"/>
            <c:invertIfNegative val="0"/>
            <c:bubble3D val="0"/>
            <c:spPr>
              <a:solidFill>
                <a:srgbClr val="0070C0"/>
              </a:solidFill>
            </c:spPr>
            <c:extLst>
              <c:ext xmlns:c16="http://schemas.microsoft.com/office/drawing/2014/chart" uri="{C3380CC4-5D6E-409C-BE32-E72D297353CC}">
                <c16:uniqueId val="{00000004-2562-4212-96A6-B6C00A5D1426}"/>
              </c:ext>
            </c:extLst>
          </c:dPt>
          <c:dLbls>
            <c:dLbl>
              <c:idx val="6"/>
              <c:layout>
                <c:manualLayout>
                  <c:x val="-1.9607843137254902E-2"/>
                  <c:y val="3.62318840579710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62-4212-96A6-B6C00A5D1426}"/>
                </c:ext>
              </c:extLst>
            </c:dLbl>
            <c:dLbl>
              <c:idx val="7"/>
              <c:layout>
                <c:manualLayout>
                  <c:x val="9.8039215686274508E-3"/>
                  <c:y val="2.5362318840579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62-4212-96A6-B6C00A5D1426}"/>
                </c:ext>
              </c:extLst>
            </c:dLbl>
            <c:dLbl>
              <c:idx val="8"/>
              <c:layout>
                <c:manualLayout>
                  <c:x val="3.267973856209163E-3"/>
                  <c:y val="3.62318840579711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62-4212-96A6-B6C00A5D1426}"/>
                </c:ext>
              </c:extLst>
            </c:dLbl>
            <c:dLbl>
              <c:idx val="14"/>
              <c:layout>
                <c:manualLayout>
                  <c:x val="4.2483660130719109E-2"/>
                  <c:y val="3.62318840579711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62-4212-96A6-B6C00A5D1426}"/>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3.11'!$A$2:$A$20</c:f>
              <c:strCache>
                <c:ptCount val="19"/>
                <c:pt idx="0">
                  <c:v>Argentina</c:v>
                </c:pt>
                <c:pt idx="1">
                  <c:v>Costa Rica</c:v>
                </c:pt>
                <c:pt idx="2">
                  <c:v>Guatemala</c:v>
                </c:pt>
                <c:pt idx="3">
                  <c:v>Perú</c:v>
                </c:pt>
                <c:pt idx="4">
                  <c:v>Uruguay</c:v>
                </c:pt>
                <c:pt idx="6">
                  <c:v>Anguila</c:v>
                </c:pt>
                <c:pt idx="7">
                  <c:v>Antigua y Barbuda</c:v>
                </c:pt>
                <c:pt idx="8">
                  <c:v>Barbados</c:v>
                </c:pt>
                <c:pt idx="9">
                  <c:v>Islas Caimán</c:v>
                </c:pt>
                <c:pt idx="10">
                  <c:v>Dominica</c:v>
                </c:pt>
                <c:pt idx="11">
                  <c:v>Granada</c:v>
                </c:pt>
                <c:pt idx="12">
                  <c:v>Guyana</c:v>
                </c:pt>
                <c:pt idx="13">
                  <c:v>Jamaica</c:v>
                </c:pt>
                <c:pt idx="14">
                  <c:v>Santa Lucía</c:v>
                </c:pt>
                <c:pt idx="15">
                  <c:v>Montserrat</c:v>
                </c:pt>
                <c:pt idx="16">
                  <c:v>Suriname</c:v>
                </c:pt>
                <c:pt idx="17">
                  <c:v>Trinidad y Tobago</c:v>
                </c:pt>
                <c:pt idx="18">
                  <c:v>San Vicente y las Granadinas</c:v>
                </c:pt>
              </c:strCache>
            </c:strRef>
          </c:cat>
          <c:val>
            <c:numRef>
              <c:f>'Grafico 3.11'!$B$2:$B$20</c:f>
              <c:numCache>
                <c:formatCode>General</c:formatCode>
                <c:ptCount val="19"/>
                <c:pt idx="0">
                  <c:v>56.8</c:v>
                </c:pt>
                <c:pt idx="1">
                  <c:v>26.6</c:v>
                </c:pt>
                <c:pt idx="2">
                  <c:v>16.899999999999999</c:v>
                </c:pt>
                <c:pt idx="3">
                  <c:v>29.4</c:v>
                </c:pt>
                <c:pt idx="4">
                  <c:v>59.5</c:v>
                </c:pt>
                <c:pt idx="6">
                  <c:v>45.5</c:v>
                </c:pt>
                <c:pt idx="7">
                  <c:v>44.2</c:v>
                </c:pt>
                <c:pt idx="8">
                  <c:v>47.1</c:v>
                </c:pt>
                <c:pt idx="9">
                  <c:v>39.4</c:v>
                </c:pt>
                <c:pt idx="10">
                  <c:v>53.7</c:v>
                </c:pt>
                <c:pt idx="11">
                  <c:v>48.3</c:v>
                </c:pt>
                <c:pt idx="12">
                  <c:v>41.1</c:v>
                </c:pt>
                <c:pt idx="13">
                  <c:v>55.4</c:v>
                </c:pt>
                <c:pt idx="14">
                  <c:v>54.9</c:v>
                </c:pt>
                <c:pt idx="15">
                  <c:v>30.7</c:v>
                </c:pt>
                <c:pt idx="16">
                  <c:v>38.1</c:v>
                </c:pt>
                <c:pt idx="17">
                  <c:v>32.9</c:v>
                </c:pt>
                <c:pt idx="18">
                  <c:v>51.4</c:v>
                </c:pt>
              </c:numCache>
            </c:numRef>
          </c:val>
          <c:extLst>
            <c:ext xmlns:c16="http://schemas.microsoft.com/office/drawing/2014/chart" uri="{C3380CC4-5D6E-409C-BE32-E72D297353CC}">
              <c16:uniqueId val="{00000009-2562-4212-96A6-B6C00A5D1426}"/>
            </c:ext>
          </c:extLst>
        </c:ser>
        <c:dLbls>
          <c:showLegendKey val="0"/>
          <c:showVal val="1"/>
          <c:showCatName val="0"/>
          <c:showSerName val="0"/>
          <c:showPercent val="0"/>
          <c:showBubbleSize val="0"/>
        </c:dLbls>
        <c:gapWidth val="150"/>
        <c:axId val="142678272"/>
        <c:axId val="142688256"/>
      </c:barChart>
      <c:catAx>
        <c:axId val="142678272"/>
        <c:scaling>
          <c:orientation val="minMax"/>
        </c:scaling>
        <c:delete val="0"/>
        <c:axPos val="b"/>
        <c:numFmt formatCode="General" sourceLinked="0"/>
        <c:majorTickMark val="out"/>
        <c:minorTickMark val="none"/>
        <c:tickLblPos val="nextTo"/>
        <c:txPr>
          <a:bodyPr rot="-3120000"/>
          <a:lstStyle/>
          <a:p>
            <a:pPr>
              <a:defRPr sz="900"/>
            </a:pPr>
            <a:endParaRPr lang="en-US"/>
          </a:p>
        </c:txPr>
        <c:crossAx val="142688256"/>
        <c:crosses val="autoZero"/>
        <c:auto val="1"/>
        <c:lblAlgn val="ctr"/>
        <c:lblOffset val="100"/>
        <c:noMultiLvlLbl val="0"/>
      </c:catAx>
      <c:valAx>
        <c:axId val="142688256"/>
        <c:scaling>
          <c:orientation val="minMax"/>
        </c:scaling>
        <c:delete val="0"/>
        <c:axPos val="l"/>
        <c:majorGridlines/>
        <c:numFmt formatCode="General" sourceLinked="1"/>
        <c:majorTickMark val="out"/>
        <c:minorTickMark val="none"/>
        <c:tickLblPos val="nextTo"/>
        <c:crossAx val="142678272"/>
        <c:crosses val="autoZero"/>
        <c:crossBetween val="between"/>
      </c:valAx>
    </c:plotArea>
    <c:plotVisOnly val="1"/>
    <c:dispBlanksAs val="gap"/>
    <c:showDLblsOverMax val="0"/>
  </c:chart>
  <c:spPr>
    <a:ln>
      <a:noFill/>
    </a:ln>
  </c:spPr>
  <c:txPr>
    <a:bodyPr/>
    <a:lstStyle/>
    <a:p>
      <a:pPr>
        <a:defRPr sz="1200">
          <a:latin typeface="Cambria"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45294198670548E-2"/>
          <c:y val="6.3939095681221664E-2"/>
          <c:w val="0.71059653853811955"/>
          <c:h val="0.59562813171080886"/>
        </c:manualLayout>
      </c:layout>
      <c:lineChart>
        <c:grouping val="standard"/>
        <c:varyColors val="0"/>
        <c:ser>
          <c:idx val="1"/>
          <c:order val="0"/>
          <c:tx>
            <c:strRef>
              <c:f>'Grafico 35'!$D$4</c:f>
              <c:strCache>
                <c:ptCount val="1"/>
                <c:pt idx="0">
                  <c:v>Niños</c:v>
                </c:pt>
              </c:strCache>
            </c:strRef>
          </c:tx>
          <c:spPr>
            <a:ln w="19050">
              <a:noFill/>
            </a:ln>
          </c:spPr>
          <c:marker>
            <c:symbol val="diamond"/>
            <c:size val="7"/>
            <c:spPr>
              <a:solidFill>
                <a:schemeClr val="accent1">
                  <a:lumMod val="50000"/>
                </a:schemeClr>
              </a:solidFill>
              <a:ln w="28575">
                <a:solidFill>
                  <a:schemeClr val="accent1">
                    <a:lumMod val="50000"/>
                  </a:schemeClr>
                </a:solidFill>
              </a:ln>
            </c:spPr>
          </c:marker>
          <c:cat>
            <c:strRef>
              <c:f>'Grafico 35'!$A$5:$A$13</c:f>
              <c:strCache>
                <c:ptCount val="9"/>
                <c:pt idx="0">
                  <c:v>América Latina y el Caribe</c:v>
                </c:pt>
                <c:pt idx="1">
                  <c:v>África Central y Occidental</c:v>
                </c:pt>
                <c:pt idx="2">
                  <c:v>África Meridional y Oriental</c:v>
                </c:pt>
                <c:pt idx="3">
                  <c:v>América del Norte</c:v>
                </c:pt>
                <c:pt idx="4">
                  <c:v>Oriente Medio y África del Norte</c:v>
                </c:pt>
                <c:pt idx="5">
                  <c:v>Asia Meridional</c:v>
                </c:pt>
                <c:pt idx="6">
                  <c:v>Asia del Este y Pacífico </c:v>
                </c:pt>
                <c:pt idx="7">
                  <c:v>Europa del Este y Asia Central</c:v>
                </c:pt>
                <c:pt idx="8">
                  <c:v>Europa Occidental</c:v>
                </c:pt>
              </c:strCache>
            </c:strRef>
          </c:cat>
          <c:val>
            <c:numRef>
              <c:f>'Grafico 35'!$D$5:$D$13</c:f>
              <c:numCache>
                <c:formatCode>General</c:formatCode>
                <c:ptCount val="9"/>
                <c:pt idx="0">
                  <c:v>38.5</c:v>
                </c:pt>
                <c:pt idx="1">
                  <c:v>8.1</c:v>
                </c:pt>
                <c:pt idx="2">
                  <c:v>6.5</c:v>
                </c:pt>
                <c:pt idx="3">
                  <c:v>5.9</c:v>
                </c:pt>
                <c:pt idx="4">
                  <c:v>4.7</c:v>
                </c:pt>
                <c:pt idx="5">
                  <c:v>2.6</c:v>
                </c:pt>
                <c:pt idx="6">
                  <c:v>2.2999999999999998</c:v>
                </c:pt>
                <c:pt idx="7">
                  <c:v>1.9</c:v>
                </c:pt>
                <c:pt idx="8">
                  <c:v>0.6</c:v>
                </c:pt>
              </c:numCache>
            </c:numRef>
          </c:val>
          <c:smooth val="0"/>
          <c:extLst>
            <c:ext xmlns:c16="http://schemas.microsoft.com/office/drawing/2014/chart" uri="{C3380CC4-5D6E-409C-BE32-E72D297353CC}">
              <c16:uniqueId val="{00000000-8B65-42DD-96FA-25CFA5F1A1B4}"/>
            </c:ext>
          </c:extLst>
        </c:ser>
        <c:ser>
          <c:idx val="0"/>
          <c:order val="1"/>
          <c:tx>
            <c:strRef>
              <c:f>'Grafico 35'!$E$4</c:f>
              <c:strCache>
                <c:ptCount val="1"/>
                <c:pt idx="0">
                  <c:v>Niñas</c:v>
                </c:pt>
              </c:strCache>
            </c:strRef>
          </c:tx>
          <c:spPr>
            <a:ln w="19050">
              <a:noFill/>
            </a:ln>
          </c:spPr>
          <c:marker>
            <c:symbol val="circle"/>
            <c:size val="7"/>
            <c:spPr>
              <a:solidFill>
                <a:srgbClr val="FF0000"/>
              </a:solidFill>
              <a:ln w="25400">
                <a:solidFill>
                  <a:srgbClr val="FF0000"/>
                </a:solidFill>
              </a:ln>
            </c:spPr>
          </c:marker>
          <c:cat>
            <c:strRef>
              <c:f>'Grafico 35'!$A$5:$A$13</c:f>
              <c:strCache>
                <c:ptCount val="9"/>
                <c:pt idx="0">
                  <c:v>América Latina y el Caribe</c:v>
                </c:pt>
                <c:pt idx="1">
                  <c:v>África Central y Occidental</c:v>
                </c:pt>
                <c:pt idx="2">
                  <c:v>África Meridional y Oriental</c:v>
                </c:pt>
                <c:pt idx="3">
                  <c:v>América del Norte</c:v>
                </c:pt>
                <c:pt idx="4">
                  <c:v>Oriente Medio y África del Norte</c:v>
                </c:pt>
                <c:pt idx="5">
                  <c:v>Asia Meridional</c:v>
                </c:pt>
                <c:pt idx="6">
                  <c:v>Asia del Este y Pacífico </c:v>
                </c:pt>
                <c:pt idx="7">
                  <c:v>Europa del Este y Asia Central</c:v>
                </c:pt>
                <c:pt idx="8">
                  <c:v>Europa Occidental</c:v>
                </c:pt>
              </c:strCache>
            </c:strRef>
          </c:cat>
          <c:val>
            <c:numRef>
              <c:f>'Grafico 35'!$E$5:$E$13</c:f>
              <c:numCache>
                <c:formatCode>General</c:formatCode>
                <c:ptCount val="9"/>
                <c:pt idx="0">
                  <c:v>5.0999999999999996</c:v>
                </c:pt>
                <c:pt idx="1">
                  <c:v>2.6</c:v>
                </c:pt>
                <c:pt idx="2">
                  <c:v>1.7</c:v>
                </c:pt>
                <c:pt idx="3">
                  <c:v>1.2</c:v>
                </c:pt>
                <c:pt idx="4">
                  <c:v>1.4</c:v>
                </c:pt>
                <c:pt idx="5">
                  <c:v>1.2</c:v>
                </c:pt>
                <c:pt idx="6">
                  <c:v>0.6</c:v>
                </c:pt>
                <c:pt idx="7">
                  <c:v>0.8</c:v>
                </c:pt>
                <c:pt idx="8">
                  <c:v>0.3</c:v>
                </c:pt>
              </c:numCache>
            </c:numRef>
          </c:val>
          <c:smooth val="0"/>
          <c:extLst>
            <c:ext xmlns:c16="http://schemas.microsoft.com/office/drawing/2014/chart" uri="{C3380CC4-5D6E-409C-BE32-E72D297353CC}">
              <c16:uniqueId val="{00000001-8B65-42DD-96FA-25CFA5F1A1B4}"/>
            </c:ext>
          </c:extLst>
        </c:ser>
        <c:ser>
          <c:idx val="2"/>
          <c:order val="2"/>
          <c:tx>
            <c:strRef>
              <c:f>'Grafico 35'!$C$4</c:f>
              <c:strCache>
                <c:ptCount val="1"/>
                <c:pt idx="0">
                  <c:v>Total</c:v>
                </c:pt>
              </c:strCache>
            </c:strRef>
          </c:tx>
          <c:spPr>
            <a:ln w="19050">
              <a:noFill/>
            </a:ln>
          </c:spPr>
          <c:marker>
            <c:symbol val="dash"/>
            <c:size val="5"/>
            <c:spPr>
              <a:ln>
                <a:solidFill>
                  <a:schemeClr val="tx1"/>
                </a:solidFill>
              </a:ln>
            </c:spPr>
          </c:marker>
          <c:cat>
            <c:strRef>
              <c:f>'Grafico 35'!$A$5:$A$13</c:f>
              <c:strCache>
                <c:ptCount val="9"/>
                <c:pt idx="0">
                  <c:v>América Latina y el Caribe</c:v>
                </c:pt>
                <c:pt idx="1">
                  <c:v>África Central y Occidental</c:v>
                </c:pt>
                <c:pt idx="2">
                  <c:v>África Meridional y Oriental</c:v>
                </c:pt>
                <c:pt idx="3">
                  <c:v>América del Norte</c:v>
                </c:pt>
                <c:pt idx="4">
                  <c:v>Oriente Medio y África del Norte</c:v>
                </c:pt>
                <c:pt idx="5">
                  <c:v>Asia Meridional</c:v>
                </c:pt>
                <c:pt idx="6">
                  <c:v>Asia del Este y Pacífico </c:v>
                </c:pt>
                <c:pt idx="7">
                  <c:v>Europa del Este y Asia Central</c:v>
                </c:pt>
                <c:pt idx="8">
                  <c:v>Europa Occidental</c:v>
                </c:pt>
              </c:strCache>
            </c:strRef>
          </c:cat>
          <c:val>
            <c:numRef>
              <c:f>'Grafico 35'!$C$5:$C$13</c:f>
              <c:numCache>
                <c:formatCode>General</c:formatCode>
                <c:ptCount val="9"/>
                <c:pt idx="0">
                  <c:v>22.1</c:v>
                </c:pt>
                <c:pt idx="1">
                  <c:v>5.4</c:v>
                </c:pt>
                <c:pt idx="2">
                  <c:v>4.0999999999999996</c:v>
                </c:pt>
                <c:pt idx="3">
                  <c:v>3.6</c:v>
                </c:pt>
                <c:pt idx="4">
                  <c:v>3.1</c:v>
                </c:pt>
                <c:pt idx="5">
                  <c:v>2</c:v>
                </c:pt>
                <c:pt idx="6">
                  <c:v>1.5</c:v>
                </c:pt>
                <c:pt idx="7">
                  <c:v>1.4</c:v>
                </c:pt>
                <c:pt idx="8">
                  <c:v>0.4</c:v>
                </c:pt>
              </c:numCache>
            </c:numRef>
          </c:val>
          <c:smooth val="0"/>
          <c:extLst>
            <c:ext xmlns:c16="http://schemas.microsoft.com/office/drawing/2014/chart" uri="{C3380CC4-5D6E-409C-BE32-E72D297353CC}">
              <c16:uniqueId val="{00000002-8B65-42DD-96FA-25CFA5F1A1B4}"/>
            </c:ext>
          </c:extLst>
        </c:ser>
        <c:dLbls>
          <c:showLegendKey val="0"/>
          <c:showVal val="0"/>
          <c:showCatName val="0"/>
          <c:showSerName val="0"/>
          <c:showPercent val="0"/>
          <c:showBubbleSize val="0"/>
        </c:dLbls>
        <c:hiLowLines/>
        <c:marker val="1"/>
        <c:smooth val="0"/>
        <c:axId val="139709056"/>
        <c:axId val="139710848"/>
      </c:lineChart>
      <c:lineChart>
        <c:grouping val="standard"/>
        <c:varyColors val="0"/>
        <c:ser>
          <c:idx val="3"/>
          <c:order val="3"/>
          <c:tx>
            <c:strRef>
              <c:f>'Grafico 35'!$B$4</c:f>
              <c:strCache>
                <c:ptCount val="1"/>
                <c:pt idx="0">
                  <c:v>Número de muertes (eje secundario)</c:v>
                </c:pt>
              </c:strCache>
            </c:strRef>
          </c:tx>
          <c:spPr>
            <a:ln w="19050">
              <a:noFill/>
            </a:ln>
          </c:spPr>
          <c:val>
            <c:numRef>
              <c:f>'Grafico 35'!$B$5:$B$13</c:f>
              <c:numCache>
                <c:formatCode>General</c:formatCode>
                <c:ptCount val="9"/>
                <c:pt idx="0">
                  <c:v>24500</c:v>
                </c:pt>
                <c:pt idx="1">
                  <c:v>6000</c:v>
                </c:pt>
                <c:pt idx="2">
                  <c:v>5000</c:v>
                </c:pt>
                <c:pt idx="3">
                  <c:v>1600</c:v>
                </c:pt>
                <c:pt idx="4">
                  <c:v>2200</c:v>
                </c:pt>
                <c:pt idx="5">
                  <c:v>6700</c:v>
                </c:pt>
                <c:pt idx="6">
                  <c:v>4300</c:v>
                </c:pt>
                <c:pt idx="7">
                  <c:v>700</c:v>
                </c:pt>
                <c:pt idx="8">
                  <c:v>200</c:v>
                </c:pt>
              </c:numCache>
            </c:numRef>
          </c:val>
          <c:smooth val="0"/>
          <c:extLst>
            <c:ext xmlns:c16="http://schemas.microsoft.com/office/drawing/2014/chart" uri="{C3380CC4-5D6E-409C-BE32-E72D297353CC}">
              <c16:uniqueId val="{00000003-8B65-42DD-96FA-25CFA5F1A1B4}"/>
            </c:ext>
          </c:extLst>
        </c:ser>
        <c:dLbls>
          <c:showLegendKey val="0"/>
          <c:showVal val="0"/>
          <c:showCatName val="0"/>
          <c:showSerName val="0"/>
          <c:showPercent val="0"/>
          <c:showBubbleSize val="0"/>
        </c:dLbls>
        <c:marker val="1"/>
        <c:smooth val="0"/>
        <c:axId val="733379952"/>
        <c:axId val="595276816"/>
      </c:lineChart>
      <c:catAx>
        <c:axId val="13970905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39710848"/>
        <c:crosses val="autoZero"/>
        <c:auto val="1"/>
        <c:lblAlgn val="ctr"/>
        <c:lblOffset val="100"/>
        <c:noMultiLvlLbl val="0"/>
      </c:catAx>
      <c:valAx>
        <c:axId val="139710848"/>
        <c:scaling>
          <c:orientation val="minMax"/>
        </c:scaling>
        <c:delete val="0"/>
        <c:axPos val="l"/>
        <c:majorGridlines>
          <c:spPr>
            <a:ln>
              <a:solidFill>
                <a:schemeClr val="bg2"/>
              </a:solidFill>
              <a:prstDash val="dash"/>
            </a:ln>
          </c:spPr>
        </c:majorGridlines>
        <c:numFmt formatCode="#,##0" sourceLinked="0"/>
        <c:majorTickMark val="out"/>
        <c:minorTickMark val="none"/>
        <c:tickLblPos val="nextTo"/>
        <c:crossAx val="139709056"/>
        <c:crosses val="autoZero"/>
        <c:crossBetween val="between"/>
      </c:valAx>
      <c:valAx>
        <c:axId val="595276816"/>
        <c:scaling>
          <c:orientation val="minMax"/>
        </c:scaling>
        <c:delete val="0"/>
        <c:axPos val="r"/>
        <c:numFmt formatCode="General" sourceLinked="1"/>
        <c:majorTickMark val="out"/>
        <c:minorTickMark val="none"/>
        <c:tickLblPos val="nextTo"/>
        <c:crossAx val="733379952"/>
        <c:crosses val="max"/>
        <c:crossBetween val="between"/>
      </c:valAx>
      <c:catAx>
        <c:axId val="733379952"/>
        <c:scaling>
          <c:orientation val="minMax"/>
        </c:scaling>
        <c:delete val="1"/>
        <c:axPos val="b"/>
        <c:majorTickMark val="out"/>
        <c:minorTickMark val="none"/>
        <c:tickLblPos val="nextTo"/>
        <c:crossAx val="595276816"/>
        <c:crosses val="autoZero"/>
        <c:auto val="1"/>
        <c:lblAlgn val="ctr"/>
        <c:lblOffset val="100"/>
        <c:noMultiLvlLbl val="0"/>
      </c:catAx>
    </c:plotArea>
    <c:legend>
      <c:legendPos val="r"/>
      <c:layout>
        <c:manualLayout>
          <c:xMode val="edge"/>
          <c:yMode val="edge"/>
          <c:x val="0.86417316491875107"/>
          <c:y val="0.32872921035624314"/>
          <c:w val="0.13582683508124896"/>
          <c:h val="0.53113315346441226"/>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Sheet6!$A$6:$A$12</c:f>
              <c:strCache>
                <c:ptCount val="7"/>
                <c:pt idx="0">
                  <c:v>Violencia intrafamiliar con los niños</c:v>
                </c:pt>
                <c:pt idx="1">
                  <c:v>Violencia intrafamiliar con las mujeres</c:v>
                </c:pt>
                <c:pt idx="2">
                  <c:v>Crimen organizado</c:v>
                </c:pt>
                <c:pt idx="3">
                  <c:v>Maras-Pandillas</c:v>
                </c:pt>
                <c:pt idx="4">
                  <c:v>Bullying</c:v>
                </c:pt>
                <c:pt idx="5">
                  <c:v>Violencia de Estado</c:v>
                </c:pt>
                <c:pt idx="6">
                  <c:v>Violencia Verbal</c:v>
                </c:pt>
              </c:strCache>
            </c:strRef>
          </c:cat>
          <c:val>
            <c:numRef>
              <c:f>Sheet6!$B$6:$B$12</c:f>
              <c:numCache>
                <c:formatCode>0</c:formatCode>
                <c:ptCount val="7"/>
                <c:pt idx="0">
                  <c:v>58.11</c:v>
                </c:pt>
                <c:pt idx="1">
                  <c:v>57.61</c:v>
                </c:pt>
                <c:pt idx="2">
                  <c:v>55.12</c:v>
                </c:pt>
                <c:pt idx="3">
                  <c:v>49.02</c:v>
                </c:pt>
                <c:pt idx="4">
                  <c:v>47.52</c:v>
                </c:pt>
                <c:pt idx="5">
                  <c:v>42.3</c:v>
                </c:pt>
                <c:pt idx="6">
                  <c:v>35.619999999999997</c:v>
                </c:pt>
              </c:numCache>
            </c:numRef>
          </c:val>
          <c:extLst>
            <c:ext xmlns:c16="http://schemas.microsoft.com/office/drawing/2014/chart" uri="{C3380CC4-5D6E-409C-BE32-E72D297353CC}">
              <c16:uniqueId val="{00000000-1CCD-4F73-9AFD-C991A913DB7B}"/>
            </c:ext>
          </c:extLst>
        </c:ser>
        <c:dLbls>
          <c:showLegendKey val="0"/>
          <c:showVal val="0"/>
          <c:showCatName val="0"/>
          <c:showSerName val="0"/>
          <c:showPercent val="0"/>
          <c:showBubbleSize val="0"/>
        </c:dLbls>
        <c:gapWidth val="150"/>
        <c:axId val="167824000"/>
        <c:axId val="168156544"/>
      </c:barChart>
      <c:catAx>
        <c:axId val="167824000"/>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68156544"/>
        <c:crosses val="autoZero"/>
        <c:auto val="1"/>
        <c:lblAlgn val="ctr"/>
        <c:lblOffset val="100"/>
        <c:noMultiLvlLbl val="0"/>
      </c:catAx>
      <c:valAx>
        <c:axId val="168156544"/>
        <c:scaling>
          <c:orientation val="minMax"/>
        </c:scaling>
        <c:delete val="0"/>
        <c:axPos val="l"/>
        <c:numFmt formatCode="0" sourceLinked="1"/>
        <c:majorTickMark val="out"/>
        <c:minorTickMark val="none"/>
        <c:tickLblPos val="nextTo"/>
        <c:crossAx val="16782400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14536589795872E-2"/>
          <c:y val="4.1500731368896926E-2"/>
          <c:w val="0.9009961233490178"/>
          <c:h val="0.50979133718778413"/>
        </c:manualLayout>
      </c:layout>
      <c:barChart>
        <c:barDir val="col"/>
        <c:grouping val="clustered"/>
        <c:varyColors val="0"/>
        <c:ser>
          <c:idx val="0"/>
          <c:order val="0"/>
          <c:tx>
            <c:strRef>
              <c:f>'Grafico No.1'!$B$4</c:f>
              <c:strCache>
                <c:ptCount val="1"/>
                <c:pt idx="0">
                  <c:v>16 a 29 años</c:v>
                </c:pt>
              </c:strCache>
            </c:strRef>
          </c:tx>
          <c:invertIfNegative val="0"/>
          <c:cat>
            <c:strRef>
              <c:f>'Grafico No.1'!$C$3:$N$3</c:f>
              <c:strCache>
                <c:ptCount val="12"/>
                <c:pt idx="0">
                  <c:v>Teatro</c:v>
                </c:pt>
                <c:pt idx="1">
                  <c:v>recitales</c:v>
                </c:pt>
                <c:pt idx="2">
                  <c:v>Sitios patrimoniales </c:v>
                </c:pt>
                <c:pt idx="3">
                  <c:v>celebraciones comunitarias</c:v>
                </c:pt>
                <c:pt idx="4">
                  <c:v>Cine</c:v>
                </c:pt>
                <c:pt idx="5">
                  <c:v>computadora</c:v>
                </c:pt>
                <c:pt idx="6">
                  <c:v>internet</c:v>
                </c:pt>
                <c:pt idx="7">
                  <c:v>video</c:v>
                </c:pt>
                <c:pt idx="8">
                  <c:v>Música grabada</c:v>
                </c:pt>
                <c:pt idx="9">
                  <c:v>Lectura</c:v>
                </c:pt>
                <c:pt idx="10">
                  <c:v>radio</c:v>
                </c:pt>
                <c:pt idx="11">
                  <c:v>Televisión</c:v>
                </c:pt>
              </c:strCache>
            </c:strRef>
          </c:cat>
          <c:val>
            <c:numRef>
              <c:f>'Grafico No.1'!$C$4:$N$4</c:f>
              <c:numCache>
                <c:formatCode>0%</c:formatCode>
                <c:ptCount val="12"/>
                <c:pt idx="0">
                  <c:v>0.34469689646110979</c:v>
                </c:pt>
                <c:pt idx="1">
                  <c:v>0.39208092684444601</c:v>
                </c:pt>
                <c:pt idx="2">
                  <c:v>0.41418003655405045</c:v>
                </c:pt>
                <c:pt idx="3">
                  <c:v>0.43959638016556424</c:v>
                </c:pt>
                <c:pt idx="4">
                  <c:v>0.48500740128300224</c:v>
                </c:pt>
                <c:pt idx="5">
                  <c:v>0.67207995667040266</c:v>
                </c:pt>
                <c:pt idx="6">
                  <c:v>0.690287146888791</c:v>
                </c:pt>
                <c:pt idx="7">
                  <c:v>0.72752133925839735</c:v>
                </c:pt>
                <c:pt idx="8">
                  <c:v>0.79004590908509364</c:v>
                </c:pt>
                <c:pt idx="9">
                  <c:v>0.56841684868842401</c:v>
                </c:pt>
                <c:pt idx="10">
                  <c:v>0.84962240030990865</c:v>
                </c:pt>
                <c:pt idx="11">
                  <c:v>0.93029315587573058</c:v>
                </c:pt>
              </c:numCache>
            </c:numRef>
          </c:val>
          <c:extLst>
            <c:ext xmlns:c16="http://schemas.microsoft.com/office/drawing/2014/chart" uri="{C3380CC4-5D6E-409C-BE32-E72D297353CC}">
              <c16:uniqueId val="{00000000-A125-4F34-9C75-A493804D032C}"/>
            </c:ext>
          </c:extLst>
        </c:ser>
        <c:ser>
          <c:idx val="1"/>
          <c:order val="1"/>
          <c:tx>
            <c:strRef>
              <c:f>'Grafico No.1'!$B$5</c:f>
              <c:strCache>
                <c:ptCount val="1"/>
                <c:pt idx="0">
                  <c:v>30 a 50 años</c:v>
                </c:pt>
              </c:strCache>
            </c:strRef>
          </c:tx>
          <c:spPr>
            <a:solidFill>
              <a:srgbClr val="FFC000"/>
            </a:solidFill>
          </c:spPr>
          <c:invertIfNegative val="0"/>
          <c:cat>
            <c:strRef>
              <c:f>'Grafico No.1'!$C$3:$N$3</c:f>
              <c:strCache>
                <c:ptCount val="12"/>
                <c:pt idx="0">
                  <c:v>Teatro</c:v>
                </c:pt>
                <c:pt idx="1">
                  <c:v>recitales</c:v>
                </c:pt>
                <c:pt idx="2">
                  <c:v>Sitios patrimoniales </c:v>
                </c:pt>
                <c:pt idx="3">
                  <c:v>celebraciones comunitarias</c:v>
                </c:pt>
                <c:pt idx="4">
                  <c:v>Cine</c:v>
                </c:pt>
                <c:pt idx="5">
                  <c:v>computadora</c:v>
                </c:pt>
                <c:pt idx="6">
                  <c:v>internet</c:v>
                </c:pt>
                <c:pt idx="7">
                  <c:v>video</c:v>
                </c:pt>
                <c:pt idx="8">
                  <c:v>Música grabada</c:v>
                </c:pt>
                <c:pt idx="9">
                  <c:v>Lectura</c:v>
                </c:pt>
                <c:pt idx="10">
                  <c:v>radio</c:v>
                </c:pt>
                <c:pt idx="11">
                  <c:v>Televisión</c:v>
                </c:pt>
              </c:strCache>
            </c:strRef>
          </c:cat>
          <c:val>
            <c:numRef>
              <c:f>'Grafico No.1'!$C$5:$N$5</c:f>
              <c:numCache>
                <c:formatCode>0%</c:formatCode>
                <c:ptCount val="12"/>
                <c:pt idx="0">
                  <c:v>0.29558182791123028</c:v>
                </c:pt>
                <c:pt idx="1">
                  <c:v>0.29360233818169201</c:v>
                </c:pt>
                <c:pt idx="2">
                  <c:v>0.37924189596659702</c:v>
                </c:pt>
                <c:pt idx="3">
                  <c:v>0.39059177113578492</c:v>
                </c:pt>
                <c:pt idx="4">
                  <c:v>0.32982725277296787</c:v>
                </c:pt>
                <c:pt idx="5">
                  <c:v>0.44044869839412432</c:v>
                </c:pt>
                <c:pt idx="6">
                  <c:v>0.42727995377306138</c:v>
                </c:pt>
                <c:pt idx="7">
                  <c:v>0.59235475466761756</c:v>
                </c:pt>
                <c:pt idx="8">
                  <c:v>0.68079288120485004</c:v>
                </c:pt>
                <c:pt idx="9">
                  <c:v>0.44878205533950088</c:v>
                </c:pt>
                <c:pt idx="10">
                  <c:v>0.84099032843598165</c:v>
                </c:pt>
                <c:pt idx="11">
                  <c:v>0.92983954197184959</c:v>
                </c:pt>
              </c:numCache>
            </c:numRef>
          </c:val>
          <c:extLst>
            <c:ext xmlns:c16="http://schemas.microsoft.com/office/drawing/2014/chart" uri="{C3380CC4-5D6E-409C-BE32-E72D297353CC}">
              <c16:uniqueId val="{00000001-A125-4F34-9C75-A493804D032C}"/>
            </c:ext>
          </c:extLst>
        </c:ser>
        <c:ser>
          <c:idx val="2"/>
          <c:order val="2"/>
          <c:tx>
            <c:strRef>
              <c:f>'Grafico No.1'!$B$6</c:f>
              <c:strCache>
                <c:ptCount val="1"/>
                <c:pt idx="0">
                  <c:v>51 y mas</c:v>
                </c:pt>
              </c:strCache>
            </c:strRef>
          </c:tx>
          <c:invertIfNegative val="0"/>
          <c:cat>
            <c:strRef>
              <c:f>'Grafico No.1'!$C$3:$N$3</c:f>
              <c:strCache>
                <c:ptCount val="12"/>
                <c:pt idx="0">
                  <c:v>Teatro</c:v>
                </c:pt>
                <c:pt idx="1">
                  <c:v>recitales</c:v>
                </c:pt>
                <c:pt idx="2">
                  <c:v>Sitios patrimoniales </c:v>
                </c:pt>
                <c:pt idx="3">
                  <c:v>celebraciones comunitarias</c:v>
                </c:pt>
                <c:pt idx="4">
                  <c:v>Cine</c:v>
                </c:pt>
                <c:pt idx="5">
                  <c:v>computadora</c:v>
                </c:pt>
                <c:pt idx="6">
                  <c:v>internet</c:v>
                </c:pt>
                <c:pt idx="7">
                  <c:v>video</c:v>
                </c:pt>
                <c:pt idx="8">
                  <c:v>Música grabada</c:v>
                </c:pt>
                <c:pt idx="9">
                  <c:v>Lectura</c:v>
                </c:pt>
                <c:pt idx="10">
                  <c:v>radio</c:v>
                </c:pt>
                <c:pt idx="11">
                  <c:v>Televisión</c:v>
                </c:pt>
              </c:strCache>
            </c:strRef>
          </c:cat>
          <c:val>
            <c:numRef>
              <c:f>'Grafico No.1'!$C$6:$N$6</c:f>
              <c:numCache>
                <c:formatCode>0%</c:formatCode>
                <c:ptCount val="12"/>
                <c:pt idx="0">
                  <c:v>0.28134648237724436</c:v>
                </c:pt>
                <c:pt idx="1">
                  <c:v>0.19182111258795101</c:v>
                </c:pt>
                <c:pt idx="2">
                  <c:v>0.29495054012813399</c:v>
                </c:pt>
                <c:pt idx="3">
                  <c:v>0.29906246710348094</c:v>
                </c:pt>
                <c:pt idx="4">
                  <c:v>0.18243274939551501</c:v>
                </c:pt>
                <c:pt idx="5">
                  <c:v>0.19479962031346801</c:v>
                </c:pt>
                <c:pt idx="6">
                  <c:v>0.17333791083695801</c:v>
                </c:pt>
                <c:pt idx="7">
                  <c:v>0.38537705878613693</c:v>
                </c:pt>
                <c:pt idx="8">
                  <c:v>0.48459964805282002</c:v>
                </c:pt>
                <c:pt idx="9">
                  <c:v>0.33398117233300922</c:v>
                </c:pt>
                <c:pt idx="10">
                  <c:v>0.82446348009241144</c:v>
                </c:pt>
                <c:pt idx="11">
                  <c:v>0.92709298148798558</c:v>
                </c:pt>
              </c:numCache>
            </c:numRef>
          </c:val>
          <c:extLst>
            <c:ext xmlns:c16="http://schemas.microsoft.com/office/drawing/2014/chart" uri="{C3380CC4-5D6E-409C-BE32-E72D297353CC}">
              <c16:uniqueId val="{00000002-A125-4F34-9C75-A493804D032C}"/>
            </c:ext>
          </c:extLst>
        </c:ser>
        <c:dLbls>
          <c:showLegendKey val="0"/>
          <c:showVal val="0"/>
          <c:showCatName val="0"/>
          <c:showSerName val="0"/>
          <c:showPercent val="0"/>
          <c:showBubbleSize val="0"/>
        </c:dLbls>
        <c:gapWidth val="150"/>
        <c:axId val="80027008"/>
        <c:axId val="80073856"/>
      </c:barChart>
      <c:catAx>
        <c:axId val="80027008"/>
        <c:scaling>
          <c:orientation val="minMax"/>
        </c:scaling>
        <c:delete val="0"/>
        <c:axPos val="b"/>
        <c:numFmt formatCode="General" sourceLinked="0"/>
        <c:majorTickMark val="none"/>
        <c:minorTickMark val="none"/>
        <c:tickLblPos val="nextTo"/>
        <c:txPr>
          <a:bodyPr rot="-5400000" vert="horz"/>
          <a:lstStyle/>
          <a:p>
            <a:pPr>
              <a:defRPr/>
            </a:pPr>
            <a:endParaRPr lang="en-US"/>
          </a:p>
        </c:txPr>
        <c:crossAx val="80073856"/>
        <c:crosses val="autoZero"/>
        <c:auto val="1"/>
        <c:lblAlgn val="ctr"/>
        <c:lblOffset val="100"/>
        <c:noMultiLvlLbl val="0"/>
      </c:catAx>
      <c:valAx>
        <c:axId val="80073856"/>
        <c:scaling>
          <c:orientation val="minMax"/>
          <c:max val="1"/>
        </c:scaling>
        <c:delete val="0"/>
        <c:axPos val="l"/>
        <c:majorGridlines/>
        <c:numFmt formatCode="0%" sourceLinked="1"/>
        <c:majorTickMark val="none"/>
        <c:minorTickMark val="none"/>
        <c:tickLblPos val="nextTo"/>
        <c:spPr>
          <a:ln w="9525">
            <a:noFill/>
          </a:ln>
        </c:spPr>
        <c:crossAx val="80027008"/>
        <c:crosses val="autoZero"/>
        <c:crossBetween val="between"/>
        <c:majorUnit val="0.2"/>
      </c:valAx>
    </c:plotArea>
    <c:legend>
      <c:legendPos val="b"/>
      <c:overlay val="0"/>
    </c:legend>
    <c:plotVisOnly val="1"/>
    <c:dispBlanksAs val="gap"/>
    <c:showDLblsOverMax val="0"/>
  </c:chart>
  <c:spPr>
    <a:ln>
      <a:noFill/>
    </a:ln>
  </c:spPr>
  <c:txPr>
    <a:bodyPr/>
    <a:lstStyle/>
    <a:p>
      <a:pPr>
        <a:defRPr sz="1400" b="1"/>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603649888747656"/>
          <c:y val="8.6608071730686936E-2"/>
          <c:w val="0.68174218379343854"/>
          <c:h val="0.88522984768619306"/>
        </c:manualLayout>
      </c:layout>
      <c:barChart>
        <c:barDir val="bar"/>
        <c:grouping val="clustered"/>
        <c:varyColors val="0"/>
        <c:ser>
          <c:idx val="0"/>
          <c:order val="0"/>
          <c:tx>
            <c:strRef>
              <c:f>'[Gráficos usados(36191).xlsx]2'!$B$29</c:f>
              <c:strCache>
                <c:ptCount val="1"/>
                <c:pt idx="0">
                  <c:v>16-29 años</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'[1]2'!$A$30:$A$48</c:f>
              <c:strCache>
                <c:ptCount val="18"/>
                <c:pt idx="0">
                  <c:v>Brasil</c:v>
                </c:pt>
                <c:pt idx="1">
                  <c:v>Argentina</c:v>
                </c:pt>
                <c:pt idx="2">
                  <c:v>Chile</c:v>
                </c:pt>
                <c:pt idx="3">
                  <c:v>Uruguay</c:v>
                </c:pt>
                <c:pt idx="4">
                  <c:v>Ecuador</c:v>
                </c:pt>
                <c:pt idx="5">
                  <c:v>Colombia</c:v>
                </c:pt>
                <c:pt idx="6">
                  <c:v>Costa Rica</c:v>
                </c:pt>
                <c:pt idx="7">
                  <c:v>Venezuela</c:v>
                </c:pt>
                <c:pt idx="8">
                  <c:v>Perú</c:v>
                </c:pt>
                <c:pt idx="9">
                  <c:v>México b/</c:v>
                </c:pt>
                <c:pt idx="10">
                  <c:v>Panamá</c:v>
                </c:pt>
                <c:pt idx="11">
                  <c:v>Paraguay</c:v>
                </c:pt>
                <c:pt idx="12">
                  <c:v>República Dominicana </c:v>
                </c:pt>
                <c:pt idx="13">
                  <c:v>El Salvador</c:v>
                </c:pt>
                <c:pt idx="14">
                  <c:v>Bolivia</c:v>
                </c:pt>
                <c:pt idx="15">
                  <c:v>Honduras</c:v>
                </c:pt>
                <c:pt idx="16">
                  <c:v>Guatemala</c:v>
                </c:pt>
                <c:pt idx="17">
                  <c:v>Nicaragua</c:v>
                </c:pt>
              </c:strCache>
              <c:extLst/>
            </c:strRef>
          </c:cat>
          <c:val>
            <c:numRef>
              <c:f>'[1]2'!$B$30:$B$48</c:f>
              <c:numCache>
                <c:formatCode>0</c:formatCode>
                <c:ptCount val="18"/>
                <c:pt idx="0">
                  <c:v>67.10526315789474</c:v>
                </c:pt>
                <c:pt idx="1">
                  <c:v>59.515570934256054</c:v>
                </c:pt>
                <c:pt idx="2">
                  <c:v>59.119496855345908</c:v>
                </c:pt>
                <c:pt idx="3">
                  <c:v>56.028368794326241</c:v>
                </c:pt>
                <c:pt idx="4">
                  <c:v>54.176610978520287</c:v>
                </c:pt>
                <c:pt idx="5">
                  <c:v>51.706036745406827</c:v>
                </c:pt>
                <c:pt idx="6">
                  <c:v>46.223564954682779</c:v>
                </c:pt>
                <c:pt idx="7">
                  <c:v>38.857142857142854</c:v>
                </c:pt>
                <c:pt idx="8">
                  <c:v>36.0613810741688</c:v>
                </c:pt>
                <c:pt idx="9">
                  <c:v>33.521126760563384</c:v>
                </c:pt>
                <c:pt idx="10">
                  <c:v>33.225806451612904</c:v>
                </c:pt>
                <c:pt idx="11">
                  <c:v>33.159268929503916</c:v>
                </c:pt>
                <c:pt idx="12">
                  <c:v>32.577903682719544</c:v>
                </c:pt>
                <c:pt idx="13">
                  <c:v>26.686217008797652</c:v>
                </c:pt>
                <c:pt idx="14">
                  <c:v>21.513002364066192</c:v>
                </c:pt>
                <c:pt idx="15">
                  <c:v>15.882352941176469</c:v>
                </c:pt>
                <c:pt idx="16">
                  <c:v>14.974619289340103</c:v>
                </c:pt>
                <c:pt idx="17">
                  <c:v>13.288288288288289</c:v>
                </c:pt>
              </c:numCache>
              <c:extLst/>
            </c:numRef>
          </c:val>
          <c:extLst>
            <c:ext xmlns:c16="http://schemas.microsoft.com/office/drawing/2014/chart" uri="{C3380CC4-5D6E-409C-BE32-E72D297353CC}">
              <c16:uniqueId val="{00000000-0817-46B9-B213-7631983B5033}"/>
            </c:ext>
          </c:extLst>
        </c:ser>
        <c:ser>
          <c:idx val="1"/>
          <c:order val="1"/>
          <c:tx>
            <c:strRef>
              <c:f>'[Gráficos usados(36191).xlsx]2'!$C$29</c:f>
              <c:strCache>
                <c:ptCount val="1"/>
                <c:pt idx="0">
                  <c:v>30 años y más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'[1]2'!$A$30:$A$48</c:f>
              <c:strCache>
                <c:ptCount val="18"/>
                <c:pt idx="0">
                  <c:v>Brasil</c:v>
                </c:pt>
                <c:pt idx="1">
                  <c:v>Argentina</c:v>
                </c:pt>
                <c:pt idx="2">
                  <c:v>Chile</c:v>
                </c:pt>
                <c:pt idx="3">
                  <c:v>Uruguay</c:v>
                </c:pt>
                <c:pt idx="4">
                  <c:v>Ecuador</c:v>
                </c:pt>
                <c:pt idx="5">
                  <c:v>Colombia</c:v>
                </c:pt>
                <c:pt idx="6">
                  <c:v>Costa Rica</c:v>
                </c:pt>
                <c:pt idx="7">
                  <c:v>Venezuela</c:v>
                </c:pt>
                <c:pt idx="8">
                  <c:v>Perú</c:v>
                </c:pt>
                <c:pt idx="9">
                  <c:v>México b/</c:v>
                </c:pt>
                <c:pt idx="10">
                  <c:v>Panamá</c:v>
                </c:pt>
                <c:pt idx="11">
                  <c:v>Paraguay</c:v>
                </c:pt>
                <c:pt idx="12">
                  <c:v>República Dominicana </c:v>
                </c:pt>
                <c:pt idx="13">
                  <c:v>El Salvador</c:v>
                </c:pt>
                <c:pt idx="14">
                  <c:v>Bolivia</c:v>
                </c:pt>
                <c:pt idx="15">
                  <c:v>Honduras</c:v>
                </c:pt>
                <c:pt idx="16">
                  <c:v>Guatemala</c:v>
                </c:pt>
                <c:pt idx="17">
                  <c:v>Nicaragua</c:v>
                </c:pt>
              </c:strCache>
              <c:extLst/>
            </c:strRef>
          </c:cat>
          <c:val>
            <c:numRef>
              <c:f>'[1]2'!$C$30:$C$48</c:f>
              <c:numCache>
                <c:formatCode>0</c:formatCode>
                <c:ptCount val="18"/>
                <c:pt idx="0">
                  <c:v>28.373702422145332</c:v>
                </c:pt>
                <c:pt idx="1">
                  <c:v>30.482456140350877</c:v>
                </c:pt>
                <c:pt idx="2">
                  <c:v>29.862700228832949</c:v>
                </c:pt>
                <c:pt idx="3">
                  <c:v>30.67685589519651</c:v>
                </c:pt>
                <c:pt idx="4">
                  <c:v>22.691292875989447</c:v>
                </c:pt>
                <c:pt idx="5">
                  <c:v>19.029850746268657</c:v>
                </c:pt>
                <c:pt idx="6">
                  <c:v>20.481927710843372</c:v>
                </c:pt>
                <c:pt idx="7">
                  <c:v>17.314487632508833</c:v>
                </c:pt>
                <c:pt idx="8">
                  <c:v>13.920817369093234</c:v>
                </c:pt>
                <c:pt idx="9">
                  <c:v>11.799761620977353</c:v>
                </c:pt>
                <c:pt idx="10">
                  <c:v>14.592933947772657</c:v>
                </c:pt>
                <c:pt idx="11">
                  <c:v>10.641025641025641</c:v>
                </c:pt>
                <c:pt idx="12">
                  <c:v>11.111111111111111</c:v>
                </c:pt>
                <c:pt idx="13">
                  <c:v>7.6452599388379197</c:v>
                </c:pt>
                <c:pt idx="14">
                  <c:v>5.6</c:v>
                </c:pt>
                <c:pt idx="15">
                  <c:v>4.2682926829268295</c:v>
                </c:pt>
                <c:pt idx="16">
                  <c:v>6.1461794019933551</c:v>
                </c:pt>
                <c:pt idx="17">
                  <c:v>4.251386321626617</c:v>
                </c:pt>
              </c:numCache>
              <c:extLst/>
            </c:numRef>
          </c:val>
          <c:extLst>
            <c:ext xmlns:c16="http://schemas.microsoft.com/office/drawing/2014/chart" uri="{C3380CC4-5D6E-409C-BE32-E72D297353CC}">
              <c16:uniqueId val="{00000001-0817-46B9-B213-7631983B5033}"/>
            </c:ext>
          </c:extLst>
        </c:ser>
        <c:dLbls>
          <c:showLegendKey val="0"/>
          <c:showVal val="0"/>
          <c:showCatName val="0"/>
          <c:showSerName val="0"/>
          <c:showPercent val="0"/>
          <c:showBubbleSize val="0"/>
        </c:dLbls>
        <c:gapWidth val="150"/>
        <c:axId val="52957952"/>
        <c:axId val="52959872"/>
      </c:barChart>
      <c:catAx>
        <c:axId val="52957952"/>
        <c:scaling>
          <c:orientation val="maxMin"/>
        </c:scaling>
        <c:delete val="0"/>
        <c:axPos val="l"/>
        <c:numFmt formatCode="General" sourceLinked="1"/>
        <c:majorTickMark val="out"/>
        <c:minorTickMark val="none"/>
        <c:tickLblPos val="nextTo"/>
        <c:crossAx val="52959872"/>
        <c:crosses val="autoZero"/>
        <c:auto val="1"/>
        <c:lblAlgn val="ctr"/>
        <c:lblOffset val="100"/>
        <c:noMultiLvlLbl val="0"/>
      </c:catAx>
      <c:valAx>
        <c:axId val="52959872"/>
        <c:scaling>
          <c:orientation val="minMax"/>
        </c:scaling>
        <c:delete val="0"/>
        <c:axPos val="t"/>
        <c:numFmt formatCode="0" sourceLinked="0"/>
        <c:majorTickMark val="out"/>
        <c:minorTickMark val="none"/>
        <c:tickLblPos val="nextTo"/>
        <c:crossAx val="52957952"/>
        <c:crosses val="autoZero"/>
        <c:crossBetween val="between"/>
      </c:valAx>
    </c:plotArea>
    <c:legend>
      <c:legendPos val="b"/>
      <c:layout>
        <c:manualLayout>
          <c:xMode val="edge"/>
          <c:yMode val="edge"/>
          <c:x val="0.55971859960519876"/>
          <c:y val="0.78609043658756228"/>
          <c:w val="0.39949546197530694"/>
          <c:h val="5.7052529317370503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762397295745624E-2"/>
          <c:y val="4.4956878429629824E-2"/>
          <c:w val="0.93949881593638074"/>
          <c:h val="0.70756490019627449"/>
        </c:manualLayout>
      </c:layout>
      <c:barChart>
        <c:barDir val="col"/>
        <c:grouping val="clustered"/>
        <c:varyColors val="0"/>
        <c:ser>
          <c:idx val="0"/>
          <c:order val="0"/>
          <c:tx>
            <c:strRef>
              <c:f>Sheet2!$B$29</c:f>
              <c:strCache>
                <c:ptCount val="1"/>
                <c:pt idx="0">
                  <c:v>16 a 29 años</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Sheet2!$A$30:$A$49</c:f>
              <c:strCache>
                <c:ptCount val="20"/>
                <c:pt idx="0">
                  <c:v>Nicaragua</c:v>
                </c:pt>
                <c:pt idx="1">
                  <c:v>Bolivia</c:v>
                </c:pt>
                <c:pt idx="2">
                  <c:v>Ecuador</c:v>
                </c:pt>
                <c:pt idx="3">
                  <c:v>Guatemala</c:v>
                </c:pt>
                <c:pt idx="4">
                  <c:v>Honduras</c:v>
                </c:pt>
                <c:pt idx="5">
                  <c:v>Uruguay</c:v>
                </c:pt>
                <c:pt idx="6">
                  <c:v>Venezuela</c:v>
                </c:pt>
                <c:pt idx="7">
                  <c:v>Argentina</c:v>
                </c:pt>
                <c:pt idx="8">
                  <c:v>Panamá</c:v>
                </c:pt>
                <c:pt idx="9">
                  <c:v>Costa Rica</c:v>
                </c:pt>
                <c:pt idx="10">
                  <c:v>Perú</c:v>
                </c:pt>
                <c:pt idx="11">
                  <c:v>Rep. Dominicana</c:v>
                </c:pt>
                <c:pt idx="12">
                  <c:v>El Salvador</c:v>
                </c:pt>
                <c:pt idx="13">
                  <c:v>Chile</c:v>
                </c:pt>
                <c:pt idx="14">
                  <c:v>Colombia</c:v>
                </c:pt>
                <c:pt idx="15">
                  <c:v>Paraguay</c:v>
                </c:pt>
                <c:pt idx="16">
                  <c:v>México</c:v>
                </c:pt>
                <c:pt idx="17">
                  <c:v>Brasil</c:v>
                </c:pt>
                <c:pt idx="19">
                  <c:v>América Latina</c:v>
                </c:pt>
              </c:strCache>
            </c:strRef>
          </c:cat>
          <c:val>
            <c:numRef>
              <c:f>Sheet2!$B$30:$B$49</c:f>
              <c:numCache>
                <c:formatCode>0</c:formatCode>
                <c:ptCount val="20"/>
                <c:pt idx="0">
                  <c:v>42.75</c:v>
                </c:pt>
                <c:pt idx="1">
                  <c:v>57.31</c:v>
                </c:pt>
                <c:pt idx="2">
                  <c:v>60.76</c:v>
                </c:pt>
                <c:pt idx="3">
                  <c:v>63.36</c:v>
                </c:pt>
                <c:pt idx="4">
                  <c:v>64.11</c:v>
                </c:pt>
                <c:pt idx="5">
                  <c:v>67.03</c:v>
                </c:pt>
                <c:pt idx="6">
                  <c:v>75.14</c:v>
                </c:pt>
                <c:pt idx="7">
                  <c:v>78.040000000000006</c:v>
                </c:pt>
                <c:pt idx="8">
                  <c:v>81.61</c:v>
                </c:pt>
                <c:pt idx="9">
                  <c:v>81.790000000000006</c:v>
                </c:pt>
                <c:pt idx="10">
                  <c:v>82.93</c:v>
                </c:pt>
                <c:pt idx="11">
                  <c:v>87.2</c:v>
                </c:pt>
                <c:pt idx="12">
                  <c:v>89.4</c:v>
                </c:pt>
                <c:pt idx="13">
                  <c:v>89.67</c:v>
                </c:pt>
                <c:pt idx="14">
                  <c:v>90.6</c:v>
                </c:pt>
                <c:pt idx="15">
                  <c:v>91.54</c:v>
                </c:pt>
                <c:pt idx="16">
                  <c:v>91.85</c:v>
                </c:pt>
                <c:pt idx="17">
                  <c:v>97.27</c:v>
                </c:pt>
                <c:pt idx="19">
                  <c:v>76.45</c:v>
                </c:pt>
              </c:numCache>
            </c:numRef>
          </c:val>
          <c:extLst>
            <c:ext xmlns:c16="http://schemas.microsoft.com/office/drawing/2014/chart" uri="{C3380CC4-5D6E-409C-BE32-E72D297353CC}">
              <c16:uniqueId val="{00000000-2626-407B-BE27-19B9E16E121A}"/>
            </c:ext>
          </c:extLst>
        </c:ser>
        <c:dLbls>
          <c:showLegendKey val="0"/>
          <c:showVal val="0"/>
          <c:showCatName val="0"/>
          <c:showSerName val="0"/>
          <c:showPercent val="0"/>
          <c:showBubbleSize val="0"/>
        </c:dLbls>
        <c:gapWidth val="150"/>
        <c:axId val="61309696"/>
        <c:axId val="92683264"/>
      </c:barChart>
      <c:lineChart>
        <c:grouping val="standard"/>
        <c:varyColors val="0"/>
        <c:ser>
          <c:idx val="1"/>
          <c:order val="1"/>
          <c:tx>
            <c:strRef>
              <c:f>Sheet2!$C$29</c:f>
              <c:strCache>
                <c:ptCount val="1"/>
                <c:pt idx="0">
                  <c:v>Mayor a 30 años</c:v>
                </c:pt>
              </c:strCache>
            </c:strRef>
          </c:tx>
          <c:spPr>
            <a:ln>
              <a:noFill/>
            </a:ln>
          </c:spPr>
          <c:marker>
            <c:symbol val="circle"/>
            <c:size val="4"/>
            <c:spPr>
              <a:solidFill>
                <a:srgbClr val="FF0000"/>
              </a:solidFill>
              <a:ln w="31750">
                <a:solidFill>
                  <a:srgbClr val="FF0000"/>
                </a:solidFill>
              </a:ln>
            </c:spPr>
          </c:marker>
          <c:cat>
            <c:strRef>
              <c:f>Sheet2!$A$30:$A$49</c:f>
              <c:strCache>
                <c:ptCount val="20"/>
                <c:pt idx="0">
                  <c:v>Nicaragua</c:v>
                </c:pt>
                <c:pt idx="1">
                  <c:v>Bolivia</c:v>
                </c:pt>
                <c:pt idx="2">
                  <c:v>Ecuador</c:v>
                </c:pt>
                <c:pt idx="3">
                  <c:v>Guatemala</c:v>
                </c:pt>
                <c:pt idx="4">
                  <c:v>Honduras</c:v>
                </c:pt>
                <c:pt idx="5">
                  <c:v>Uruguay</c:v>
                </c:pt>
                <c:pt idx="6">
                  <c:v>Venezuela</c:v>
                </c:pt>
                <c:pt idx="7">
                  <c:v>Argentina</c:v>
                </c:pt>
                <c:pt idx="8">
                  <c:v>Panamá</c:v>
                </c:pt>
                <c:pt idx="9">
                  <c:v>Costa Rica</c:v>
                </c:pt>
                <c:pt idx="10">
                  <c:v>Perú</c:v>
                </c:pt>
                <c:pt idx="11">
                  <c:v>Rep. Dominicana</c:v>
                </c:pt>
                <c:pt idx="12">
                  <c:v>El Salvador</c:v>
                </c:pt>
                <c:pt idx="13">
                  <c:v>Chile</c:v>
                </c:pt>
                <c:pt idx="14">
                  <c:v>Colombia</c:v>
                </c:pt>
                <c:pt idx="15">
                  <c:v>Paraguay</c:v>
                </c:pt>
                <c:pt idx="16">
                  <c:v>México</c:v>
                </c:pt>
                <c:pt idx="17">
                  <c:v>Brasil</c:v>
                </c:pt>
                <c:pt idx="19">
                  <c:v>América Latina</c:v>
                </c:pt>
              </c:strCache>
            </c:strRef>
          </c:cat>
          <c:val>
            <c:numRef>
              <c:f>Sheet2!$C$30:$C$49</c:f>
              <c:numCache>
                <c:formatCode>0</c:formatCode>
                <c:ptCount val="20"/>
                <c:pt idx="0">
                  <c:v>47.32</c:v>
                </c:pt>
                <c:pt idx="1">
                  <c:v>57.2</c:v>
                </c:pt>
                <c:pt idx="2">
                  <c:v>60.82</c:v>
                </c:pt>
                <c:pt idx="3">
                  <c:v>73.040000000000006</c:v>
                </c:pt>
                <c:pt idx="4">
                  <c:v>64.569999999999993</c:v>
                </c:pt>
                <c:pt idx="5">
                  <c:v>66.19</c:v>
                </c:pt>
                <c:pt idx="6">
                  <c:v>72.239999999999995</c:v>
                </c:pt>
                <c:pt idx="7">
                  <c:v>75.81</c:v>
                </c:pt>
                <c:pt idx="8">
                  <c:v>85.46</c:v>
                </c:pt>
                <c:pt idx="9">
                  <c:v>84.13</c:v>
                </c:pt>
                <c:pt idx="10">
                  <c:v>82.43</c:v>
                </c:pt>
                <c:pt idx="11">
                  <c:v>88.29</c:v>
                </c:pt>
                <c:pt idx="12">
                  <c:v>86.87</c:v>
                </c:pt>
                <c:pt idx="13">
                  <c:v>83.71</c:v>
                </c:pt>
                <c:pt idx="14">
                  <c:v>84.64</c:v>
                </c:pt>
                <c:pt idx="15">
                  <c:v>94.09</c:v>
                </c:pt>
                <c:pt idx="16">
                  <c:v>91.54</c:v>
                </c:pt>
                <c:pt idx="17">
                  <c:v>97.57</c:v>
                </c:pt>
                <c:pt idx="19">
                  <c:v>78.290000000000006</c:v>
                </c:pt>
              </c:numCache>
            </c:numRef>
          </c:val>
          <c:smooth val="0"/>
          <c:extLst>
            <c:ext xmlns:c16="http://schemas.microsoft.com/office/drawing/2014/chart" uri="{C3380CC4-5D6E-409C-BE32-E72D297353CC}">
              <c16:uniqueId val="{00000001-2626-407B-BE27-19B9E16E121A}"/>
            </c:ext>
          </c:extLst>
        </c:ser>
        <c:dLbls>
          <c:showLegendKey val="0"/>
          <c:showVal val="0"/>
          <c:showCatName val="0"/>
          <c:showSerName val="0"/>
          <c:showPercent val="0"/>
          <c:showBubbleSize val="0"/>
        </c:dLbls>
        <c:marker val="1"/>
        <c:smooth val="0"/>
        <c:axId val="61309696"/>
        <c:axId val="92683264"/>
      </c:lineChart>
      <c:catAx>
        <c:axId val="61309696"/>
        <c:scaling>
          <c:orientation val="minMax"/>
        </c:scaling>
        <c:delete val="0"/>
        <c:axPos val="b"/>
        <c:numFmt formatCode="General" sourceLinked="0"/>
        <c:majorTickMark val="out"/>
        <c:minorTickMark val="none"/>
        <c:tickLblPos val="nextTo"/>
        <c:txPr>
          <a:bodyPr rot="-5400000" vert="horz"/>
          <a:lstStyle/>
          <a:p>
            <a:pPr>
              <a:defRPr sz="1400"/>
            </a:pPr>
            <a:endParaRPr lang="en-US"/>
          </a:p>
        </c:txPr>
        <c:crossAx val="92683264"/>
        <c:crosses val="autoZero"/>
        <c:auto val="1"/>
        <c:lblAlgn val="ctr"/>
        <c:lblOffset val="100"/>
        <c:noMultiLvlLbl val="0"/>
      </c:catAx>
      <c:valAx>
        <c:axId val="92683264"/>
        <c:scaling>
          <c:orientation val="minMax"/>
          <c:max val="100"/>
        </c:scaling>
        <c:delete val="0"/>
        <c:axPos val="l"/>
        <c:numFmt formatCode="0" sourceLinked="1"/>
        <c:majorTickMark val="out"/>
        <c:minorTickMark val="none"/>
        <c:tickLblPos val="nextTo"/>
        <c:crossAx val="61309696"/>
        <c:crosses val="autoZero"/>
        <c:crossBetween val="between"/>
      </c:valAx>
    </c:plotArea>
    <c:legend>
      <c:legendPos val="r"/>
      <c:layout>
        <c:manualLayout>
          <c:xMode val="edge"/>
          <c:yMode val="edge"/>
          <c:x val="6.8967737780926006E-2"/>
          <c:y val="5.9149201287002968E-2"/>
          <c:w val="0.29318657777044133"/>
          <c:h val="0.1208928855399509"/>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4247341963610489"/>
          <c:y val="0.13025604578525071"/>
          <c:w val="0.47738852558684436"/>
          <c:h val="0.80282915941920563"/>
        </c:manualLayout>
      </c:layout>
      <c:radarChart>
        <c:radarStyle val="marker"/>
        <c:varyColors val="0"/>
        <c:ser>
          <c:idx val="0"/>
          <c:order val="0"/>
          <c:tx>
            <c:strRef>
              <c:f>Sheet4!$B$5</c:f>
              <c:strCache>
                <c:ptCount val="1"/>
                <c:pt idx="0">
                  <c:v>porcentaje</c:v>
                </c:pt>
              </c:strCache>
            </c:strRef>
          </c:tx>
          <c:spPr>
            <a:ln>
              <a:solidFill>
                <a:srgbClr val="FF0000"/>
              </a:solidFill>
            </a:ln>
          </c:spPr>
          <c:marker>
            <c:symbol val="none"/>
          </c:marker>
          <c:dLbls>
            <c:dLbl>
              <c:idx val="0"/>
              <c:layout>
                <c:manualLayout>
                  <c:x val="3.2312925170067987E-2"/>
                  <c:y val="6.400000000000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1F-44E6-B14C-5436A2EC548B}"/>
                </c:ext>
              </c:extLst>
            </c:dLbl>
            <c:dLbl>
              <c:idx val="1"/>
              <c:layout>
                <c:manualLayout>
                  <c:x val="-1.8707482993197282E-2"/>
                  <c:y val="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1F-44E6-B14C-5436A2EC548B}"/>
                </c:ext>
              </c:extLst>
            </c:dLbl>
            <c:dLbl>
              <c:idx val="2"/>
              <c:layout>
                <c:manualLayout>
                  <c:x val="-1.3605442176870748E-2"/>
                  <c:y val="1.86666666666666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1F-44E6-B14C-5436A2EC548B}"/>
                </c:ext>
              </c:extLst>
            </c:dLbl>
            <c:dLbl>
              <c:idx val="3"/>
              <c:layout>
                <c:manualLayout>
                  <c:x val="-2.380952380952381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1F-44E6-B14C-5436A2EC548B}"/>
                </c:ext>
              </c:extLst>
            </c:dLbl>
            <c:dLbl>
              <c:idx val="4"/>
              <c:layout>
                <c:manualLayout>
                  <c:x val="-2.7210884353741482E-2"/>
                  <c:y val="-8.00000000000000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1F-44E6-B14C-5436A2EC548B}"/>
                </c:ext>
              </c:extLst>
            </c:dLbl>
            <c:dLbl>
              <c:idx val="5"/>
              <c:layout>
                <c:manualLayout>
                  <c:x val="0"/>
                  <c:y val="-3.4666666666666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F1F-44E6-B14C-5436A2EC548B}"/>
                </c:ext>
              </c:extLst>
            </c:dLbl>
            <c:dLbl>
              <c:idx val="6"/>
              <c:layout>
                <c:manualLayout>
                  <c:x val="6.8027210884353782E-3"/>
                  <c:y val="-4.26666666666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F1F-44E6-B14C-5436A2EC548B}"/>
                </c:ext>
              </c:extLst>
            </c:dLbl>
            <c:dLbl>
              <c:idx val="12"/>
              <c:layout>
                <c:manualLayout>
                  <c:x val="-1.7006802721088441E-3"/>
                  <c:y val="5.8666666666666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1F-44E6-B14C-5436A2EC548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Sheet4!$A$6:$A$18</c:f>
              <c:strCache>
                <c:ptCount val="13"/>
                <c:pt idx="0">
                  <c:v>Delincuencia/seguridad pública</c:v>
                </c:pt>
                <c:pt idx="1">
                  <c:v>Desocupación/desempleo</c:v>
                </c:pt>
                <c:pt idx="2">
                  <c:v>La economía/problemas económicos</c:v>
                </c:pt>
                <c:pt idx="3">
                  <c:v>Corrupción</c:v>
                </c:pt>
                <c:pt idx="4">
                  <c:v>Situación/problemas de la política</c:v>
                </c:pt>
                <c:pt idx="5">
                  <c:v>Problemas de la educación</c:v>
                </c:pt>
                <c:pt idx="6">
                  <c:v>Pobreza</c:v>
                </c:pt>
                <c:pt idx="7">
                  <c:v>Violencia/pandillas</c:v>
                </c:pt>
                <c:pt idx="8">
                  <c:v>Problemas de salud</c:v>
                </c:pt>
                <c:pt idx="9">
                  <c:v>Desabastecimiento/ Falta de alimentos</c:v>
                </c:pt>
                <c:pt idx="10">
                  <c:v>Consumo de drogas</c:v>
                </c:pt>
                <c:pt idx="11">
                  <c:v>Inflación / aumento de precios</c:v>
                </c:pt>
                <c:pt idx="12">
                  <c:v>Otros</c:v>
                </c:pt>
              </c:strCache>
            </c:strRef>
          </c:cat>
          <c:val>
            <c:numRef>
              <c:f>Sheet4!$B$6:$B$18</c:f>
              <c:numCache>
                <c:formatCode>0</c:formatCode>
                <c:ptCount val="13"/>
                <c:pt idx="0">
                  <c:v>19.170000000000002</c:v>
                </c:pt>
                <c:pt idx="1">
                  <c:v>14.45</c:v>
                </c:pt>
                <c:pt idx="2">
                  <c:v>12.82</c:v>
                </c:pt>
                <c:pt idx="3">
                  <c:v>9.9499999999999993</c:v>
                </c:pt>
                <c:pt idx="4">
                  <c:v>7.75</c:v>
                </c:pt>
                <c:pt idx="5">
                  <c:v>5.31</c:v>
                </c:pt>
                <c:pt idx="6">
                  <c:v>3.92</c:v>
                </c:pt>
                <c:pt idx="7">
                  <c:v>3.61</c:v>
                </c:pt>
                <c:pt idx="8">
                  <c:v>2.15</c:v>
                </c:pt>
                <c:pt idx="9">
                  <c:v>2.12</c:v>
                </c:pt>
                <c:pt idx="10">
                  <c:v>1.65</c:v>
                </c:pt>
                <c:pt idx="11">
                  <c:v>1.51</c:v>
                </c:pt>
                <c:pt idx="12">
                  <c:v>15.579999999999995</c:v>
                </c:pt>
              </c:numCache>
            </c:numRef>
          </c:val>
          <c:extLst>
            <c:ext xmlns:c16="http://schemas.microsoft.com/office/drawing/2014/chart" uri="{C3380CC4-5D6E-409C-BE32-E72D297353CC}">
              <c16:uniqueId val="{00000008-5F1F-44E6-B14C-5436A2EC548B}"/>
            </c:ext>
          </c:extLst>
        </c:ser>
        <c:dLbls>
          <c:showLegendKey val="0"/>
          <c:showVal val="0"/>
          <c:showCatName val="0"/>
          <c:showSerName val="0"/>
          <c:showPercent val="0"/>
          <c:showBubbleSize val="0"/>
        </c:dLbls>
        <c:axId val="63576704"/>
        <c:axId val="94959872"/>
      </c:radarChart>
      <c:catAx>
        <c:axId val="63576704"/>
        <c:scaling>
          <c:orientation val="minMax"/>
        </c:scaling>
        <c:delete val="0"/>
        <c:axPos val="b"/>
        <c:majorGridlines/>
        <c:numFmt formatCode="General" sourceLinked="0"/>
        <c:majorTickMark val="out"/>
        <c:minorTickMark val="none"/>
        <c:tickLblPos val="nextTo"/>
        <c:crossAx val="94959872"/>
        <c:crosses val="autoZero"/>
        <c:auto val="1"/>
        <c:lblAlgn val="ctr"/>
        <c:lblOffset val="100"/>
        <c:noMultiLvlLbl val="0"/>
      </c:catAx>
      <c:valAx>
        <c:axId val="94959872"/>
        <c:scaling>
          <c:orientation val="minMax"/>
        </c:scaling>
        <c:delete val="1"/>
        <c:axPos val="l"/>
        <c:majorGridlines>
          <c:spPr>
            <a:ln>
              <a:solidFill>
                <a:schemeClr val="bg1">
                  <a:lumMod val="85000"/>
                </a:schemeClr>
              </a:solidFill>
            </a:ln>
          </c:spPr>
        </c:majorGridlines>
        <c:numFmt formatCode="0" sourceLinked="1"/>
        <c:majorTickMark val="cross"/>
        <c:minorTickMark val="none"/>
        <c:tickLblPos val="none"/>
        <c:crossAx val="635767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Sheet7!$D$85</c:f>
              <c:strCache>
                <c:ptCount val="1"/>
                <c:pt idx="0">
                  <c:v>2002</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Sheet7!$B$86:$C$97</c:f>
              <c:multiLvlStrCache>
                <c:ptCount val="12"/>
                <c:lvl>
                  <c:pt idx="0">
                    <c:v>15 - 17</c:v>
                  </c:pt>
                  <c:pt idx="1">
                    <c:v>18 - 24</c:v>
                  </c:pt>
                  <c:pt idx="2">
                    <c:v>25 - 29</c:v>
                  </c:pt>
                  <c:pt idx="3">
                    <c:v>30 - 64</c:v>
                  </c:pt>
                  <c:pt idx="4">
                    <c:v>15 - 17</c:v>
                  </c:pt>
                  <c:pt idx="5">
                    <c:v>18 - 24</c:v>
                  </c:pt>
                  <c:pt idx="6">
                    <c:v>25 - 29</c:v>
                  </c:pt>
                  <c:pt idx="7">
                    <c:v>30 - 64</c:v>
                  </c:pt>
                  <c:pt idx="8">
                    <c:v>15 - 17</c:v>
                  </c:pt>
                  <c:pt idx="9">
                    <c:v>18 - 24</c:v>
                  </c:pt>
                  <c:pt idx="10">
                    <c:v>25 - 29</c:v>
                  </c:pt>
                  <c:pt idx="11">
                    <c:v>30 - 64</c:v>
                  </c:pt>
                </c:lvl>
                <c:lvl>
                  <c:pt idx="0">
                    <c:v>Total</c:v>
                  </c:pt>
                  <c:pt idx="4">
                    <c:v>Hombres</c:v>
                  </c:pt>
                  <c:pt idx="8">
                    <c:v>Mujeres</c:v>
                  </c:pt>
                </c:lvl>
              </c:multiLvlStrCache>
            </c:multiLvlStrRef>
          </c:cat>
          <c:val>
            <c:numRef>
              <c:f>Sheet7!$D$86:$D$97</c:f>
              <c:numCache>
                <c:formatCode>0.0</c:formatCode>
                <c:ptCount val="12"/>
                <c:pt idx="0">
                  <c:v>20.872222222222089</c:v>
                </c:pt>
                <c:pt idx="1">
                  <c:v>18.399999999999999</c:v>
                </c:pt>
                <c:pt idx="2">
                  <c:v>11.11111111111093</c:v>
                </c:pt>
                <c:pt idx="3">
                  <c:v>6.6222222222222227</c:v>
                </c:pt>
                <c:pt idx="4">
                  <c:v>17.655555555555551</c:v>
                </c:pt>
                <c:pt idx="5">
                  <c:v>15.316666666666826</c:v>
                </c:pt>
                <c:pt idx="6">
                  <c:v>8.6777777777777683</c:v>
                </c:pt>
                <c:pt idx="7">
                  <c:v>5.5833333333333934</c:v>
                </c:pt>
                <c:pt idx="8">
                  <c:v>27.93888888888889</c:v>
                </c:pt>
                <c:pt idx="9">
                  <c:v>23.25</c:v>
                </c:pt>
                <c:pt idx="10">
                  <c:v>14.52222222222222</c:v>
                </c:pt>
                <c:pt idx="11">
                  <c:v>8.1555555555555568</c:v>
                </c:pt>
              </c:numCache>
            </c:numRef>
          </c:val>
          <c:extLst>
            <c:ext xmlns:c16="http://schemas.microsoft.com/office/drawing/2014/chart" uri="{C3380CC4-5D6E-409C-BE32-E72D297353CC}">
              <c16:uniqueId val="{00000000-2A30-45BD-A9FB-578764C5199F}"/>
            </c:ext>
          </c:extLst>
        </c:ser>
        <c:ser>
          <c:idx val="1"/>
          <c:order val="1"/>
          <c:tx>
            <c:strRef>
              <c:f>Sheet7!$E$85</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Sheet7!$B$86:$C$97</c:f>
              <c:multiLvlStrCache>
                <c:ptCount val="12"/>
                <c:lvl>
                  <c:pt idx="0">
                    <c:v>15 - 17</c:v>
                  </c:pt>
                  <c:pt idx="1">
                    <c:v>18 - 24</c:v>
                  </c:pt>
                  <c:pt idx="2">
                    <c:v>25 - 29</c:v>
                  </c:pt>
                  <c:pt idx="3">
                    <c:v>30 - 64</c:v>
                  </c:pt>
                  <c:pt idx="4">
                    <c:v>15 - 17</c:v>
                  </c:pt>
                  <c:pt idx="5">
                    <c:v>18 - 24</c:v>
                  </c:pt>
                  <c:pt idx="6">
                    <c:v>25 - 29</c:v>
                  </c:pt>
                  <c:pt idx="7">
                    <c:v>30 - 64</c:v>
                  </c:pt>
                  <c:pt idx="8">
                    <c:v>15 - 17</c:v>
                  </c:pt>
                  <c:pt idx="9">
                    <c:v>18 - 24</c:v>
                  </c:pt>
                  <c:pt idx="10">
                    <c:v>25 - 29</c:v>
                  </c:pt>
                  <c:pt idx="11">
                    <c:v>30 - 64</c:v>
                  </c:pt>
                </c:lvl>
                <c:lvl>
                  <c:pt idx="0">
                    <c:v>Total</c:v>
                  </c:pt>
                  <c:pt idx="4">
                    <c:v>Hombres</c:v>
                  </c:pt>
                  <c:pt idx="8">
                    <c:v>Mujeres</c:v>
                  </c:pt>
                </c:lvl>
              </c:multiLvlStrCache>
            </c:multiLvlStrRef>
          </c:cat>
          <c:val>
            <c:numRef>
              <c:f>Sheet7!$E$86:$E$97</c:f>
              <c:numCache>
                <c:formatCode>0.0</c:formatCode>
                <c:ptCount val="12"/>
                <c:pt idx="0">
                  <c:v>16.06111111111111</c:v>
                </c:pt>
                <c:pt idx="1">
                  <c:v>14.161111111110998</c:v>
                </c:pt>
                <c:pt idx="2">
                  <c:v>7.7833333333334034</c:v>
                </c:pt>
                <c:pt idx="3">
                  <c:v>3.9333333333333331</c:v>
                </c:pt>
                <c:pt idx="4">
                  <c:v>14.15</c:v>
                </c:pt>
                <c:pt idx="5">
                  <c:v>11.78333333333334</c:v>
                </c:pt>
                <c:pt idx="6">
                  <c:v>6.1277777777776654</c:v>
                </c:pt>
                <c:pt idx="7">
                  <c:v>3.3166666666666567</c:v>
                </c:pt>
                <c:pt idx="8">
                  <c:v>19.833333333332909</c:v>
                </c:pt>
                <c:pt idx="9">
                  <c:v>17.855555555555561</c:v>
                </c:pt>
                <c:pt idx="10">
                  <c:v>10</c:v>
                </c:pt>
                <c:pt idx="11">
                  <c:v>4.7722222222222523</c:v>
                </c:pt>
              </c:numCache>
            </c:numRef>
          </c:val>
          <c:extLst>
            <c:ext xmlns:c16="http://schemas.microsoft.com/office/drawing/2014/chart" uri="{C3380CC4-5D6E-409C-BE32-E72D297353CC}">
              <c16:uniqueId val="{00000001-2A30-45BD-A9FB-578764C5199F}"/>
            </c:ext>
          </c:extLst>
        </c:ser>
        <c:dLbls>
          <c:showLegendKey val="0"/>
          <c:showVal val="1"/>
          <c:showCatName val="0"/>
          <c:showSerName val="0"/>
          <c:showPercent val="0"/>
          <c:showBubbleSize val="0"/>
        </c:dLbls>
        <c:gapWidth val="75"/>
        <c:overlap val="-25"/>
        <c:axId val="71131136"/>
        <c:axId val="71132672"/>
      </c:barChart>
      <c:catAx>
        <c:axId val="71131136"/>
        <c:scaling>
          <c:orientation val="minMax"/>
        </c:scaling>
        <c:delete val="0"/>
        <c:axPos val="b"/>
        <c:numFmt formatCode="General" sourceLinked="0"/>
        <c:majorTickMark val="none"/>
        <c:minorTickMark val="none"/>
        <c:tickLblPos val="nextTo"/>
        <c:crossAx val="71132672"/>
        <c:crosses val="autoZero"/>
        <c:auto val="1"/>
        <c:lblAlgn val="ctr"/>
        <c:lblOffset val="100"/>
        <c:noMultiLvlLbl val="0"/>
      </c:catAx>
      <c:valAx>
        <c:axId val="71132672"/>
        <c:scaling>
          <c:orientation val="minMax"/>
          <c:max val="40"/>
        </c:scaling>
        <c:delete val="0"/>
        <c:axPos val="l"/>
        <c:majorGridlines/>
        <c:numFmt formatCode="0" sourceLinked="0"/>
        <c:majorTickMark val="none"/>
        <c:minorTickMark val="none"/>
        <c:tickLblPos val="nextTo"/>
        <c:spPr>
          <a:ln w="9525">
            <a:noFill/>
          </a:ln>
        </c:spPr>
        <c:crossAx val="71131136"/>
        <c:crosses val="autoZero"/>
        <c:crossBetween val="between"/>
      </c:valAx>
    </c:plotArea>
    <c:legend>
      <c:legendPos val="b"/>
      <c:overlay val="0"/>
    </c:legend>
    <c:plotVisOnly val="1"/>
    <c:dispBlanksAs val="gap"/>
    <c:showDLblsOverMax val="0"/>
  </c:chart>
  <c:spPr>
    <a:solidFill>
      <a:schemeClr val="bg1"/>
    </a:solidFill>
    <a:ln>
      <a:noFill/>
    </a:ln>
  </c:spPr>
  <c:txPr>
    <a:bodyPr/>
    <a:lstStyle/>
    <a:p>
      <a:pPr>
        <a:defRPr sz="1200">
          <a:latin typeface="Calibri"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705316247234264E-2"/>
          <c:y val="2.3653177073796244E-2"/>
          <c:w val="0.8783469713344656"/>
          <c:h val="0.76798113898553755"/>
        </c:manualLayout>
      </c:layout>
      <c:barChart>
        <c:barDir val="col"/>
        <c:grouping val="clustered"/>
        <c:varyColors val="0"/>
        <c:ser>
          <c:idx val="0"/>
          <c:order val="0"/>
          <c:tx>
            <c:strRef>
              <c:f>GII.7!$C$102</c:f>
              <c:strCache>
                <c:ptCount val="1"/>
                <c:pt idx="0">
                  <c:v>2002</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GII.7!$B$103:$B$104</c:f>
              <c:strCache>
                <c:ptCount val="2"/>
                <c:pt idx="0">
                  <c:v>Hombres</c:v>
                </c:pt>
                <c:pt idx="1">
                  <c:v>Mujeres</c:v>
                </c:pt>
              </c:strCache>
            </c:strRef>
          </c:cat>
          <c:val>
            <c:numRef>
              <c:f>GII.7!$C$103:$C$104</c:f>
              <c:numCache>
                <c:formatCode>General</c:formatCode>
                <c:ptCount val="2"/>
                <c:pt idx="0">
                  <c:v>22.1</c:v>
                </c:pt>
                <c:pt idx="1">
                  <c:v>35.200000000000003</c:v>
                </c:pt>
              </c:numCache>
            </c:numRef>
          </c:val>
          <c:extLst>
            <c:ext xmlns:c16="http://schemas.microsoft.com/office/drawing/2014/chart" uri="{C3380CC4-5D6E-409C-BE32-E72D297353CC}">
              <c16:uniqueId val="{00000000-8A07-47C4-ADFE-8F91100E42B6}"/>
            </c:ext>
          </c:extLst>
        </c:ser>
        <c:ser>
          <c:idx val="1"/>
          <c:order val="1"/>
          <c:tx>
            <c:strRef>
              <c:f>GII.7!$D$102</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GII.7!$B$103:$B$104</c:f>
              <c:strCache>
                <c:ptCount val="2"/>
                <c:pt idx="0">
                  <c:v>Hombres</c:v>
                </c:pt>
                <c:pt idx="1">
                  <c:v>Mujeres</c:v>
                </c:pt>
              </c:strCache>
            </c:strRef>
          </c:cat>
          <c:val>
            <c:numRef>
              <c:f>GII.7!$D$103:$D$104</c:f>
              <c:numCache>
                <c:formatCode>General</c:formatCode>
                <c:ptCount val="2"/>
                <c:pt idx="0">
                  <c:v>20.6</c:v>
                </c:pt>
                <c:pt idx="1">
                  <c:v>33.4</c:v>
                </c:pt>
              </c:numCache>
            </c:numRef>
          </c:val>
          <c:extLst>
            <c:ext xmlns:c16="http://schemas.microsoft.com/office/drawing/2014/chart" uri="{C3380CC4-5D6E-409C-BE32-E72D297353CC}">
              <c16:uniqueId val="{00000001-8A07-47C4-ADFE-8F91100E42B6}"/>
            </c:ext>
          </c:extLst>
        </c:ser>
        <c:dLbls>
          <c:showLegendKey val="0"/>
          <c:showVal val="1"/>
          <c:showCatName val="0"/>
          <c:showSerName val="0"/>
          <c:showPercent val="0"/>
          <c:showBubbleSize val="0"/>
        </c:dLbls>
        <c:gapWidth val="150"/>
        <c:axId val="71158016"/>
        <c:axId val="71168000"/>
      </c:barChart>
      <c:catAx>
        <c:axId val="71158016"/>
        <c:scaling>
          <c:orientation val="minMax"/>
        </c:scaling>
        <c:delete val="0"/>
        <c:axPos val="b"/>
        <c:numFmt formatCode="General" sourceLinked="1"/>
        <c:majorTickMark val="out"/>
        <c:minorTickMark val="none"/>
        <c:tickLblPos val="nextTo"/>
        <c:crossAx val="71168000"/>
        <c:crosses val="autoZero"/>
        <c:auto val="1"/>
        <c:lblAlgn val="ctr"/>
        <c:lblOffset val="100"/>
        <c:noMultiLvlLbl val="0"/>
      </c:catAx>
      <c:valAx>
        <c:axId val="71168000"/>
        <c:scaling>
          <c:orientation val="minMax"/>
        </c:scaling>
        <c:delete val="0"/>
        <c:axPos val="l"/>
        <c:majorGridlines/>
        <c:numFmt formatCode="General" sourceLinked="1"/>
        <c:majorTickMark val="out"/>
        <c:minorTickMark val="none"/>
        <c:tickLblPos val="nextTo"/>
        <c:crossAx val="71158016"/>
        <c:crosses val="autoZero"/>
        <c:crossBetween val="between"/>
      </c:valAx>
    </c:plotArea>
    <c:legend>
      <c:legendPos val="b"/>
      <c:overlay val="0"/>
    </c:legend>
    <c:plotVisOnly val="1"/>
    <c:dispBlanksAs val="gap"/>
    <c:showDLblsOverMax val="0"/>
  </c:chart>
  <c:txPr>
    <a:bodyPr/>
    <a:lstStyle/>
    <a:p>
      <a:pPr>
        <a:defRPr>
          <a:latin typeface="Calibri"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c:spPr>
          <c:invertIfNegative val="0"/>
          <c:dPt>
            <c:idx val="1"/>
            <c:invertIfNegative val="0"/>
            <c:bubble3D val="0"/>
            <c:spPr>
              <a:solidFill>
                <a:srgbClr val="FFC000"/>
              </a:solidFill>
            </c:spPr>
            <c:extLst>
              <c:ext xmlns:c16="http://schemas.microsoft.com/office/drawing/2014/chart" uri="{C3380CC4-5D6E-409C-BE32-E72D297353CC}">
                <c16:uniqueId val="{00000000-20C9-4ED7-B994-C4493A068D6C}"/>
              </c:ext>
            </c:extLst>
          </c:dPt>
          <c:dPt>
            <c:idx val="2"/>
            <c:invertIfNegative val="0"/>
            <c:bubble3D val="0"/>
            <c:spPr>
              <a:solidFill>
                <a:srgbClr val="00B0F0"/>
              </a:solidFill>
            </c:spPr>
            <c:extLst>
              <c:ext xmlns:c16="http://schemas.microsoft.com/office/drawing/2014/chart" uri="{C3380CC4-5D6E-409C-BE32-E72D297353CC}">
                <c16:uniqueId val="{00000001-20C9-4ED7-B994-C4493A068D6C}"/>
              </c:ext>
            </c:extLst>
          </c:dPt>
          <c:dPt>
            <c:idx val="3"/>
            <c:invertIfNegative val="0"/>
            <c:bubble3D val="0"/>
            <c:spPr>
              <a:solidFill>
                <a:srgbClr val="C00000"/>
              </a:solidFill>
            </c:spPr>
            <c:extLst>
              <c:ext xmlns:c16="http://schemas.microsoft.com/office/drawing/2014/chart" uri="{C3380CC4-5D6E-409C-BE32-E72D297353CC}">
                <c16:uniqueId val="{00000002-20C9-4ED7-B994-C4493A068D6C}"/>
              </c:ext>
            </c:extLst>
          </c:dPt>
          <c:dLbls>
            <c:dLbl>
              <c:idx val="1"/>
              <c:layout>
                <c:manualLayout>
                  <c:x val="2.7777777777778798E-3"/>
                  <c:y val="1.85185185185185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C9-4ED7-B994-C4493A068D6C}"/>
                </c:ext>
              </c:extLst>
            </c:dLbl>
            <c:dLbl>
              <c:idx val="2"/>
              <c:layout>
                <c:manualLayout>
                  <c:x val="0"/>
                  <c:y val="1.3888888888889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C9-4ED7-B994-C4493A068D6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Sheet4!$B$5:$E$5</c:f>
              <c:strCache>
                <c:ptCount val="4"/>
                <c:pt idx="0">
                  <c:v>15 a 19 años</c:v>
                </c:pt>
                <c:pt idx="1">
                  <c:v>20 a 24 años</c:v>
                </c:pt>
                <c:pt idx="2">
                  <c:v>25 a 29 años</c:v>
                </c:pt>
                <c:pt idx="3">
                  <c:v>30 a 64 años</c:v>
                </c:pt>
              </c:strCache>
            </c:strRef>
          </c:cat>
          <c:val>
            <c:numRef>
              <c:f>Sheet4!$B$25:$E$25</c:f>
              <c:numCache>
                <c:formatCode>0.0</c:formatCode>
                <c:ptCount val="4"/>
                <c:pt idx="0">
                  <c:v>27.493212063588889</c:v>
                </c:pt>
                <c:pt idx="1">
                  <c:v>54.657206068277041</c:v>
                </c:pt>
                <c:pt idx="2">
                  <c:v>64.810927210639349</c:v>
                </c:pt>
                <c:pt idx="3">
                  <c:v>67.709956659054939</c:v>
                </c:pt>
              </c:numCache>
            </c:numRef>
          </c:val>
          <c:extLst>
            <c:ext xmlns:c16="http://schemas.microsoft.com/office/drawing/2014/chart" uri="{C3380CC4-5D6E-409C-BE32-E72D297353CC}">
              <c16:uniqueId val="{00000003-20C9-4ED7-B994-C4493A068D6C}"/>
            </c:ext>
          </c:extLst>
        </c:ser>
        <c:dLbls>
          <c:showLegendKey val="0"/>
          <c:showVal val="1"/>
          <c:showCatName val="0"/>
          <c:showSerName val="0"/>
          <c:showPercent val="0"/>
          <c:showBubbleSize val="0"/>
        </c:dLbls>
        <c:gapWidth val="150"/>
        <c:axId val="138626176"/>
        <c:axId val="138627712"/>
      </c:barChart>
      <c:catAx>
        <c:axId val="138626176"/>
        <c:scaling>
          <c:orientation val="minMax"/>
        </c:scaling>
        <c:delete val="0"/>
        <c:axPos val="b"/>
        <c:numFmt formatCode="General" sourceLinked="0"/>
        <c:majorTickMark val="out"/>
        <c:minorTickMark val="none"/>
        <c:tickLblPos val="nextTo"/>
        <c:crossAx val="138627712"/>
        <c:crosses val="autoZero"/>
        <c:auto val="1"/>
        <c:lblAlgn val="ctr"/>
        <c:lblOffset val="100"/>
        <c:noMultiLvlLbl val="0"/>
      </c:catAx>
      <c:valAx>
        <c:axId val="138627712"/>
        <c:scaling>
          <c:orientation val="minMax"/>
        </c:scaling>
        <c:delete val="0"/>
        <c:axPos val="l"/>
        <c:majorGridlines/>
        <c:numFmt formatCode="0" sourceLinked="0"/>
        <c:majorTickMark val="out"/>
        <c:minorTickMark val="none"/>
        <c:tickLblPos val="nextTo"/>
        <c:crossAx val="138626176"/>
        <c:crosses val="autoZero"/>
        <c:crossBetween val="between"/>
      </c:valAx>
    </c:plotArea>
    <c:plotVisOnly val="1"/>
    <c:dispBlanksAs val="gap"/>
    <c:showDLblsOverMax val="0"/>
  </c:chart>
  <c:spPr>
    <a:ln>
      <a:noFill/>
    </a:ln>
  </c:spPr>
  <c:txPr>
    <a:bodyPr/>
    <a:lstStyle/>
    <a:p>
      <a:pPr>
        <a:defRPr sz="1400" b="1">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6827589174304"/>
          <c:y val="0.11480176211453746"/>
          <c:w val="0.87127352523557511"/>
          <c:h val="0.50816908899603408"/>
        </c:manualLayout>
      </c:layout>
      <c:stockChart>
        <c:ser>
          <c:idx val="0"/>
          <c:order val="0"/>
          <c:tx>
            <c:strRef>
              <c:f>'No estudia ni esta empleado'!$B$4</c:f>
              <c:strCache>
                <c:ptCount val="1"/>
                <c:pt idx="0">
                  <c:v>Hombres</c:v>
                </c:pt>
              </c:strCache>
            </c:strRef>
          </c:tx>
          <c:spPr>
            <a:ln w="25400" cap="rnd">
              <a:noFill/>
              <a:round/>
            </a:ln>
            <a:effectLst/>
          </c:spPr>
          <c:marker>
            <c:symbol val="square"/>
            <c:size val="5"/>
            <c:spPr>
              <a:solidFill>
                <a:schemeClr val="accent1"/>
              </a:solidFill>
              <a:ln>
                <a:noFill/>
              </a:ln>
              <a:effectLst/>
            </c:spPr>
          </c:marker>
          <c:cat>
            <c:strRef>
              <c:f>'No estudia ni esta empleado'!$A$5:$A$24</c:f>
              <c:strCache>
                <c:ptCount val="20"/>
                <c:pt idx="0">
                  <c:v>Argentina 2016 (a)</c:v>
                </c:pt>
                <c:pt idx="1">
                  <c:v>Bolivia (Est Plu de) 2015</c:v>
                </c:pt>
                <c:pt idx="2">
                  <c:v>Brasil 2015</c:v>
                </c:pt>
                <c:pt idx="3">
                  <c:v>Chile 2015</c:v>
                </c:pt>
                <c:pt idx="4">
                  <c:v>Colombia 2016</c:v>
                </c:pt>
                <c:pt idx="5">
                  <c:v>Costa Rica 2016</c:v>
                </c:pt>
                <c:pt idx="6">
                  <c:v>R. Dominicana 2016</c:v>
                </c:pt>
                <c:pt idx="7">
                  <c:v>Ecuador 2016</c:v>
                </c:pt>
                <c:pt idx="8">
                  <c:v>Guatemala 2014</c:v>
                </c:pt>
                <c:pt idx="9">
                  <c:v>Honduras 2016</c:v>
                </c:pt>
                <c:pt idx="10">
                  <c:v>Mexico 2016</c:v>
                </c:pt>
                <c:pt idx="11">
                  <c:v>Nicaragua 2014</c:v>
                </c:pt>
                <c:pt idx="12">
                  <c:v>Panama 2016</c:v>
                </c:pt>
                <c:pt idx="13">
                  <c:v>Peru 2016</c:v>
                </c:pt>
                <c:pt idx="14">
                  <c:v>Paraguay 2016</c:v>
                </c:pt>
                <c:pt idx="15">
                  <c:v>El Salvador 2016</c:v>
                </c:pt>
                <c:pt idx="16">
                  <c:v>Uruguay 2016</c:v>
                </c:pt>
                <c:pt idx="17">
                  <c:v>Venezuela 2014(a)</c:v>
                </c:pt>
                <c:pt idx="19">
                  <c:v>América Latina</c:v>
                </c:pt>
              </c:strCache>
            </c:strRef>
          </c:cat>
          <c:val>
            <c:numRef>
              <c:f>'No estudia ni esta empleado'!$B$5:$B$24</c:f>
              <c:numCache>
                <c:formatCode>#,##0"";\-#,##0""</c:formatCode>
                <c:ptCount val="20"/>
                <c:pt idx="0">
                  <c:v>14.785500000000001</c:v>
                </c:pt>
                <c:pt idx="1">
                  <c:v>7.9176000000000002</c:v>
                </c:pt>
                <c:pt idx="2">
                  <c:v>15.4339</c:v>
                </c:pt>
                <c:pt idx="3">
                  <c:v>13.7484</c:v>
                </c:pt>
                <c:pt idx="4">
                  <c:v>11.867800000000001</c:v>
                </c:pt>
                <c:pt idx="5">
                  <c:v>11.323499999999999</c:v>
                </c:pt>
                <c:pt idx="6">
                  <c:v>13.1839</c:v>
                </c:pt>
                <c:pt idx="7">
                  <c:v>9.4631000000000007</c:v>
                </c:pt>
                <c:pt idx="8">
                  <c:v>7.1477000000000004</c:v>
                </c:pt>
                <c:pt idx="9">
                  <c:v>11.7844</c:v>
                </c:pt>
                <c:pt idx="10">
                  <c:v>7.48</c:v>
                </c:pt>
                <c:pt idx="11">
                  <c:v>8.8196999999999992</c:v>
                </c:pt>
                <c:pt idx="12">
                  <c:v>10.021100000000001</c:v>
                </c:pt>
                <c:pt idx="13">
                  <c:v>14.6526</c:v>
                </c:pt>
                <c:pt idx="14">
                  <c:v>9.3331999999999997</c:v>
                </c:pt>
                <c:pt idx="15">
                  <c:v>13.615399999999999</c:v>
                </c:pt>
                <c:pt idx="16">
                  <c:v>14.665800000000001</c:v>
                </c:pt>
                <c:pt idx="17">
                  <c:v>11.5806</c:v>
                </c:pt>
                <c:pt idx="19">
                  <c:v>11.490233333333332</c:v>
                </c:pt>
              </c:numCache>
            </c:numRef>
          </c:val>
          <c:smooth val="0"/>
          <c:extLst>
            <c:ext xmlns:c16="http://schemas.microsoft.com/office/drawing/2014/chart" uri="{C3380CC4-5D6E-409C-BE32-E72D297353CC}">
              <c16:uniqueId val="{00000000-620B-4299-A8A1-9FDA2E990B59}"/>
            </c:ext>
          </c:extLst>
        </c:ser>
        <c:ser>
          <c:idx val="1"/>
          <c:order val="1"/>
          <c:tx>
            <c:strRef>
              <c:f>'No estudia ni esta empleado'!$C$4</c:f>
              <c:strCache>
                <c:ptCount val="1"/>
              </c:strCache>
            </c:strRef>
          </c:tx>
          <c:spPr>
            <a:ln w="25400" cap="rnd">
              <a:noFill/>
              <a:round/>
            </a:ln>
            <a:effectLst/>
          </c:spPr>
          <c:marker>
            <c:symbol val="none"/>
          </c:marker>
          <c:cat>
            <c:strRef>
              <c:f>'No estudia ni esta empleado'!$A$5:$A$24</c:f>
              <c:strCache>
                <c:ptCount val="20"/>
                <c:pt idx="0">
                  <c:v>Argentina 2016 (a)</c:v>
                </c:pt>
                <c:pt idx="1">
                  <c:v>Bolivia (Est Plu de) 2015</c:v>
                </c:pt>
                <c:pt idx="2">
                  <c:v>Brasil 2015</c:v>
                </c:pt>
                <c:pt idx="3">
                  <c:v>Chile 2015</c:v>
                </c:pt>
                <c:pt idx="4">
                  <c:v>Colombia 2016</c:v>
                </c:pt>
                <c:pt idx="5">
                  <c:v>Costa Rica 2016</c:v>
                </c:pt>
                <c:pt idx="6">
                  <c:v>R. Dominicana 2016</c:v>
                </c:pt>
                <c:pt idx="7">
                  <c:v>Ecuador 2016</c:v>
                </c:pt>
                <c:pt idx="8">
                  <c:v>Guatemala 2014</c:v>
                </c:pt>
                <c:pt idx="9">
                  <c:v>Honduras 2016</c:v>
                </c:pt>
                <c:pt idx="10">
                  <c:v>Mexico 2016</c:v>
                </c:pt>
                <c:pt idx="11">
                  <c:v>Nicaragua 2014</c:v>
                </c:pt>
                <c:pt idx="12">
                  <c:v>Panama 2016</c:v>
                </c:pt>
                <c:pt idx="13">
                  <c:v>Peru 2016</c:v>
                </c:pt>
                <c:pt idx="14">
                  <c:v>Paraguay 2016</c:v>
                </c:pt>
                <c:pt idx="15">
                  <c:v>El Salvador 2016</c:v>
                </c:pt>
                <c:pt idx="16">
                  <c:v>Uruguay 2016</c:v>
                </c:pt>
                <c:pt idx="17">
                  <c:v>Venezuela 2014(a)</c:v>
                </c:pt>
                <c:pt idx="19">
                  <c:v>América Latina</c:v>
                </c:pt>
              </c:strCache>
            </c:strRef>
          </c:cat>
          <c:val>
            <c:numRef>
              <c:f>'No estudia ni esta empleado'!$C$5:$C$24</c:f>
              <c:numCache>
                <c:formatCode>#,##0"";\-#,##0""</c:formatCode>
                <c:ptCount val="20"/>
                <c:pt idx="0">
                  <c:v>21.1218</c:v>
                </c:pt>
                <c:pt idx="1">
                  <c:v>17.796199999999999</c:v>
                </c:pt>
                <c:pt idx="2">
                  <c:v>22.539100000000001</c:v>
                </c:pt>
                <c:pt idx="3">
                  <c:v>19.041799999999999</c:v>
                </c:pt>
                <c:pt idx="4">
                  <c:v>21.1708</c:v>
                </c:pt>
                <c:pt idx="5">
                  <c:v>17.8337</c:v>
                </c:pt>
                <c:pt idx="6">
                  <c:v>21.215699999999998</c:v>
                </c:pt>
                <c:pt idx="7">
                  <c:v>19.773299999999999</c:v>
                </c:pt>
                <c:pt idx="8">
                  <c:v>27.9678</c:v>
                </c:pt>
                <c:pt idx="9">
                  <c:v>27.994</c:v>
                </c:pt>
                <c:pt idx="10">
                  <c:v>19.636800000000001</c:v>
                </c:pt>
                <c:pt idx="11">
                  <c:v>25.328399999999998</c:v>
                </c:pt>
                <c:pt idx="12">
                  <c:v>18.491299999999999</c:v>
                </c:pt>
                <c:pt idx="13">
                  <c:v>20.1783</c:v>
                </c:pt>
                <c:pt idx="14">
                  <c:v>19.5215</c:v>
                </c:pt>
                <c:pt idx="15">
                  <c:v>27.075500000000002</c:v>
                </c:pt>
                <c:pt idx="16">
                  <c:v>19.680099999999999</c:v>
                </c:pt>
                <c:pt idx="17">
                  <c:v>20.6221</c:v>
                </c:pt>
                <c:pt idx="19">
                  <c:v>21.499344444444443</c:v>
                </c:pt>
              </c:numCache>
            </c:numRef>
          </c:val>
          <c:smooth val="0"/>
          <c:extLst>
            <c:ext xmlns:c16="http://schemas.microsoft.com/office/drawing/2014/chart" uri="{C3380CC4-5D6E-409C-BE32-E72D297353CC}">
              <c16:uniqueId val="{00000001-620B-4299-A8A1-9FDA2E990B59}"/>
            </c:ext>
          </c:extLst>
        </c:ser>
        <c:ser>
          <c:idx val="2"/>
          <c:order val="2"/>
          <c:tx>
            <c:strRef>
              <c:f>'No estudia ni esta empleado'!$D$4</c:f>
              <c:strCache>
                <c:ptCount val="1"/>
                <c:pt idx="0">
                  <c:v>Mujeres</c:v>
                </c:pt>
              </c:strCache>
            </c:strRef>
          </c:tx>
          <c:spPr>
            <a:ln w="25400" cap="rnd">
              <a:noFill/>
              <a:round/>
            </a:ln>
            <a:effectLst/>
          </c:spPr>
          <c:marker>
            <c:symbol val="diamond"/>
            <c:size val="6"/>
            <c:spPr>
              <a:solidFill>
                <a:schemeClr val="accent3"/>
              </a:solidFill>
              <a:ln>
                <a:solidFill>
                  <a:srgbClr val="FF0000"/>
                </a:solidFill>
              </a:ln>
              <a:effectLst/>
            </c:spPr>
          </c:marker>
          <c:dLbls>
            <c:dLbl>
              <c:idx val="1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0B-4299-A8A1-9FDA2E990B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'No estudia ni esta empleado'!$A$5:$A$24</c:f>
              <c:strCache>
                <c:ptCount val="20"/>
                <c:pt idx="0">
                  <c:v>Argentina 2016 (a)</c:v>
                </c:pt>
                <c:pt idx="1">
                  <c:v>Bolivia (Est Plu de) 2015</c:v>
                </c:pt>
                <c:pt idx="2">
                  <c:v>Brasil 2015</c:v>
                </c:pt>
                <c:pt idx="3">
                  <c:v>Chile 2015</c:v>
                </c:pt>
                <c:pt idx="4">
                  <c:v>Colombia 2016</c:v>
                </c:pt>
                <c:pt idx="5">
                  <c:v>Costa Rica 2016</c:v>
                </c:pt>
                <c:pt idx="6">
                  <c:v>R. Dominicana 2016</c:v>
                </c:pt>
                <c:pt idx="7">
                  <c:v>Ecuador 2016</c:v>
                </c:pt>
                <c:pt idx="8">
                  <c:v>Guatemala 2014</c:v>
                </c:pt>
                <c:pt idx="9">
                  <c:v>Honduras 2016</c:v>
                </c:pt>
                <c:pt idx="10">
                  <c:v>Mexico 2016</c:v>
                </c:pt>
                <c:pt idx="11">
                  <c:v>Nicaragua 2014</c:v>
                </c:pt>
                <c:pt idx="12">
                  <c:v>Panama 2016</c:v>
                </c:pt>
                <c:pt idx="13">
                  <c:v>Peru 2016</c:v>
                </c:pt>
                <c:pt idx="14">
                  <c:v>Paraguay 2016</c:v>
                </c:pt>
                <c:pt idx="15">
                  <c:v>El Salvador 2016</c:v>
                </c:pt>
                <c:pt idx="16">
                  <c:v>Uruguay 2016</c:v>
                </c:pt>
                <c:pt idx="17">
                  <c:v>Venezuela 2014(a)</c:v>
                </c:pt>
                <c:pt idx="19">
                  <c:v>América Latina</c:v>
                </c:pt>
              </c:strCache>
            </c:strRef>
          </c:cat>
          <c:val>
            <c:numRef>
              <c:f>'No estudia ni esta empleado'!$D$5:$D$24</c:f>
              <c:numCache>
                <c:formatCode>#,##0"";\-#,##0""</c:formatCode>
                <c:ptCount val="20"/>
                <c:pt idx="0">
                  <c:v>27.649000000000001</c:v>
                </c:pt>
                <c:pt idx="1">
                  <c:v>27.464500000000001</c:v>
                </c:pt>
                <c:pt idx="2">
                  <c:v>29.774799999999999</c:v>
                </c:pt>
                <c:pt idx="3">
                  <c:v>24.248699999999999</c:v>
                </c:pt>
                <c:pt idx="4">
                  <c:v>30.4345</c:v>
                </c:pt>
                <c:pt idx="5">
                  <c:v>24.184100000000001</c:v>
                </c:pt>
                <c:pt idx="6">
                  <c:v>29.1617</c:v>
                </c:pt>
                <c:pt idx="7">
                  <c:v>29.8886</c:v>
                </c:pt>
                <c:pt idx="8">
                  <c:v>47.106400000000001</c:v>
                </c:pt>
                <c:pt idx="9">
                  <c:v>42.781399999999998</c:v>
                </c:pt>
                <c:pt idx="10">
                  <c:v>31.4209</c:v>
                </c:pt>
                <c:pt idx="11">
                  <c:v>41.145099999999999</c:v>
                </c:pt>
                <c:pt idx="12">
                  <c:v>27.100200000000001</c:v>
                </c:pt>
                <c:pt idx="13">
                  <c:v>25.734000000000002</c:v>
                </c:pt>
                <c:pt idx="14">
                  <c:v>29.897600000000001</c:v>
                </c:pt>
                <c:pt idx="15">
                  <c:v>39.515900000000002</c:v>
                </c:pt>
                <c:pt idx="16">
                  <c:v>24.8353</c:v>
                </c:pt>
                <c:pt idx="17">
                  <c:v>30.006599999999999</c:v>
                </c:pt>
                <c:pt idx="19">
                  <c:v>31.241627777777783</c:v>
                </c:pt>
              </c:numCache>
            </c:numRef>
          </c:val>
          <c:smooth val="0"/>
          <c:extLst>
            <c:ext xmlns:c16="http://schemas.microsoft.com/office/drawing/2014/chart" uri="{C3380CC4-5D6E-409C-BE32-E72D297353CC}">
              <c16:uniqueId val="{00000002-620B-4299-A8A1-9FDA2E990B59}"/>
            </c:ext>
          </c:extLst>
        </c:ser>
        <c:dLbls>
          <c:showLegendKey val="0"/>
          <c:showVal val="0"/>
          <c:showCatName val="0"/>
          <c:showSerName val="0"/>
          <c:showPercent val="0"/>
          <c:showBubbleSize val="0"/>
        </c:dLbls>
        <c:hiLowLines>
          <c:spPr>
            <a:ln w="15875" cap="flat" cmpd="sng" algn="ctr">
              <a:solidFill>
                <a:schemeClr val="tx1">
                  <a:lumMod val="65000"/>
                  <a:lumOff val="35000"/>
                </a:schemeClr>
              </a:solidFill>
              <a:round/>
            </a:ln>
            <a:effectLst/>
          </c:spPr>
        </c:hiLowLines>
        <c:axId val="502609240"/>
        <c:axId val="502609568"/>
      </c:stockChart>
      <c:catAx>
        <c:axId val="5026092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2609568"/>
        <c:crosses val="autoZero"/>
        <c:auto val="1"/>
        <c:lblAlgn val="ctr"/>
        <c:lblOffset val="100"/>
        <c:noMultiLvlLbl val="0"/>
      </c:catAx>
      <c:valAx>
        <c:axId val="502609568"/>
        <c:scaling>
          <c:orientation val="minMax"/>
        </c:scaling>
        <c:delete val="0"/>
        <c:axPos val="l"/>
        <c:majorGridlines>
          <c:spPr>
            <a:ln>
              <a:solidFill>
                <a:schemeClr val="tx1">
                  <a:lumMod val="15000"/>
                  <a:lumOff val="85000"/>
                </a:schemeClr>
              </a:solidFill>
            </a:ln>
            <a:effectLst/>
          </c:spPr>
        </c:majorGridlines>
        <c:numFmt formatCode="#,##0&quot;&quot;;\-#,##0&quot;&quot;"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2609240"/>
        <c:crosses val="autoZero"/>
        <c:crossBetween val="between"/>
      </c:valAx>
      <c:spPr>
        <a:noFill/>
        <a:ln>
          <a:noFill/>
        </a:ln>
        <a:effectLst/>
      </c:spPr>
    </c:plotArea>
    <c:legend>
      <c:legendPos val="b"/>
      <c:layout>
        <c:manualLayout>
          <c:xMode val="edge"/>
          <c:yMode val="edge"/>
          <c:x val="0.15108517488504802"/>
          <c:y val="3.5464396431191376E-2"/>
          <c:w val="0.37975585295327546"/>
          <c:h val="4.784278202700013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33432298564173"/>
          <c:y val="3.2179612453348869E-2"/>
          <c:w val="0.5473404844076375"/>
          <c:h val="0.87483604982703156"/>
        </c:manualLayout>
      </c:layout>
      <c:barChart>
        <c:barDir val="bar"/>
        <c:grouping val="percentStacked"/>
        <c:varyColors val="0"/>
        <c:ser>
          <c:idx val="0"/>
          <c:order val="0"/>
          <c:tx>
            <c:strRef>
              <c:f>'Grafico 3.2'!$A$3</c:f>
              <c:strCache>
                <c:ptCount val="1"/>
                <c:pt idx="0">
                  <c:v>Enfermedades transmisibles, maternas, neonatales y nutricionales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3.2'!$B$2:$G$2</c:f>
              <c:strCache>
                <c:ptCount val="6"/>
                <c:pt idx="0">
                  <c:v>Mujeres 30-44</c:v>
                </c:pt>
                <c:pt idx="1">
                  <c:v>Hombres 30-44</c:v>
                </c:pt>
                <c:pt idx="2">
                  <c:v>Mujeres 20-29</c:v>
                </c:pt>
                <c:pt idx="3">
                  <c:v>Hombres 20-29</c:v>
                </c:pt>
                <c:pt idx="4">
                  <c:v>Mujeres 15-19</c:v>
                </c:pt>
                <c:pt idx="5">
                  <c:v>Hombres 15-19</c:v>
                </c:pt>
              </c:strCache>
            </c:strRef>
          </c:cat>
          <c:val>
            <c:numRef>
              <c:f>'Grafico 3.2'!$B$3:$G$3</c:f>
              <c:numCache>
                <c:formatCode>0.0</c:formatCode>
                <c:ptCount val="6"/>
                <c:pt idx="0">
                  <c:v>20.474089268064699</c:v>
                </c:pt>
                <c:pt idx="1">
                  <c:v>14.979701494512602</c:v>
                </c:pt>
                <c:pt idx="2">
                  <c:v>20.927100000000003</c:v>
                </c:pt>
                <c:pt idx="3">
                  <c:v>7.6739499999999996</c:v>
                </c:pt>
                <c:pt idx="4">
                  <c:v>14.955800000000076</c:v>
                </c:pt>
                <c:pt idx="5">
                  <c:v>5.3478599999999945</c:v>
                </c:pt>
              </c:numCache>
            </c:numRef>
          </c:val>
          <c:extLst>
            <c:ext xmlns:c16="http://schemas.microsoft.com/office/drawing/2014/chart" uri="{C3380CC4-5D6E-409C-BE32-E72D297353CC}">
              <c16:uniqueId val="{00000000-DECB-4D3A-A5C1-630E82954269}"/>
            </c:ext>
          </c:extLst>
        </c:ser>
        <c:ser>
          <c:idx val="1"/>
          <c:order val="1"/>
          <c:tx>
            <c:strRef>
              <c:f>'Grafico 3.2'!$A$4</c:f>
              <c:strCache>
                <c:ptCount val="1"/>
                <c:pt idx="0">
                  <c:v>Enfermedades no transmisibles</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3.2'!$B$2:$G$2</c:f>
              <c:strCache>
                <c:ptCount val="6"/>
                <c:pt idx="0">
                  <c:v>Mujeres 30-44</c:v>
                </c:pt>
                <c:pt idx="1">
                  <c:v>Hombres 30-44</c:v>
                </c:pt>
                <c:pt idx="2">
                  <c:v>Mujeres 20-29</c:v>
                </c:pt>
                <c:pt idx="3">
                  <c:v>Hombres 20-29</c:v>
                </c:pt>
                <c:pt idx="4">
                  <c:v>Mujeres 15-19</c:v>
                </c:pt>
                <c:pt idx="5">
                  <c:v>Hombres 15-19</c:v>
                </c:pt>
              </c:strCache>
            </c:strRef>
          </c:cat>
          <c:val>
            <c:numRef>
              <c:f>'Grafico 3.2'!$B$4:$G$4</c:f>
              <c:numCache>
                <c:formatCode>0.0</c:formatCode>
                <c:ptCount val="6"/>
                <c:pt idx="0">
                  <c:v>52.264681921004396</c:v>
                </c:pt>
                <c:pt idx="1">
                  <c:v>32.984208807315078</c:v>
                </c:pt>
                <c:pt idx="2">
                  <c:v>30.245800000000003</c:v>
                </c:pt>
                <c:pt idx="3">
                  <c:v>14.11835</c:v>
                </c:pt>
                <c:pt idx="4">
                  <c:v>27.814100000000035</c:v>
                </c:pt>
                <c:pt idx="5">
                  <c:v>13.918200000000001</c:v>
                </c:pt>
              </c:numCache>
            </c:numRef>
          </c:val>
          <c:extLst>
            <c:ext xmlns:c16="http://schemas.microsoft.com/office/drawing/2014/chart" uri="{C3380CC4-5D6E-409C-BE32-E72D297353CC}">
              <c16:uniqueId val="{00000001-DECB-4D3A-A5C1-630E82954269}"/>
            </c:ext>
          </c:extLst>
        </c:ser>
        <c:ser>
          <c:idx val="2"/>
          <c:order val="2"/>
          <c:tx>
            <c:strRef>
              <c:f>'Grafico 3.2'!$A$5</c:f>
              <c:strCache>
                <c:ptCount val="1"/>
                <c:pt idx="0">
                  <c:v>Lesiones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3.2'!$B$2:$G$2</c:f>
              <c:strCache>
                <c:ptCount val="6"/>
                <c:pt idx="0">
                  <c:v>Mujeres 30-44</c:v>
                </c:pt>
                <c:pt idx="1">
                  <c:v>Hombres 30-44</c:v>
                </c:pt>
                <c:pt idx="2">
                  <c:v>Mujeres 20-29</c:v>
                </c:pt>
                <c:pt idx="3">
                  <c:v>Hombres 20-29</c:v>
                </c:pt>
                <c:pt idx="4">
                  <c:v>Mujeres 15-19</c:v>
                </c:pt>
                <c:pt idx="5">
                  <c:v>Hombres 15-19</c:v>
                </c:pt>
              </c:strCache>
            </c:strRef>
          </c:cat>
          <c:val>
            <c:numRef>
              <c:f>'Grafico 3.2'!$B$5:$G$5</c:f>
              <c:numCache>
                <c:formatCode>0.0</c:formatCode>
                <c:ptCount val="6"/>
                <c:pt idx="0">
                  <c:v>27.26127016554253</c:v>
                </c:pt>
                <c:pt idx="1">
                  <c:v>52.036160597597096</c:v>
                </c:pt>
                <c:pt idx="2">
                  <c:v>48.827100000000002</c:v>
                </c:pt>
                <c:pt idx="3">
                  <c:v>78.207650000000427</c:v>
                </c:pt>
                <c:pt idx="4">
                  <c:v>57.230100000000213</c:v>
                </c:pt>
                <c:pt idx="5">
                  <c:v>80.733900000000006</c:v>
                </c:pt>
              </c:numCache>
            </c:numRef>
          </c:val>
          <c:extLst>
            <c:ext xmlns:c16="http://schemas.microsoft.com/office/drawing/2014/chart" uri="{C3380CC4-5D6E-409C-BE32-E72D297353CC}">
              <c16:uniqueId val="{00000002-DECB-4D3A-A5C1-630E82954269}"/>
            </c:ext>
          </c:extLst>
        </c:ser>
        <c:dLbls>
          <c:showLegendKey val="0"/>
          <c:showVal val="1"/>
          <c:showCatName val="0"/>
          <c:showSerName val="0"/>
          <c:showPercent val="0"/>
          <c:showBubbleSize val="0"/>
        </c:dLbls>
        <c:gapWidth val="150"/>
        <c:overlap val="100"/>
        <c:axId val="141840384"/>
        <c:axId val="141841920"/>
      </c:barChart>
      <c:catAx>
        <c:axId val="141840384"/>
        <c:scaling>
          <c:orientation val="minMax"/>
        </c:scaling>
        <c:delete val="0"/>
        <c:axPos val="l"/>
        <c:numFmt formatCode="General" sourceLinked="0"/>
        <c:majorTickMark val="out"/>
        <c:minorTickMark val="none"/>
        <c:tickLblPos val="nextTo"/>
        <c:crossAx val="141841920"/>
        <c:crosses val="autoZero"/>
        <c:auto val="1"/>
        <c:lblAlgn val="ctr"/>
        <c:lblOffset val="100"/>
        <c:noMultiLvlLbl val="0"/>
      </c:catAx>
      <c:valAx>
        <c:axId val="141841920"/>
        <c:scaling>
          <c:orientation val="minMax"/>
        </c:scaling>
        <c:delete val="0"/>
        <c:axPos val="b"/>
        <c:majorGridlines/>
        <c:numFmt formatCode="0%" sourceLinked="1"/>
        <c:majorTickMark val="out"/>
        <c:minorTickMark val="none"/>
        <c:tickLblPos val="nextTo"/>
        <c:crossAx val="141840384"/>
        <c:crosses val="autoZero"/>
        <c:crossBetween val="between"/>
      </c:valAx>
    </c:plotArea>
    <c:legend>
      <c:legendPos val="r"/>
      <c:layout>
        <c:manualLayout>
          <c:xMode val="edge"/>
          <c:yMode val="edge"/>
          <c:x val="0.74982284844048175"/>
          <c:y val="0.12180824083710302"/>
          <c:w val="0.24833487024842041"/>
          <c:h val="0.77640167896033863"/>
        </c:manualLayout>
      </c:layout>
      <c:overlay val="0"/>
    </c:legend>
    <c:plotVisOnly val="1"/>
    <c:dispBlanksAs val="gap"/>
    <c:showDLblsOverMax val="0"/>
  </c:chart>
  <c:spPr>
    <a:ln>
      <a:noFill/>
    </a:ln>
  </c:spPr>
  <c:txPr>
    <a:bodyPr/>
    <a:lstStyle/>
    <a:p>
      <a:pPr>
        <a:defRPr sz="1400" b="1">
          <a:latin typeface="Cambria"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25923011314512"/>
          <c:y val="4.8543419430433173E-2"/>
          <c:w val="0.74030337443983163"/>
          <c:h val="0.64010249367929606"/>
        </c:manualLayout>
      </c:layout>
      <c:barChart>
        <c:barDir val="bar"/>
        <c:grouping val="percentStacked"/>
        <c:varyColors val="0"/>
        <c:ser>
          <c:idx val="0"/>
          <c:order val="0"/>
          <c:tx>
            <c:strRef>
              <c:f>Graphs_for_draft2!$B$43</c:f>
              <c:strCache>
                <c:ptCount val="1"/>
                <c:pt idx="0">
                  <c:v>Lesiones de transporte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Graphs_for_draft2!$C$42:$H$42</c:f>
              <c:strCache>
                <c:ptCount val="6"/>
                <c:pt idx="0">
                  <c:v>Mujeres 30-44</c:v>
                </c:pt>
                <c:pt idx="1">
                  <c:v>Hombres 30-44</c:v>
                </c:pt>
                <c:pt idx="2">
                  <c:v>Mujeres 20-29</c:v>
                </c:pt>
                <c:pt idx="3">
                  <c:v>Hombres 20-29</c:v>
                </c:pt>
                <c:pt idx="4">
                  <c:v>Mujeres 15-19</c:v>
                </c:pt>
                <c:pt idx="5">
                  <c:v>Hombres 15-19</c:v>
                </c:pt>
              </c:strCache>
            </c:strRef>
          </c:cat>
          <c:val>
            <c:numRef>
              <c:f>Graphs_for_draft2!$C$43:$H$43</c:f>
              <c:numCache>
                <c:formatCode>0.0</c:formatCode>
                <c:ptCount val="6"/>
                <c:pt idx="0">
                  <c:v>15.109316869119359</c:v>
                </c:pt>
                <c:pt idx="1">
                  <c:v>19.954465149443891</c:v>
                </c:pt>
                <c:pt idx="2">
                  <c:v>15.442783337360376</c:v>
                </c:pt>
                <c:pt idx="3">
                  <c:v>18.819366967407731</c:v>
                </c:pt>
                <c:pt idx="4">
                  <c:v>17.55719455321589</c:v>
                </c:pt>
                <c:pt idx="5">
                  <c:v>16.740799094308489</c:v>
                </c:pt>
              </c:numCache>
            </c:numRef>
          </c:val>
          <c:extLst>
            <c:ext xmlns:c16="http://schemas.microsoft.com/office/drawing/2014/chart" uri="{C3380CC4-5D6E-409C-BE32-E72D297353CC}">
              <c16:uniqueId val="{00000000-2B31-49E0-8D4C-05C9A7E08679}"/>
            </c:ext>
          </c:extLst>
        </c:ser>
        <c:ser>
          <c:idx val="1"/>
          <c:order val="1"/>
          <c:tx>
            <c:strRef>
              <c:f>Graphs_for_draft2!$B$44</c:f>
              <c:strCache>
                <c:ptCount val="1"/>
                <c:pt idx="0">
                  <c:v>Lesiones no intencionales</c:v>
                </c:pt>
              </c:strCache>
            </c:strRef>
          </c:tx>
          <c:spPr>
            <a:solidFill>
              <a:srgbClr val="92D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Graphs_for_draft2!$C$42:$H$42</c:f>
              <c:strCache>
                <c:ptCount val="6"/>
                <c:pt idx="0">
                  <c:v>Mujeres 30-44</c:v>
                </c:pt>
                <c:pt idx="1">
                  <c:v>Hombres 30-44</c:v>
                </c:pt>
                <c:pt idx="2">
                  <c:v>Mujeres 20-29</c:v>
                </c:pt>
                <c:pt idx="3">
                  <c:v>Hombres 20-29</c:v>
                </c:pt>
                <c:pt idx="4">
                  <c:v>Mujeres 15-19</c:v>
                </c:pt>
                <c:pt idx="5">
                  <c:v>Hombres 15-19</c:v>
                </c:pt>
              </c:strCache>
            </c:strRef>
          </c:cat>
          <c:val>
            <c:numRef>
              <c:f>Graphs_for_draft2!$C$44:$H$44</c:f>
              <c:numCache>
                <c:formatCode>0.0</c:formatCode>
                <c:ptCount val="6"/>
                <c:pt idx="0">
                  <c:v>8.2463753825612969</c:v>
                </c:pt>
                <c:pt idx="1">
                  <c:v>11.838761393931398</c:v>
                </c:pt>
                <c:pt idx="2">
                  <c:v>6.9078978790703545</c:v>
                </c:pt>
                <c:pt idx="3">
                  <c:v>9.280032623896922</c:v>
                </c:pt>
                <c:pt idx="4">
                  <c:v>8.4770252017731913</c:v>
                </c:pt>
                <c:pt idx="5">
                  <c:v>11.618527037588922</c:v>
                </c:pt>
              </c:numCache>
            </c:numRef>
          </c:val>
          <c:extLst>
            <c:ext xmlns:c16="http://schemas.microsoft.com/office/drawing/2014/chart" uri="{C3380CC4-5D6E-409C-BE32-E72D297353CC}">
              <c16:uniqueId val="{00000001-2B31-49E0-8D4C-05C9A7E08679}"/>
            </c:ext>
          </c:extLst>
        </c:ser>
        <c:ser>
          <c:idx val="2"/>
          <c:order val="2"/>
          <c:tx>
            <c:strRef>
              <c:f>Graphs_for_draft2!$B$45</c:f>
              <c:strCache>
                <c:ptCount val="1"/>
                <c:pt idx="0">
                  <c:v>Autolesion</c:v>
                </c:pt>
              </c:strCache>
            </c:strRef>
          </c:tx>
          <c:spPr>
            <a:solidFill>
              <a:srgbClr val="FF99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Graphs_for_draft2!$C$42:$H$42</c:f>
              <c:strCache>
                <c:ptCount val="6"/>
                <c:pt idx="0">
                  <c:v>Mujeres 30-44</c:v>
                </c:pt>
                <c:pt idx="1">
                  <c:v>Hombres 30-44</c:v>
                </c:pt>
                <c:pt idx="2">
                  <c:v>Mujeres 20-29</c:v>
                </c:pt>
                <c:pt idx="3">
                  <c:v>Hombres 20-29</c:v>
                </c:pt>
                <c:pt idx="4">
                  <c:v>Mujeres 15-19</c:v>
                </c:pt>
                <c:pt idx="5">
                  <c:v>Hombres 15-19</c:v>
                </c:pt>
              </c:strCache>
            </c:strRef>
          </c:cat>
          <c:val>
            <c:numRef>
              <c:f>Graphs_for_draft2!$C$45:$H$45</c:f>
              <c:numCache>
                <c:formatCode>0.0</c:formatCode>
                <c:ptCount val="6"/>
                <c:pt idx="0">
                  <c:v>6.5389425939480414</c:v>
                </c:pt>
                <c:pt idx="1">
                  <c:v>7.011812901086822</c:v>
                </c:pt>
                <c:pt idx="2">
                  <c:v>7.3350207065648334</c:v>
                </c:pt>
                <c:pt idx="3">
                  <c:v>6.6405315277945745</c:v>
                </c:pt>
                <c:pt idx="4">
                  <c:v>11.491155877763624</c:v>
                </c:pt>
                <c:pt idx="5">
                  <c:v>5.9348798955581534</c:v>
                </c:pt>
              </c:numCache>
            </c:numRef>
          </c:val>
          <c:extLst>
            <c:ext xmlns:c16="http://schemas.microsoft.com/office/drawing/2014/chart" uri="{C3380CC4-5D6E-409C-BE32-E72D297353CC}">
              <c16:uniqueId val="{00000002-2B31-49E0-8D4C-05C9A7E08679}"/>
            </c:ext>
          </c:extLst>
        </c:ser>
        <c:ser>
          <c:idx val="3"/>
          <c:order val="3"/>
          <c:tx>
            <c:strRef>
              <c:f>Graphs_for_draft2!$B$46</c:f>
              <c:strCache>
                <c:ptCount val="1"/>
                <c:pt idx="0">
                  <c:v>Violencia interpersonal</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Graphs_for_draft2!$C$42:$H$42</c:f>
              <c:strCache>
                <c:ptCount val="6"/>
                <c:pt idx="0">
                  <c:v>Mujeres 30-44</c:v>
                </c:pt>
                <c:pt idx="1">
                  <c:v>Hombres 30-44</c:v>
                </c:pt>
                <c:pt idx="2">
                  <c:v>Mujeres 20-29</c:v>
                </c:pt>
                <c:pt idx="3">
                  <c:v>Hombres 20-29</c:v>
                </c:pt>
                <c:pt idx="4">
                  <c:v>Mujeres 15-19</c:v>
                </c:pt>
                <c:pt idx="5">
                  <c:v>Hombres 15-19</c:v>
                </c:pt>
              </c:strCache>
            </c:strRef>
          </c:cat>
          <c:val>
            <c:numRef>
              <c:f>Graphs_for_draft2!$C$46:$H$46</c:f>
              <c:numCache>
                <c:formatCode>0.0</c:formatCode>
                <c:ptCount val="6"/>
                <c:pt idx="0">
                  <c:v>16.725499937424324</c:v>
                </c:pt>
                <c:pt idx="1">
                  <c:v>36.951444934440794</c:v>
                </c:pt>
                <c:pt idx="2">
                  <c:v>19.009244151114842</c:v>
                </c:pt>
                <c:pt idx="3">
                  <c:v>41.973969523032785</c:v>
                </c:pt>
                <c:pt idx="4">
                  <c:v>16.203641090963771</c:v>
                </c:pt>
                <c:pt idx="5">
                  <c:v>35.777659694378691</c:v>
                </c:pt>
              </c:numCache>
            </c:numRef>
          </c:val>
          <c:extLst>
            <c:ext xmlns:c16="http://schemas.microsoft.com/office/drawing/2014/chart" uri="{C3380CC4-5D6E-409C-BE32-E72D297353CC}">
              <c16:uniqueId val="{00000003-2B31-49E0-8D4C-05C9A7E08679}"/>
            </c:ext>
          </c:extLst>
        </c:ser>
        <c:ser>
          <c:idx val="4"/>
          <c:order val="4"/>
          <c:tx>
            <c:strRef>
              <c:f>Graphs_for_draft2!$B$47</c:f>
              <c:strCache>
                <c:ptCount val="1"/>
                <c:pt idx="0">
                  <c:v>Fuerzas de la naturaleza</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Graphs_for_draft2!$C$42:$H$42</c:f>
              <c:strCache>
                <c:ptCount val="6"/>
                <c:pt idx="0">
                  <c:v>Mujeres 30-44</c:v>
                </c:pt>
                <c:pt idx="1">
                  <c:v>Hombres 30-44</c:v>
                </c:pt>
                <c:pt idx="2">
                  <c:v>Mujeres 20-29</c:v>
                </c:pt>
                <c:pt idx="3">
                  <c:v>Hombres 20-29</c:v>
                </c:pt>
                <c:pt idx="4">
                  <c:v>Mujeres 15-19</c:v>
                </c:pt>
                <c:pt idx="5">
                  <c:v>Hombres 15-19</c:v>
                </c:pt>
              </c:strCache>
            </c:strRef>
          </c:cat>
          <c:val>
            <c:numRef>
              <c:f>Graphs_for_draft2!$C$47:$H$47</c:f>
              <c:numCache>
                <c:formatCode>0.0</c:formatCode>
                <c:ptCount val="6"/>
                <c:pt idx="0">
                  <c:v>53.379777990996757</c:v>
                </c:pt>
                <c:pt idx="1">
                  <c:v>24.243533787803589</c:v>
                </c:pt>
                <c:pt idx="2">
                  <c:v>51.30509050646404</c:v>
                </c:pt>
                <c:pt idx="3">
                  <c:v>23.286063141085727</c:v>
                </c:pt>
                <c:pt idx="4">
                  <c:v>46.270930856315118</c:v>
                </c:pt>
                <c:pt idx="5">
                  <c:v>29.928072346312689</c:v>
                </c:pt>
              </c:numCache>
            </c:numRef>
          </c:val>
          <c:extLst>
            <c:ext xmlns:c16="http://schemas.microsoft.com/office/drawing/2014/chart" uri="{C3380CC4-5D6E-409C-BE32-E72D297353CC}">
              <c16:uniqueId val="{00000004-2B31-49E0-8D4C-05C9A7E08679}"/>
            </c:ext>
          </c:extLst>
        </c:ser>
        <c:dLbls>
          <c:showLegendKey val="0"/>
          <c:showVal val="1"/>
          <c:showCatName val="0"/>
          <c:showSerName val="0"/>
          <c:showPercent val="0"/>
          <c:showBubbleSize val="0"/>
        </c:dLbls>
        <c:gapWidth val="150"/>
        <c:overlap val="100"/>
        <c:axId val="141803904"/>
        <c:axId val="141805440"/>
      </c:barChart>
      <c:catAx>
        <c:axId val="141803904"/>
        <c:scaling>
          <c:orientation val="minMax"/>
        </c:scaling>
        <c:delete val="0"/>
        <c:axPos val="l"/>
        <c:numFmt formatCode="General" sourceLinked="0"/>
        <c:majorTickMark val="out"/>
        <c:minorTickMark val="none"/>
        <c:tickLblPos val="nextTo"/>
        <c:crossAx val="141805440"/>
        <c:crosses val="autoZero"/>
        <c:auto val="1"/>
        <c:lblAlgn val="ctr"/>
        <c:lblOffset val="100"/>
        <c:noMultiLvlLbl val="0"/>
      </c:catAx>
      <c:valAx>
        <c:axId val="141805440"/>
        <c:scaling>
          <c:orientation val="minMax"/>
        </c:scaling>
        <c:delete val="0"/>
        <c:axPos val="b"/>
        <c:majorGridlines/>
        <c:numFmt formatCode="0%" sourceLinked="1"/>
        <c:majorTickMark val="out"/>
        <c:minorTickMark val="none"/>
        <c:tickLblPos val="nextTo"/>
        <c:crossAx val="141803904"/>
        <c:crosses val="autoZero"/>
        <c:crossBetween val="between"/>
      </c:valAx>
    </c:plotArea>
    <c:legend>
      <c:legendPos val="r"/>
      <c:layout>
        <c:manualLayout>
          <c:xMode val="edge"/>
          <c:yMode val="edge"/>
          <c:x val="2.1157939016822242E-2"/>
          <c:y val="0.81380019818475224"/>
          <c:w val="0.97778309304554889"/>
          <c:h val="0.18546574578954494"/>
        </c:manualLayout>
      </c:layout>
      <c:overlay val="0"/>
    </c:legend>
    <c:plotVisOnly val="1"/>
    <c:dispBlanksAs val="gap"/>
    <c:showDLblsOverMax val="0"/>
  </c:chart>
  <c:spPr>
    <a:ln>
      <a:noFill/>
    </a:ln>
  </c:spPr>
  <c:txPr>
    <a:bodyPr/>
    <a:lstStyle/>
    <a:p>
      <a:pPr>
        <a:defRPr sz="1400" b="1">
          <a:latin typeface="Cambria"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112793593108832E-2"/>
          <c:y val="4.3213514044392103E-2"/>
          <c:w val="0.92824618076585252"/>
          <c:h val="0.68444328960942369"/>
        </c:manualLayout>
      </c:layout>
      <c:barChart>
        <c:barDir val="col"/>
        <c:grouping val="clustered"/>
        <c:varyColors val="0"/>
        <c:ser>
          <c:idx val="0"/>
          <c:order val="0"/>
          <c:invertIfNegative val="0"/>
          <c:dPt>
            <c:idx val="4"/>
            <c:invertIfNegative val="0"/>
            <c:bubble3D val="0"/>
            <c:spPr>
              <a:solidFill>
                <a:srgbClr val="C00000"/>
              </a:solidFill>
            </c:spPr>
            <c:extLst>
              <c:ext xmlns:c16="http://schemas.microsoft.com/office/drawing/2014/chart" uri="{C3380CC4-5D6E-409C-BE32-E72D297353CC}">
                <c16:uniqueId val="{00000000-FA49-4588-AD0C-6300369D1746}"/>
              </c:ext>
            </c:extLst>
          </c:dPt>
          <c:dPt>
            <c:idx val="5"/>
            <c:invertIfNegative val="0"/>
            <c:bubble3D val="0"/>
            <c:spPr>
              <a:solidFill>
                <a:srgbClr val="C00000"/>
              </a:solidFill>
            </c:spPr>
            <c:extLst>
              <c:ext xmlns:c16="http://schemas.microsoft.com/office/drawing/2014/chart" uri="{C3380CC4-5D6E-409C-BE32-E72D297353CC}">
                <c16:uniqueId val="{00000001-FA49-4588-AD0C-6300369D1746}"/>
              </c:ext>
            </c:extLst>
          </c:dPt>
          <c:dPt>
            <c:idx val="6"/>
            <c:invertIfNegative val="0"/>
            <c:bubble3D val="0"/>
            <c:spPr>
              <a:solidFill>
                <a:srgbClr val="C00000"/>
              </a:solidFill>
            </c:spPr>
            <c:extLst>
              <c:ext xmlns:c16="http://schemas.microsoft.com/office/drawing/2014/chart" uri="{C3380CC4-5D6E-409C-BE32-E72D297353CC}">
                <c16:uniqueId val="{00000002-FA49-4588-AD0C-6300369D1746}"/>
              </c:ext>
            </c:extLst>
          </c:dPt>
          <c:dPt>
            <c:idx val="7"/>
            <c:invertIfNegative val="0"/>
            <c:bubble3D val="0"/>
            <c:spPr>
              <a:solidFill>
                <a:srgbClr val="C00000"/>
              </a:solidFill>
            </c:spPr>
            <c:extLst>
              <c:ext xmlns:c16="http://schemas.microsoft.com/office/drawing/2014/chart" uri="{C3380CC4-5D6E-409C-BE32-E72D297353CC}">
                <c16:uniqueId val="{00000003-FA49-4588-AD0C-6300369D1746}"/>
              </c:ext>
            </c:extLst>
          </c:dPt>
          <c:dPt>
            <c:idx val="8"/>
            <c:invertIfNegative val="0"/>
            <c:bubble3D val="0"/>
            <c:spPr>
              <a:solidFill>
                <a:srgbClr val="FFC000"/>
              </a:solidFill>
            </c:spPr>
            <c:extLst>
              <c:ext xmlns:c16="http://schemas.microsoft.com/office/drawing/2014/chart" uri="{C3380CC4-5D6E-409C-BE32-E72D297353CC}">
                <c16:uniqueId val="{00000004-FA49-4588-AD0C-6300369D1746}"/>
              </c:ext>
            </c:extLst>
          </c:dPt>
          <c:dPt>
            <c:idx val="9"/>
            <c:invertIfNegative val="0"/>
            <c:bubble3D val="0"/>
            <c:spPr>
              <a:solidFill>
                <a:srgbClr val="FFC000"/>
              </a:solidFill>
            </c:spPr>
            <c:extLst>
              <c:ext xmlns:c16="http://schemas.microsoft.com/office/drawing/2014/chart" uri="{C3380CC4-5D6E-409C-BE32-E72D297353CC}">
                <c16:uniqueId val="{00000005-FA49-4588-AD0C-6300369D1746}"/>
              </c:ext>
            </c:extLst>
          </c:dPt>
          <c:dPt>
            <c:idx val="10"/>
            <c:invertIfNegative val="0"/>
            <c:bubble3D val="0"/>
            <c:spPr>
              <a:solidFill>
                <a:srgbClr val="FFC000"/>
              </a:solidFill>
            </c:spPr>
            <c:extLst>
              <c:ext xmlns:c16="http://schemas.microsoft.com/office/drawing/2014/chart" uri="{C3380CC4-5D6E-409C-BE32-E72D297353CC}">
                <c16:uniqueId val="{00000006-FA49-4588-AD0C-6300369D1746}"/>
              </c:ext>
            </c:extLst>
          </c:dPt>
          <c:dPt>
            <c:idx val="11"/>
            <c:invertIfNegative val="0"/>
            <c:bubble3D val="0"/>
            <c:spPr>
              <a:solidFill>
                <a:srgbClr val="FFC000"/>
              </a:solidFill>
            </c:spPr>
            <c:extLst>
              <c:ext xmlns:c16="http://schemas.microsoft.com/office/drawing/2014/chart" uri="{C3380CC4-5D6E-409C-BE32-E72D297353CC}">
                <c16:uniqueId val="{00000007-FA49-4588-AD0C-6300369D1746}"/>
              </c:ext>
            </c:extLst>
          </c:dPt>
          <c:dPt>
            <c:idx val="12"/>
            <c:invertIfNegative val="0"/>
            <c:bubble3D val="0"/>
            <c:spPr>
              <a:solidFill>
                <a:srgbClr val="00B050"/>
              </a:solidFill>
            </c:spPr>
            <c:extLst>
              <c:ext xmlns:c16="http://schemas.microsoft.com/office/drawing/2014/chart" uri="{C3380CC4-5D6E-409C-BE32-E72D297353CC}">
                <c16:uniqueId val="{00000008-FA49-4588-AD0C-6300369D1746}"/>
              </c:ext>
            </c:extLst>
          </c:dPt>
          <c:dPt>
            <c:idx val="13"/>
            <c:invertIfNegative val="0"/>
            <c:bubble3D val="0"/>
            <c:spPr>
              <a:solidFill>
                <a:srgbClr val="00B050"/>
              </a:solidFill>
            </c:spPr>
            <c:extLst>
              <c:ext xmlns:c16="http://schemas.microsoft.com/office/drawing/2014/chart" uri="{C3380CC4-5D6E-409C-BE32-E72D297353CC}">
                <c16:uniqueId val="{00000009-FA49-4588-AD0C-6300369D1746}"/>
              </c:ext>
            </c:extLst>
          </c:dPt>
          <c:dPt>
            <c:idx val="14"/>
            <c:invertIfNegative val="0"/>
            <c:bubble3D val="0"/>
            <c:spPr>
              <a:solidFill>
                <a:srgbClr val="00B050"/>
              </a:solidFill>
            </c:spPr>
            <c:extLst>
              <c:ext xmlns:c16="http://schemas.microsoft.com/office/drawing/2014/chart" uri="{C3380CC4-5D6E-409C-BE32-E72D297353CC}">
                <c16:uniqueId val="{0000000A-FA49-4588-AD0C-6300369D1746}"/>
              </c:ext>
            </c:extLst>
          </c:dPt>
          <c:dPt>
            <c:idx val="15"/>
            <c:invertIfNegative val="0"/>
            <c:bubble3D val="0"/>
            <c:spPr>
              <a:solidFill>
                <a:srgbClr val="00B050"/>
              </a:solidFill>
            </c:spPr>
            <c:extLst>
              <c:ext xmlns:c16="http://schemas.microsoft.com/office/drawing/2014/chart" uri="{C3380CC4-5D6E-409C-BE32-E72D297353CC}">
                <c16:uniqueId val="{0000000B-FA49-4588-AD0C-6300369D1746}"/>
              </c:ext>
            </c:extLst>
          </c:dPt>
          <c:dPt>
            <c:idx val="16"/>
            <c:invertIfNegative val="0"/>
            <c:bubble3D val="0"/>
            <c:spPr>
              <a:solidFill>
                <a:srgbClr val="00B0F0"/>
              </a:solidFill>
            </c:spPr>
            <c:extLst>
              <c:ext xmlns:c16="http://schemas.microsoft.com/office/drawing/2014/chart" uri="{C3380CC4-5D6E-409C-BE32-E72D297353CC}">
                <c16:uniqueId val="{0000000C-FA49-4588-AD0C-6300369D1746}"/>
              </c:ext>
            </c:extLst>
          </c:dPt>
          <c:dPt>
            <c:idx val="17"/>
            <c:invertIfNegative val="0"/>
            <c:bubble3D val="0"/>
            <c:spPr>
              <a:solidFill>
                <a:srgbClr val="00B0F0"/>
              </a:solidFill>
            </c:spPr>
            <c:extLst>
              <c:ext xmlns:c16="http://schemas.microsoft.com/office/drawing/2014/chart" uri="{C3380CC4-5D6E-409C-BE32-E72D297353CC}">
                <c16:uniqueId val="{0000000D-FA49-4588-AD0C-6300369D1746}"/>
              </c:ext>
            </c:extLst>
          </c:dPt>
          <c:dPt>
            <c:idx val="18"/>
            <c:invertIfNegative val="0"/>
            <c:bubble3D val="0"/>
            <c:spPr>
              <a:solidFill>
                <a:srgbClr val="00B0F0"/>
              </a:solidFill>
            </c:spPr>
            <c:extLst>
              <c:ext xmlns:c16="http://schemas.microsoft.com/office/drawing/2014/chart" uri="{C3380CC4-5D6E-409C-BE32-E72D297353CC}">
                <c16:uniqueId val="{0000000E-FA49-4588-AD0C-6300369D1746}"/>
              </c:ext>
            </c:extLst>
          </c:dPt>
          <c:dPt>
            <c:idx val="19"/>
            <c:invertIfNegative val="0"/>
            <c:bubble3D val="0"/>
            <c:spPr>
              <a:solidFill>
                <a:srgbClr val="00B0F0"/>
              </a:solidFill>
            </c:spPr>
            <c:extLst>
              <c:ext xmlns:c16="http://schemas.microsoft.com/office/drawing/2014/chart" uri="{C3380CC4-5D6E-409C-BE32-E72D297353CC}">
                <c16:uniqueId val="{0000000F-FA49-4588-AD0C-6300369D1746}"/>
              </c:ext>
            </c:extLst>
          </c:dPt>
          <c:dPt>
            <c:idx val="20"/>
            <c:invertIfNegative val="0"/>
            <c:bubble3D val="0"/>
            <c:spPr>
              <a:solidFill>
                <a:srgbClr val="7030A0"/>
              </a:solidFill>
            </c:spPr>
            <c:extLst>
              <c:ext xmlns:c16="http://schemas.microsoft.com/office/drawing/2014/chart" uri="{C3380CC4-5D6E-409C-BE32-E72D297353CC}">
                <c16:uniqueId val="{00000010-FA49-4588-AD0C-6300369D1746}"/>
              </c:ext>
            </c:extLst>
          </c:dPt>
          <c:dPt>
            <c:idx val="21"/>
            <c:invertIfNegative val="0"/>
            <c:bubble3D val="0"/>
            <c:spPr>
              <a:solidFill>
                <a:srgbClr val="7030A0"/>
              </a:solidFill>
            </c:spPr>
            <c:extLst>
              <c:ext xmlns:c16="http://schemas.microsoft.com/office/drawing/2014/chart" uri="{C3380CC4-5D6E-409C-BE32-E72D297353CC}">
                <c16:uniqueId val="{00000011-FA49-4588-AD0C-6300369D1746}"/>
              </c:ext>
            </c:extLst>
          </c:dPt>
          <c:dPt>
            <c:idx val="22"/>
            <c:invertIfNegative val="0"/>
            <c:bubble3D val="0"/>
            <c:spPr>
              <a:solidFill>
                <a:srgbClr val="7030A0"/>
              </a:solidFill>
            </c:spPr>
            <c:extLst>
              <c:ext xmlns:c16="http://schemas.microsoft.com/office/drawing/2014/chart" uri="{C3380CC4-5D6E-409C-BE32-E72D297353CC}">
                <c16:uniqueId val="{00000012-FA49-4588-AD0C-6300369D1746}"/>
              </c:ext>
            </c:extLst>
          </c:dPt>
          <c:dPt>
            <c:idx val="23"/>
            <c:invertIfNegative val="0"/>
            <c:bubble3D val="0"/>
            <c:spPr>
              <a:solidFill>
                <a:srgbClr val="7030A0"/>
              </a:solidFill>
              <a:ln>
                <a:noFill/>
              </a:ln>
            </c:spPr>
            <c:extLst>
              <c:ext xmlns:c16="http://schemas.microsoft.com/office/drawing/2014/chart" uri="{C3380CC4-5D6E-409C-BE32-E72D297353CC}">
                <c16:uniqueId val="{00000013-FA49-4588-AD0C-6300369D1746}"/>
              </c:ext>
            </c:extLst>
          </c:dPt>
          <c:dPt>
            <c:idx val="24"/>
            <c:invertIfNegative val="0"/>
            <c:bubble3D val="0"/>
            <c:spPr>
              <a:solidFill>
                <a:schemeClr val="accent4"/>
              </a:solidFill>
            </c:spPr>
            <c:extLst>
              <c:ext xmlns:c16="http://schemas.microsoft.com/office/drawing/2014/chart" uri="{C3380CC4-5D6E-409C-BE32-E72D297353CC}">
                <c16:uniqueId val="{00000014-FA49-4588-AD0C-6300369D1746}"/>
              </c:ext>
            </c:extLst>
          </c:dPt>
          <c:dPt>
            <c:idx val="25"/>
            <c:invertIfNegative val="0"/>
            <c:bubble3D val="0"/>
            <c:spPr>
              <a:solidFill>
                <a:schemeClr val="accent4"/>
              </a:solidFill>
            </c:spPr>
            <c:extLst>
              <c:ext xmlns:c16="http://schemas.microsoft.com/office/drawing/2014/chart" uri="{C3380CC4-5D6E-409C-BE32-E72D297353CC}">
                <c16:uniqueId val="{00000015-FA49-4588-AD0C-6300369D1746}"/>
              </c:ext>
            </c:extLst>
          </c:dPt>
          <c:dPt>
            <c:idx val="26"/>
            <c:invertIfNegative val="0"/>
            <c:bubble3D val="0"/>
            <c:spPr>
              <a:solidFill>
                <a:schemeClr val="accent4"/>
              </a:solidFill>
            </c:spPr>
            <c:extLst>
              <c:ext xmlns:c16="http://schemas.microsoft.com/office/drawing/2014/chart" uri="{C3380CC4-5D6E-409C-BE32-E72D297353CC}">
                <c16:uniqueId val="{00000016-FA49-4588-AD0C-6300369D1746}"/>
              </c:ext>
            </c:extLst>
          </c:dPt>
          <c:dPt>
            <c:idx val="27"/>
            <c:invertIfNegative val="0"/>
            <c:bubble3D val="0"/>
            <c:spPr>
              <a:solidFill>
                <a:schemeClr val="accent4"/>
              </a:solidFill>
            </c:spPr>
            <c:extLst>
              <c:ext xmlns:c16="http://schemas.microsoft.com/office/drawing/2014/chart" uri="{C3380CC4-5D6E-409C-BE32-E72D297353CC}">
                <c16:uniqueId val="{00000017-FA49-4588-AD0C-6300369D174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Sheet1!$A$1:$AB$3</c:f>
              <c:multiLvlStrCache>
                <c:ptCount val="28"/>
                <c:lvl>
                  <c:pt idx="0">
                    <c:v>QI</c:v>
                  </c:pt>
                  <c:pt idx="1">
                    <c:v>QV</c:v>
                  </c:pt>
                  <c:pt idx="2">
                    <c:v>QI</c:v>
                  </c:pt>
                  <c:pt idx="3">
                    <c:v>QV</c:v>
                  </c:pt>
                  <c:pt idx="4">
                    <c:v>QI</c:v>
                  </c:pt>
                  <c:pt idx="5">
                    <c:v>QV</c:v>
                  </c:pt>
                  <c:pt idx="6">
                    <c:v>QI</c:v>
                  </c:pt>
                  <c:pt idx="7">
                    <c:v>QV</c:v>
                  </c:pt>
                  <c:pt idx="8">
                    <c:v>QI</c:v>
                  </c:pt>
                  <c:pt idx="9">
                    <c:v>QV</c:v>
                  </c:pt>
                  <c:pt idx="10">
                    <c:v>QI</c:v>
                  </c:pt>
                  <c:pt idx="11">
                    <c:v>QV</c:v>
                  </c:pt>
                  <c:pt idx="12">
                    <c:v>QI</c:v>
                  </c:pt>
                  <c:pt idx="13">
                    <c:v>QV</c:v>
                  </c:pt>
                  <c:pt idx="14">
                    <c:v>QI</c:v>
                  </c:pt>
                  <c:pt idx="15">
                    <c:v>QV</c:v>
                  </c:pt>
                  <c:pt idx="16">
                    <c:v>QI</c:v>
                  </c:pt>
                  <c:pt idx="17">
                    <c:v>QV</c:v>
                  </c:pt>
                  <c:pt idx="18">
                    <c:v>QI</c:v>
                  </c:pt>
                  <c:pt idx="19">
                    <c:v>QV</c:v>
                  </c:pt>
                  <c:pt idx="20">
                    <c:v>QI</c:v>
                  </c:pt>
                  <c:pt idx="21">
                    <c:v>QV</c:v>
                  </c:pt>
                  <c:pt idx="22">
                    <c:v>QI</c:v>
                  </c:pt>
                  <c:pt idx="23">
                    <c:v>QV</c:v>
                  </c:pt>
                  <c:pt idx="24">
                    <c:v>QI</c:v>
                  </c:pt>
                  <c:pt idx="25">
                    <c:v>QV</c:v>
                  </c:pt>
                  <c:pt idx="26">
                    <c:v>QI</c:v>
                  </c:pt>
                  <c:pt idx="27">
                    <c:v>QV</c:v>
                  </c:pt>
                </c:lvl>
                <c:lvl>
                  <c:pt idx="0">
                    <c:v>Urbano</c:v>
                  </c:pt>
                  <c:pt idx="2">
                    <c:v>Rural</c:v>
                  </c:pt>
                  <c:pt idx="4">
                    <c:v>Urbano</c:v>
                  </c:pt>
                  <c:pt idx="6">
                    <c:v>Rural</c:v>
                  </c:pt>
                  <c:pt idx="8">
                    <c:v>Urbano</c:v>
                  </c:pt>
                  <c:pt idx="10">
                    <c:v>Rural</c:v>
                  </c:pt>
                  <c:pt idx="12">
                    <c:v>Urbano</c:v>
                  </c:pt>
                  <c:pt idx="14">
                    <c:v>Rural</c:v>
                  </c:pt>
                  <c:pt idx="16">
                    <c:v>Urbano</c:v>
                  </c:pt>
                  <c:pt idx="18">
                    <c:v>Rural</c:v>
                  </c:pt>
                  <c:pt idx="20">
                    <c:v>Urbano</c:v>
                  </c:pt>
                  <c:pt idx="22">
                    <c:v>Rural</c:v>
                  </c:pt>
                  <c:pt idx="24">
                    <c:v>Urbano</c:v>
                  </c:pt>
                  <c:pt idx="26">
                    <c:v>Rural</c:v>
                  </c:pt>
                </c:lvl>
                <c:lvl>
                  <c:pt idx="0">
                    <c:v>Brasil 2010</c:v>
                  </c:pt>
                  <c:pt idx="4">
                    <c:v>Republica Dominicana 2010</c:v>
                  </c:pt>
                  <c:pt idx="8">
                    <c:v>Costa Rica 2011</c:v>
                  </c:pt>
                  <c:pt idx="12">
                    <c:v>Uruguay 2011</c:v>
                  </c:pt>
                  <c:pt idx="16">
                    <c:v>Mexico 2010</c:v>
                  </c:pt>
                  <c:pt idx="20">
                    <c:v>Rep Bolivariana de Venezuela 2011</c:v>
                  </c:pt>
                  <c:pt idx="24">
                    <c:v>Panama 2010</c:v>
                  </c:pt>
                </c:lvl>
              </c:multiLvlStrCache>
            </c:multiLvlStrRef>
          </c:cat>
          <c:val>
            <c:numRef>
              <c:f>Sheet1!$A$4:$AB$4</c:f>
              <c:numCache>
                <c:formatCode>General</c:formatCode>
                <c:ptCount val="28"/>
                <c:pt idx="0">
                  <c:v>20.9</c:v>
                </c:pt>
                <c:pt idx="1">
                  <c:v>2.6</c:v>
                </c:pt>
                <c:pt idx="2">
                  <c:v>24.7</c:v>
                </c:pt>
                <c:pt idx="3">
                  <c:v>6.9</c:v>
                </c:pt>
                <c:pt idx="4">
                  <c:v>35.800000000000004</c:v>
                </c:pt>
                <c:pt idx="5">
                  <c:v>7.1</c:v>
                </c:pt>
                <c:pt idx="6">
                  <c:v>40.800000000000004</c:v>
                </c:pt>
                <c:pt idx="7">
                  <c:v>11.9</c:v>
                </c:pt>
                <c:pt idx="8">
                  <c:v>19.5</c:v>
                </c:pt>
                <c:pt idx="9">
                  <c:v>3.2</c:v>
                </c:pt>
                <c:pt idx="10">
                  <c:v>23.9</c:v>
                </c:pt>
                <c:pt idx="11">
                  <c:v>4.2</c:v>
                </c:pt>
                <c:pt idx="12">
                  <c:v>20.399999999999999</c:v>
                </c:pt>
                <c:pt idx="13">
                  <c:v>1.2</c:v>
                </c:pt>
                <c:pt idx="14">
                  <c:v>26.9</c:v>
                </c:pt>
                <c:pt idx="15">
                  <c:v>1.3</c:v>
                </c:pt>
                <c:pt idx="16">
                  <c:v>20.7</c:v>
                </c:pt>
                <c:pt idx="17">
                  <c:v>3.4</c:v>
                </c:pt>
                <c:pt idx="18">
                  <c:v>20.8</c:v>
                </c:pt>
                <c:pt idx="19">
                  <c:v>9.1</c:v>
                </c:pt>
                <c:pt idx="20">
                  <c:v>25.3</c:v>
                </c:pt>
                <c:pt idx="21">
                  <c:v>4.3</c:v>
                </c:pt>
                <c:pt idx="22">
                  <c:v>31.9</c:v>
                </c:pt>
                <c:pt idx="23">
                  <c:v>11.9</c:v>
                </c:pt>
                <c:pt idx="24">
                  <c:v>20.3</c:v>
                </c:pt>
                <c:pt idx="25">
                  <c:v>3.2</c:v>
                </c:pt>
                <c:pt idx="26">
                  <c:v>27.2</c:v>
                </c:pt>
                <c:pt idx="27">
                  <c:v>6.3</c:v>
                </c:pt>
              </c:numCache>
            </c:numRef>
          </c:val>
          <c:extLst>
            <c:ext xmlns:c16="http://schemas.microsoft.com/office/drawing/2014/chart" uri="{C3380CC4-5D6E-409C-BE32-E72D297353CC}">
              <c16:uniqueId val="{00000018-FA49-4588-AD0C-6300369D1746}"/>
            </c:ext>
          </c:extLst>
        </c:ser>
        <c:dLbls>
          <c:showLegendKey val="0"/>
          <c:showVal val="1"/>
          <c:showCatName val="0"/>
          <c:showSerName val="0"/>
          <c:showPercent val="0"/>
          <c:showBubbleSize val="0"/>
        </c:dLbls>
        <c:gapWidth val="150"/>
        <c:axId val="141964416"/>
        <c:axId val="141965952"/>
      </c:barChart>
      <c:catAx>
        <c:axId val="141964416"/>
        <c:scaling>
          <c:orientation val="minMax"/>
        </c:scaling>
        <c:delete val="0"/>
        <c:axPos val="b"/>
        <c:numFmt formatCode="General" sourceLinked="0"/>
        <c:majorTickMark val="out"/>
        <c:minorTickMark val="none"/>
        <c:tickLblPos val="nextTo"/>
        <c:crossAx val="141965952"/>
        <c:crosses val="autoZero"/>
        <c:auto val="1"/>
        <c:lblAlgn val="ctr"/>
        <c:lblOffset val="100"/>
        <c:noMultiLvlLbl val="0"/>
      </c:catAx>
      <c:valAx>
        <c:axId val="141965952"/>
        <c:scaling>
          <c:orientation val="minMax"/>
        </c:scaling>
        <c:delete val="0"/>
        <c:axPos val="l"/>
        <c:majorGridlines/>
        <c:numFmt formatCode="General" sourceLinked="1"/>
        <c:majorTickMark val="out"/>
        <c:minorTickMark val="none"/>
        <c:tickLblPos val="nextTo"/>
        <c:crossAx val="141964416"/>
        <c:crosses val="autoZero"/>
        <c:crossBetween val="between"/>
      </c:valAx>
    </c:plotArea>
    <c:plotVisOnly val="1"/>
    <c:dispBlanksAs val="gap"/>
    <c:showDLblsOverMax val="0"/>
  </c:chart>
  <c:spPr>
    <a:ln>
      <a:noFill/>
    </a:ln>
  </c:spPr>
  <c:txPr>
    <a:bodyPr/>
    <a:lstStyle/>
    <a:p>
      <a:pPr>
        <a:defRPr sz="1400" b="1">
          <a:latin typeface="Cambria"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37607799025148E-2"/>
          <c:y val="4.4564887722368038E-2"/>
          <c:w val="0.87562429696288235"/>
          <c:h val="0.5989944590259545"/>
        </c:manualLayout>
      </c:layout>
      <c:barChart>
        <c:barDir val="col"/>
        <c:grouping val="clustered"/>
        <c:varyColors val="0"/>
        <c:ser>
          <c:idx val="0"/>
          <c:order val="0"/>
          <c:spPr>
            <a:solidFill>
              <a:srgbClr val="FFC000"/>
            </a:solidFill>
          </c:spPr>
          <c:invertIfNegative val="0"/>
          <c:dPt>
            <c:idx val="0"/>
            <c:invertIfNegative val="0"/>
            <c:bubble3D val="0"/>
            <c:spPr>
              <a:solidFill>
                <a:srgbClr val="0070C0"/>
              </a:solidFill>
            </c:spPr>
            <c:extLst>
              <c:ext xmlns:c16="http://schemas.microsoft.com/office/drawing/2014/chart" uri="{C3380CC4-5D6E-409C-BE32-E72D297353CC}">
                <c16:uniqueId val="{00000000-6799-416A-8A31-6033663D91CF}"/>
              </c:ext>
            </c:extLst>
          </c:dPt>
          <c:dPt>
            <c:idx val="1"/>
            <c:invertIfNegative val="0"/>
            <c:bubble3D val="0"/>
            <c:spPr>
              <a:solidFill>
                <a:srgbClr val="0070C0"/>
              </a:solidFill>
            </c:spPr>
            <c:extLst>
              <c:ext xmlns:c16="http://schemas.microsoft.com/office/drawing/2014/chart" uri="{C3380CC4-5D6E-409C-BE32-E72D297353CC}">
                <c16:uniqueId val="{00000001-6799-416A-8A31-6033663D91CF}"/>
              </c:ext>
            </c:extLst>
          </c:dPt>
          <c:dPt>
            <c:idx val="2"/>
            <c:invertIfNegative val="0"/>
            <c:bubble3D val="0"/>
            <c:spPr>
              <a:solidFill>
                <a:srgbClr val="0070C0"/>
              </a:solidFill>
            </c:spPr>
            <c:extLst>
              <c:ext xmlns:c16="http://schemas.microsoft.com/office/drawing/2014/chart" uri="{C3380CC4-5D6E-409C-BE32-E72D297353CC}">
                <c16:uniqueId val="{00000002-6799-416A-8A31-6033663D91CF}"/>
              </c:ext>
            </c:extLst>
          </c:dPt>
          <c:dLbls>
            <c:dLbl>
              <c:idx val="3"/>
              <c:layout>
                <c:manualLayout>
                  <c:x val="4.1002277904328338E-2"/>
                  <c:y val="5.40540540540544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99-416A-8A31-6033663D91CF}"/>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 3.9'!$A$2:$A$17</c:f>
              <c:strCache>
                <c:ptCount val="16"/>
                <c:pt idx="0">
                  <c:v>Argentina</c:v>
                </c:pt>
                <c:pt idx="1">
                  <c:v>Costa Rica</c:v>
                </c:pt>
                <c:pt idx="2">
                  <c:v>Perú</c:v>
                </c:pt>
                <c:pt idx="3">
                  <c:v>Uruguay</c:v>
                </c:pt>
                <c:pt idx="5">
                  <c:v>Anguila</c:v>
                </c:pt>
                <c:pt idx="6">
                  <c:v>Antigua y Barbuda</c:v>
                </c:pt>
                <c:pt idx="7">
                  <c:v>Barbados</c:v>
                </c:pt>
                <c:pt idx="8">
                  <c:v>Islas Caimán</c:v>
                </c:pt>
                <c:pt idx="9">
                  <c:v>Granada</c:v>
                </c:pt>
                <c:pt idx="10">
                  <c:v>Guyana</c:v>
                </c:pt>
                <c:pt idx="11">
                  <c:v>Jamaica</c:v>
                </c:pt>
                <c:pt idx="12">
                  <c:v>Santa Lucía</c:v>
                </c:pt>
                <c:pt idx="13">
                  <c:v>Suriname</c:v>
                </c:pt>
                <c:pt idx="14">
                  <c:v>Trinidad y Tobago</c:v>
                </c:pt>
                <c:pt idx="15">
                  <c:v>San Vicente y las Granadinas</c:v>
                </c:pt>
              </c:strCache>
            </c:strRef>
          </c:cat>
          <c:val>
            <c:numRef>
              <c:f>'Grafico 3.9'!$B$2:$B$17</c:f>
              <c:numCache>
                <c:formatCode>0.0</c:formatCode>
                <c:ptCount val="16"/>
                <c:pt idx="0">
                  <c:v>25.5</c:v>
                </c:pt>
                <c:pt idx="1">
                  <c:v>11.9</c:v>
                </c:pt>
                <c:pt idx="2">
                  <c:v>18.899999999999999</c:v>
                </c:pt>
                <c:pt idx="3">
                  <c:v>19</c:v>
                </c:pt>
                <c:pt idx="5">
                  <c:v>4.9000000000000004</c:v>
                </c:pt>
                <c:pt idx="6">
                  <c:v>7.3</c:v>
                </c:pt>
                <c:pt idx="7">
                  <c:v>9.9</c:v>
                </c:pt>
                <c:pt idx="8">
                  <c:v>11</c:v>
                </c:pt>
                <c:pt idx="9">
                  <c:v>6.7</c:v>
                </c:pt>
                <c:pt idx="10">
                  <c:v>12.7</c:v>
                </c:pt>
                <c:pt idx="11">
                  <c:v>24.6</c:v>
                </c:pt>
                <c:pt idx="12">
                  <c:v>8</c:v>
                </c:pt>
                <c:pt idx="13">
                  <c:v>12.1</c:v>
                </c:pt>
                <c:pt idx="14">
                  <c:v>9.6</c:v>
                </c:pt>
                <c:pt idx="15">
                  <c:v>8.5</c:v>
                </c:pt>
              </c:numCache>
            </c:numRef>
          </c:val>
          <c:extLst>
            <c:ext xmlns:c16="http://schemas.microsoft.com/office/drawing/2014/chart" uri="{C3380CC4-5D6E-409C-BE32-E72D297353CC}">
              <c16:uniqueId val="{00000004-6799-416A-8A31-6033663D91CF}"/>
            </c:ext>
          </c:extLst>
        </c:ser>
        <c:dLbls>
          <c:showLegendKey val="0"/>
          <c:showVal val="1"/>
          <c:showCatName val="0"/>
          <c:showSerName val="0"/>
          <c:showPercent val="0"/>
          <c:showBubbleSize val="0"/>
        </c:dLbls>
        <c:gapWidth val="150"/>
        <c:axId val="142011008"/>
        <c:axId val="141739136"/>
      </c:barChart>
      <c:catAx>
        <c:axId val="142011008"/>
        <c:scaling>
          <c:orientation val="minMax"/>
        </c:scaling>
        <c:delete val="0"/>
        <c:axPos val="b"/>
        <c:numFmt formatCode="General" sourceLinked="0"/>
        <c:majorTickMark val="out"/>
        <c:minorTickMark val="none"/>
        <c:tickLblPos val="nextTo"/>
        <c:txPr>
          <a:bodyPr/>
          <a:lstStyle/>
          <a:p>
            <a:pPr>
              <a:defRPr sz="1000"/>
            </a:pPr>
            <a:endParaRPr lang="en-US"/>
          </a:p>
        </c:txPr>
        <c:crossAx val="141739136"/>
        <c:crosses val="autoZero"/>
        <c:auto val="1"/>
        <c:lblAlgn val="ctr"/>
        <c:lblOffset val="100"/>
        <c:noMultiLvlLbl val="0"/>
      </c:catAx>
      <c:valAx>
        <c:axId val="141739136"/>
        <c:scaling>
          <c:orientation val="minMax"/>
          <c:max val="70"/>
        </c:scaling>
        <c:delete val="0"/>
        <c:axPos val="l"/>
        <c:majorGridlines/>
        <c:numFmt formatCode="0" sourceLinked="0"/>
        <c:majorTickMark val="out"/>
        <c:minorTickMark val="none"/>
        <c:tickLblPos val="nextTo"/>
        <c:crossAx val="142011008"/>
        <c:crosses val="autoZero"/>
        <c:crossBetween val="between"/>
      </c:valAx>
    </c:plotArea>
    <c:plotVisOnly val="1"/>
    <c:dispBlanksAs val="gap"/>
    <c:showDLblsOverMax val="0"/>
  </c:chart>
  <c:spPr>
    <a:ln>
      <a:noFill/>
    </a:ln>
  </c:spPr>
  <c:txPr>
    <a:bodyPr/>
    <a:lstStyle/>
    <a:p>
      <a:pPr>
        <a:defRPr sz="1200">
          <a:latin typeface="Cambria" pitchFamily="18"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solidFill>
          <a:schemeClr val="accent6">
            <a:lumMod val="60000"/>
            <a:lumOff val="40000"/>
            <a:alpha val="50000"/>
          </a:schemeClr>
        </a:solidFill>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solidFill>
          <a:schemeClr val="bg2">
            <a:lumMod val="50000"/>
            <a:alpha val="50000"/>
          </a:schemeClr>
        </a:solidFill>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solidFill>
          <a:srgbClr val="FF0000">
            <a:alpha val="50000"/>
          </a:srgbClr>
        </a:solidFill>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solidFill>
          <a:srgbClr val="FFFF00">
            <a:alpha val="50000"/>
          </a:srgbClr>
        </a:solidFill>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solidFill>
          <a:schemeClr val="accent4">
            <a:lumMod val="75000"/>
            <a:alpha val="50000"/>
          </a:schemeClr>
        </a:solidFill>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solidFill>
          <a:srgbClr val="92D050">
            <a:alpha val="50000"/>
          </a:srgbClr>
        </a:solidFill>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8296" custRadScaleInc="-60660">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95389" custRadScaleInc="27043">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3368" custRadScaleInc="-296146">
        <dgm:presLayoutVars>
          <dgm:bulletEnabled val="1"/>
        </dgm:presLayoutVars>
      </dgm:prSet>
      <dgm:spPr/>
    </dgm:pt>
  </dgm:ptLst>
  <dgm:cxnLst>
    <dgm:cxn modelId="{5E5DA808-AF2D-468F-B04A-16EC47CD38F5}" type="presOf" srcId="{9E851765-BD85-49F5-84E1-1DF311085758}" destId="{CB164EA5-E204-4AAA-985C-027239C89070}" srcOrd="0" destOrd="0" presId="urn:microsoft.com/office/officeart/2005/8/layout/radial3"/>
    <dgm:cxn modelId="{75BA5413-2B51-40E1-8B1F-B287A08EA467}" type="presOf" srcId="{19D2F14C-C5E1-49E4-B075-61FD942E2309}" destId="{ED0773B5-7574-4FB3-9E0B-011276AC7954}" srcOrd="0" destOrd="0" presId="urn:microsoft.com/office/officeart/2005/8/layout/radial3"/>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32BDD520-6453-46A8-8A75-6A27FA74060E}" type="presOf" srcId="{392BBB54-13CE-4856-B560-F9F10A6CF12A}" destId="{84D15385-023A-46F4-8E12-BF3F18AB1BE1}" srcOrd="0" destOrd="0" presId="urn:microsoft.com/office/officeart/2005/8/layout/radial3"/>
    <dgm:cxn modelId="{BAEE652D-594E-45DA-8E48-B1E89EDBC6BB}" type="presOf" srcId="{103F2E19-5A85-4EEF-93DE-2DF6A93299A4}" destId="{C9F2A9BD-3A0A-4DC2-8DD6-0C3C4FA43F6D}" srcOrd="0" destOrd="0" presId="urn:microsoft.com/office/officeart/2005/8/layout/radial3"/>
    <dgm:cxn modelId="{BAF5D84D-E154-4827-8925-3F0343D02F8E}" type="presOf" srcId="{E1DFA345-1220-4D1F-A96A-C5E837921C61}" destId="{A27A3804-33BC-412C-8666-6C4038AA6081}" srcOrd="0" destOrd="0" presId="urn:microsoft.com/office/officeart/2005/8/layout/radial3"/>
    <dgm:cxn modelId="{CF57D276-CD00-4E19-8E14-D9F84AAB8068}" type="presOf" srcId="{D3FC6A46-6CA0-458A-AD93-EA80903DD40D}" destId="{BCB6F13B-E572-400A-B7A0-7F5386CDD090}"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AA9F0EBF-1EC6-4685-A94B-116C6E256F1C}" srcId="{9E851765-BD85-49F5-84E1-1DF311085758}" destId="{19D2F14C-C5E1-49E4-B075-61FD942E2309}" srcOrd="0" destOrd="0" parTransId="{65CABFB5-412E-4998-BE06-E1191A587F37}" sibTransId="{9E736750-0035-47AE-8369-35E7E8C30D6A}"/>
    <dgm:cxn modelId="{1099C0DB-9F47-490F-8525-57D731FC2AAD}" type="presOf" srcId="{C8665E27-FD5A-4DCF-905D-D4250A6E95B9}" destId="{E2E1A57F-F723-445B-A995-0B5595EFFF7B}" srcOrd="0" destOrd="0" presId="urn:microsoft.com/office/officeart/2005/8/layout/radial3"/>
    <dgm:cxn modelId="{80C86CE9-708F-486E-ADBE-4E3BD0467510}" type="presOf" srcId="{B7AC5407-5199-4154-BC58-9D6162EE6EB8}" destId="{CEC69CE0-1676-4AE3-BDC3-38EE46CF1715}" srcOrd="0" destOrd="0" presId="urn:microsoft.com/office/officeart/2005/8/layout/radial3"/>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1B6F15E5-92C4-4C9B-8522-DA4A43199F59}" type="presParOf" srcId="{CB164EA5-E204-4AAA-985C-027239C89070}" destId="{41F11140-1A58-447B-B2CD-CD35E90AB3EC}" srcOrd="0" destOrd="0" presId="urn:microsoft.com/office/officeart/2005/8/layout/radial3"/>
    <dgm:cxn modelId="{F0E9BB6C-82F8-4A8B-9363-7C2783DCE02B}" type="presParOf" srcId="{41F11140-1A58-447B-B2CD-CD35E90AB3EC}" destId="{ED0773B5-7574-4FB3-9E0B-011276AC7954}" srcOrd="0" destOrd="0" presId="urn:microsoft.com/office/officeart/2005/8/layout/radial3"/>
    <dgm:cxn modelId="{649B87D2-C492-4E67-BE72-20AC9C93016A}" type="presParOf" srcId="{41F11140-1A58-447B-B2CD-CD35E90AB3EC}" destId="{BCB6F13B-E572-400A-B7A0-7F5386CDD090}" srcOrd="1" destOrd="0" presId="urn:microsoft.com/office/officeart/2005/8/layout/radial3"/>
    <dgm:cxn modelId="{31267898-0C22-4C59-B606-B2557CFEEB9C}" type="presParOf" srcId="{41F11140-1A58-447B-B2CD-CD35E90AB3EC}" destId="{84D15385-023A-46F4-8E12-BF3F18AB1BE1}" srcOrd="2" destOrd="0" presId="urn:microsoft.com/office/officeart/2005/8/layout/radial3"/>
    <dgm:cxn modelId="{1A32B1B2-5285-4F9D-A3EE-24766A6E4F08}" type="presParOf" srcId="{41F11140-1A58-447B-B2CD-CD35E90AB3EC}" destId="{E2E1A57F-F723-445B-A995-0B5595EFFF7B}" srcOrd="3" destOrd="0" presId="urn:microsoft.com/office/officeart/2005/8/layout/radial3"/>
    <dgm:cxn modelId="{DDB4EA39-6446-492D-989C-3058D9B389C3}" type="presParOf" srcId="{41F11140-1A58-447B-B2CD-CD35E90AB3EC}" destId="{C9F2A9BD-3A0A-4DC2-8DD6-0C3C4FA43F6D}" srcOrd="4" destOrd="0" presId="urn:microsoft.com/office/officeart/2005/8/layout/radial3"/>
    <dgm:cxn modelId="{8865ED62-DC81-47EC-BEDE-A293E4CC151F}" type="presParOf" srcId="{41F11140-1A58-447B-B2CD-CD35E90AB3EC}" destId="{CEC69CE0-1676-4AE3-BDC3-38EE46CF1715}" srcOrd="5" destOrd="0" presId="urn:microsoft.com/office/officeart/2005/8/layout/radial3"/>
    <dgm:cxn modelId="{50431734-F844-48C0-8380-FF925239E395}" type="presParOf" srcId="{41F11140-1A58-447B-B2CD-CD35E90AB3EC}" destId="{A27A3804-33BC-412C-8666-6C4038AA608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solidFill>
          <a:schemeClr val="accent6">
            <a:lumMod val="60000"/>
            <a:lumOff val="40000"/>
            <a:alpha val="50000"/>
          </a:schemeClr>
        </a:solidFill>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solidFill>
          <a:schemeClr val="bg2">
            <a:lumMod val="50000"/>
            <a:alpha val="50000"/>
          </a:schemeClr>
        </a:solidFill>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noFill/>
        <a:ln>
          <a:solidFill>
            <a:schemeClr val="bg1">
              <a:lumMod val="50000"/>
            </a:schemeClr>
          </a:solidFill>
        </a:ln>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noFill/>
        <a:ln>
          <a:solidFill>
            <a:schemeClr val="bg1">
              <a:lumMod val="50000"/>
            </a:schemeClr>
          </a:solidFill>
        </a:ln>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noFill/>
        <a:ln>
          <a:solidFill>
            <a:schemeClr val="bg1">
              <a:lumMod val="50000"/>
            </a:schemeClr>
          </a:solidFill>
        </a:ln>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noFill/>
        <a:ln>
          <a:solidFill>
            <a:schemeClr val="bg1">
              <a:lumMod val="50000"/>
            </a:schemeClr>
          </a:solidFill>
        </a:ln>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8296" custRadScaleInc="-60660">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95389" custRadScaleInc="27043">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3368" custRadScaleInc="-296146">
        <dgm:presLayoutVars>
          <dgm:bulletEnabled val="1"/>
        </dgm:presLayoutVars>
      </dgm:prSet>
      <dgm:spPr/>
    </dgm:pt>
  </dgm:ptLst>
  <dgm:cxnLst>
    <dgm:cxn modelId="{C82ED203-B919-448F-B231-27BF324B0665}" type="presOf" srcId="{103F2E19-5A85-4EEF-93DE-2DF6A93299A4}" destId="{C9F2A9BD-3A0A-4DC2-8DD6-0C3C4FA43F6D}" srcOrd="0" destOrd="0" presId="urn:microsoft.com/office/officeart/2005/8/layout/radial3"/>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C6BF2032-B50B-48A4-9CC3-6F336CF359D3}" type="presOf" srcId="{392BBB54-13CE-4856-B560-F9F10A6CF12A}" destId="{84D15385-023A-46F4-8E12-BF3F18AB1BE1}" srcOrd="0" destOrd="0" presId="urn:microsoft.com/office/officeart/2005/8/layout/radial3"/>
    <dgm:cxn modelId="{B0D44669-70D1-4FD3-928D-BCC2C43A9F73}" type="presOf" srcId="{D3FC6A46-6CA0-458A-AD93-EA80903DD40D}" destId="{BCB6F13B-E572-400A-B7A0-7F5386CDD090}" srcOrd="0" destOrd="0" presId="urn:microsoft.com/office/officeart/2005/8/layout/radial3"/>
    <dgm:cxn modelId="{C5BB414E-00ED-43CD-BDF0-A7D8A10C55D8}" type="presOf" srcId="{19D2F14C-C5E1-49E4-B075-61FD942E2309}" destId="{ED0773B5-7574-4FB3-9E0B-011276AC7954}" srcOrd="0" destOrd="0" presId="urn:microsoft.com/office/officeart/2005/8/layout/radial3"/>
    <dgm:cxn modelId="{1EFF9472-7901-4DF1-BB3D-FF9C4050BB4B}" type="presOf" srcId="{B7AC5407-5199-4154-BC58-9D6162EE6EB8}" destId="{CEC69CE0-1676-4AE3-BDC3-38EE46CF1715}" srcOrd="0" destOrd="0" presId="urn:microsoft.com/office/officeart/2005/8/layout/radial3"/>
    <dgm:cxn modelId="{75E6CB75-75E4-4E98-90E1-BCEF947BA9C7}" type="presOf" srcId="{C8665E27-FD5A-4DCF-905D-D4250A6E95B9}" destId="{E2E1A57F-F723-445B-A995-0B5595EFFF7B}"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D5197091-B3AA-45B1-9109-743F6E1692DE}" type="presOf" srcId="{9E851765-BD85-49F5-84E1-1DF311085758}" destId="{CB164EA5-E204-4AAA-985C-027239C89070}" srcOrd="0" destOrd="0" presId="urn:microsoft.com/office/officeart/2005/8/layout/radial3"/>
    <dgm:cxn modelId="{AA9F0EBF-1EC6-4685-A94B-116C6E256F1C}" srcId="{9E851765-BD85-49F5-84E1-1DF311085758}" destId="{19D2F14C-C5E1-49E4-B075-61FD942E2309}" srcOrd="0" destOrd="0" parTransId="{65CABFB5-412E-4998-BE06-E1191A587F37}" sibTransId="{9E736750-0035-47AE-8369-35E7E8C30D6A}"/>
    <dgm:cxn modelId="{D92F13E5-6027-48C2-AE2B-17181FC0A88D}" type="presOf" srcId="{E1DFA345-1220-4D1F-A96A-C5E837921C61}" destId="{A27A3804-33BC-412C-8666-6C4038AA6081}" srcOrd="0" destOrd="0" presId="urn:microsoft.com/office/officeart/2005/8/layout/radial3"/>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2E5FC8A9-1A1D-4188-8A5A-C8EDE841A067}" type="presParOf" srcId="{CB164EA5-E204-4AAA-985C-027239C89070}" destId="{41F11140-1A58-447B-B2CD-CD35E90AB3EC}" srcOrd="0" destOrd="0" presId="urn:microsoft.com/office/officeart/2005/8/layout/radial3"/>
    <dgm:cxn modelId="{BC9F2553-72B6-41D4-B5AD-C6519F3ADE33}" type="presParOf" srcId="{41F11140-1A58-447B-B2CD-CD35E90AB3EC}" destId="{ED0773B5-7574-4FB3-9E0B-011276AC7954}" srcOrd="0" destOrd="0" presId="urn:microsoft.com/office/officeart/2005/8/layout/radial3"/>
    <dgm:cxn modelId="{978FCDD8-0E34-42EA-A8CE-1CD899A19260}" type="presParOf" srcId="{41F11140-1A58-447B-B2CD-CD35E90AB3EC}" destId="{BCB6F13B-E572-400A-B7A0-7F5386CDD090}" srcOrd="1" destOrd="0" presId="urn:microsoft.com/office/officeart/2005/8/layout/radial3"/>
    <dgm:cxn modelId="{1AED16FF-389D-43AA-AA3B-B677C84B9EB0}" type="presParOf" srcId="{41F11140-1A58-447B-B2CD-CD35E90AB3EC}" destId="{84D15385-023A-46F4-8E12-BF3F18AB1BE1}" srcOrd="2" destOrd="0" presId="urn:microsoft.com/office/officeart/2005/8/layout/radial3"/>
    <dgm:cxn modelId="{FF79856D-BB9A-4F00-87B4-50E4367C59F4}" type="presParOf" srcId="{41F11140-1A58-447B-B2CD-CD35E90AB3EC}" destId="{E2E1A57F-F723-445B-A995-0B5595EFFF7B}" srcOrd="3" destOrd="0" presId="urn:microsoft.com/office/officeart/2005/8/layout/radial3"/>
    <dgm:cxn modelId="{20D6E3B3-0FC9-4736-A0BB-A66CAAC040D5}" type="presParOf" srcId="{41F11140-1A58-447B-B2CD-CD35E90AB3EC}" destId="{C9F2A9BD-3A0A-4DC2-8DD6-0C3C4FA43F6D}" srcOrd="4" destOrd="0" presId="urn:microsoft.com/office/officeart/2005/8/layout/radial3"/>
    <dgm:cxn modelId="{C2141210-AF28-482D-850C-7EED4DE3DCCD}" type="presParOf" srcId="{41F11140-1A58-447B-B2CD-CD35E90AB3EC}" destId="{CEC69CE0-1676-4AE3-BDC3-38EE46CF1715}" srcOrd="5" destOrd="0" presId="urn:microsoft.com/office/officeart/2005/8/layout/radial3"/>
    <dgm:cxn modelId="{2AE07E0E-5E7C-4097-B666-C947CD4BF90F}" type="presParOf" srcId="{41F11140-1A58-447B-B2CD-CD35E90AB3EC}" destId="{A27A3804-33BC-412C-8666-6C4038AA6081}" srcOrd="6" destOrd="0" presId="urn:microsoft.com/office/officeart/2005/8/layout/radial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noFill/>
        <a:ln>
          <a:solidFill>
            <a:schemeClr val="bg1">
              <a:lumMod val="65000"/>
            </a:schemeClr>
          </a:solidFill>
        </a:ln>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noFill/>
        <a:ln>
          <a:solidFill>
            <a:schemeClr val="bg1">
              <a:lumMod val="65000"/>
            </a:schemeClr>
          </a:solidFill>
        </a:ln>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noFill/>
        <a:ln>
          <a:solidFill>
            <a:schemeClr val="bg1">
              <a:lumMod val="65000"/>
            </a:schemeClr>
          </a:solidFill>
        </a:ln>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noFill/>
        <a:ln>
          <a:solidFill>
            <a:schemeClr val="bg1">
              <a:lumMod val="65000"/>
            </a:schemeClr>
          </a:solidFill>
        </a:ln>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solidFill>
          <a:schemeClr val="accent4">
            <a:lumMod val="75000"/>
            <a:alpha val="50000"/>
          </a:schemeClr>
        </a:solidFill>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noFill/>
        <a:ln>
          <a:solidFill>
            <a:schemeClr val="bg1">
              <a:lumMod val="65000"/>
            </a:schemeClr>
          </a:solidFill>
        </a:ln>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8296" custRadScaleInc="-60660">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95389" custRadScaleInc="27043">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3368" custRadScaleInc="-296146">
        <dgm:presLayoutVars>
          <dgm:bulletEnabled val="1"/>
        </dgm:presLayoutVars>
      </dgm:prSet>
      <dgm:spPr/>
    </dgm:pt>
  </dgm:ptLst>
  <dgm:cxnLst>
    <dgm:cxn modelId="{C7A35612-F880-4ACC-87DD-B2D395E822FE}" type="presOf" srcId="{E1DFA345-1220-4D1F-A96A-C5E837921C61}" destId="{A27A3804-33BC-412C-8666-6C4038AA6081}" srcOrd="0" destOrd="0" presId="urn:microsoft.com/office/officeart/2005/8/layout/radial3"/>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200C603A-E937-4BC8-B597-25326F07FB9A}" type="presOf" srcId="{D3FC6A46-6CA0-458A-AD93-EA80903DD40D}" destId="{BCB6F13B-E572-400A-B7A0-7F5386CDD090}" srcOrd="0" destOrd="0" presId="urn:microsoft.com/office/officeart/2005/8/layout/radial3"/>
    <dgm:cxn modelId="{B63CC54C-DD55-4174-9AAB-9E4B76DDE30E}" type="presOf" srcId="{B7AC5407-5199-4154-BC58-9D6162EE6EB8}" destId="{CEC69CE0-1676-4AE3-BDC3-38EE46CF1715}"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E701A098-7E19-4972-B2F5-19DF98A4AEC6}" type="presOf" srcId="{9E851765-BD85-49F5-84E1-1DF311085758}" destId="{CB164EA5-E204-4AAA-985C-027239C89070}" srcOrd="0" destOrd="0" presId="urn:microsoft.com/office/officeart/2005/8/layout/radial3"/>
    <dgm:cxn modelId="{AA9F0EBF-1EC6-4685-A94B-116C6E256F1C}" srcId="{9E851765-BD85-49F5-84E1-1DF311085758}" destId="{19D2F14C-C5E1-49E4-B075-61FD942E2309}" srcOrd="0" destOrd="0" parTransId="{65CABFB5-412E-4998-BE06-E1191A587F37}" sibTransId="{9E736750-0035-47AE-8369-35E7E8C30D6A}"/>
    <dgm:cxn modelId="{A02ED5C8-6036-434C-91C9-52712A805BF7}" type="presOf" srcId="{392BBB54-13CE-4856-B560-F9F10A6CF12A}" destId="{84D15385-023A-46F4-8E12-BF3F18AB1BE1}" srcOrd="0" destOrd="0" presId="urn:microsoft.com/office/officeart/2005/8/layout/radial3"/>
    <dgm:cxn modelId="{500686CC-7F47-4CEF-BB07-0167A9123F8F}" type="presOf" srcId="{103F2E19-5A85-4EEF-93DE-2DF6A93299A4}" destId="{C9F2A9BD-3A0A-4DC2-8DD6-0C3C4FA43F6D}" srcOrd="0" destOrd="0" presId="urn:microsoft.com/office/officeart/2005/8/layout/radial3"/>
    <dgm:cxn modelId="{B20E83EC-8B49-4888-A696-1877686E5705}" type="presOf" srcId="{C8665E27-FD5A-4DCF-905D-D4250A6E95B9}" destId="{E2E1A57F-F723-445B-A995-0B5595EFFF7B}" srcOrd="0" destOrd="0" presId="urn:microsoft.com/office/officeart/2005/8/layout/radial3"/>
    <dgm:cxn modelId="{C709D1FC-5C1B-4D50-AA3F-46DE74153EF6}" type="presOf" srcId="{19D2F14C-C5E1-49E4-B075-61FD942E2309}" destId="{ED0773B5-7574-4FB3-9E0B-011276AC7954}" srcOrd="0" destOrd="0" presId="urn:microsoft.com/office/officeart/2005/8/layout/radial3"/>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D07740A8-B56D-47A3-A188-F89423075C6C}" type="presParOf" srcId="{CB164EA5-E204-4AAA-985C-027239C89070}" destId="{41F11140-1A58-447B-B2CD-CD35E90AB3EC}" srcOrd="0" destOrd="0" presId="urn:microsoft.com/office/officeart/2005/8/layout/radial3"/>
    <dgm:cxn modelId="{F3EFFA57-A5A8-4CBB-84FF-4035A37C3490}" type="presParOf" srcId="{41F11140-1A58-447B-B2CD-CD35E90AB3EC}" destId="{ED0773B5-7574-4FB3-9E0B-011276AC7954}" srcOrd="0" destOrd="0" presId="urn:microsoft.com/office/officeart/2005/8/layout/radial3"/>
    <dgm:cxn modelId="{53340FE9-5079-44FB-BE07-3B240987DE5A}" type="presParOf" srcId="{41F11140-1A58-447B-B2CD-CD35E90AB3EC}" destId="{BCB6F13B-E572-400A-B7A0-7F5386CDD090}" srcOrd="1" destOrd="0" presId="urn:microsoft.com/office/officeart/2005/8/layout/radial3"/>
    <dgm:cxn modelId="{0C8CAD3D-4477-422F-98EE-BF3920E2D25D}" type="presParOf" srcId="{41F11140-1A58-447B-B2CD-CD35E90AB3EC}" destId="{84D15385-023A-46F4-8E12-BF3F18AB1BE1}" srcOrd="2" destOrd="0" presId="urn:microsoft.com/office/officeart/2005/8/layout/radial3"/>
    <dgm:cxn modelId="{C5518D8A-2A5B-43C2-A1A2-642BCB8C67FF}" type="presParOf" srcId="{41F11140-1A58-447B-B2CD-CD35E90AB3EC}" destId="{E2E1A57F-F723-445B-A995-0B5595EFFF7B}" srcOrd="3" destOrd="0" presId="urn:microsoft.com/office/officeart/2005/8/layout/radial3"/>
    <dgm:cxn modelId="{56FF5115-65F7-4003-8969-E379506E615C}" type="presParOf" srcId="{41F11140-1A58-447B-B2CD-CD35E90AB3EC}" destId="{C9F2A9BD-3A0A-4DC2-8DD6-0C3C4FA43F6D}" srcOrd="4" destOrd="0" presId="urn:microsoft.com/office/officeart/2005/8/layout/radial3"/>
    <dgm:cxn modelId="{25E726BC-E220-4CA5-952A-C78B8809C290}" type="presParOf" srcId="{41F11140-1A58-447B-B2CD-CD35E90AB3EC}" destId="{CEC69CE0-1676-4AE3-BDC3-38EE46CF1715}" srcOrd="5" destOrd="0" presId="urn:microsoft.com/office/officeart/2005/8/layout/radial3"/>
    <dgm:cxn modelId="{54E119F2-8DF6-49A0-8615-85BA05EBA8F6}" type="presParOf" srcId="{41F11140-1A58-447B-B2CD-CD35E90AB3EC}" destId="{A27A3804-33BC-412C-8666-6C4038AA608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noFill/>
        <a:ln w="12700"/>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noFill/>
        <a:ln w="12700">
          <a:solidFill>
            <a:schemeClr val="tx1"/>
          </a:solidFill>
        </a:ln>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noFill/>
        <a:ln w="6350">
          <a:solidFill>
            <a:schemeClr val="tx1"/>
          </a:solidFill>
        </a:ln>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noFill/>
        <a:ln w="6350">
          <a:solidFill>
            <a:schemeClr val="tx1"/>
          </a:solidFill>
        </a:ln>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noFill/>
        <a:ln w="6350">
          <a:solidFill>
            <a:schemeClr val="tx1"/>
          </a:solidFill>
        </a:ln>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solidFill>
          <a:srgbClr val="92D050">
            <a:alpha val="50000"/>
          </a:srgbClr>
        </a:solidFill>
        <a:ln w="6350">
          <a:solidFill>
            <a:schemeClr val="tx1"/>
          </a:solidFill>
        </a:ln>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8296" custRadScaleInc="-60660">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89124" custRadScaleInc="13221">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8078" custRadScaleInc="293066">
        <dgm:presLayoutVars>
          <dgm:bulletEnabled val="1"/>
        </dgm:presLayoutVars>
      </dgm:prSet>
      <dgm:spPr/>
    </dgm:pt>
  </dgm:ptLst>
  <dgm:cxnLst>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2B423E1B-F93D-47A7-BA4B-EB0E64A66EEB}" type="presOf" srcId="{9E851765-BD85-49F5-84E1-1DF311085758}" destId="{CB164EA5-E204-4AAA-985C-027239C89070}" srcOrd="0" destOrd="0" presId="urn:microsoft.com/office/officeart/2005/8/layout/radial3"/>
    <dgm:cxn modelId="{7888D027-D03C-4849-93AD-499C28FA1D9B}" type="presOf" srcId="{E1DFA345-1220-4D1F-A96A-C5E837921C61}" destId="{A27A3804-33BC-412C-8666-6C4038AA6081}" srcOrd="0" destOrd="0" presId="urn:microsoft.com/office/officeart/2005/8/layout/radial3"/>
    <dgm:cxn modelId="{72DF1E5F-DA98-41DC-BAB0-AEC33E421C41}" type="presOf" srcId="{C8665E27-FD5A-4DCF-905D-D4250A6E95B9}" destId="{E2E1A57F-F723-445B-A995-0B5595EFFF7B}" srcOrd="0" destOrd="0" presId="urn:microsoft.com/office/officeart/2005/8/layout/radial3"/>
    <dgm:cxn modelId="{D7A0A641-0A4C-4667-ABCD-39E4F2CA29DA}" type="presOf" srcId="{D3FC6A46-6CA0-458A-AD93-EA80903DD40D}" destId="{BCB6F13B-E572-400A-B7A0-7F5386CDD090}" srcOrd="0" destOrd="0" presId="urn:microsoft.com/office/officeart/2005/8/layout/radial3"/>
    <dgm:cxn modelId="{9D225148-B86C-42DD-B003-FDD03237C1B2}" type="presOf" srcId="{B7AC5407-5199-4154-BC58-9D6162EE6EB8}" destId="{CEC69CE0-1676-4AE3-BDC3-38EE46CF1715}" srcOrd="0" destOrd="0" presId="urn:microsoft.com/office/officeart/2005/8/layout/radial3"/>
    <dgm:cxn modelId="{FB56A775-AB02-4716-ACC1-92282DBF3F04}" type="presOf" srcId="{392BBB54-13CE-4856-B560-F9F10A6CF12A}" destId="{84D15385-023A-46F4-8E12-BF3F18AB1BE1}"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F2F4C798-205D-4C84-9331-8FE5FAD7EBD6}" type="presOf" srcId="{19D2F14C-C5E1-49E4-B075-61FD942E2309}" destId="{ED0773B5-7574-4FB3-9E0B-011276AC7954}" srcOrd="0" destOrd="0" presId="urn:microsoft.com/office/officeart/2005/8/layout/radial3"/>
    <dgm:cxn modelId="{EC19C0AA-84DE-4F90-BE1E-39C5CB388ACF}" type="presOf" srcId="{103F2E19-5A85-4EEF-93DE-2DF6A93299A4}" destId="{C9F2A9BD-3A0A-4DC2-8DD6-0C3C4FA43F6D}" srcOrd="0" destOrd="0" presId="urn:microsoft.com/office/officeart/2005/8/layout/radial3"/>
    <dgm:cxn modelId="{AA9F0EBF-1EC6-4685-A94B-116C6E256F1C}" srcId="{9E851765-BD85-49F5-84E1-1DF311085758}" destId="{19D2F14C-C5E1-49E4-B075-61FD942E2309}" srcOrd="0" destOrd="0" parTransId="{65CABFB5-412E-4998-BE06-E1191A587F37}" sibTransId="{9E736750-0035-47AE-8369-35E7E8C30D6A}"/>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732183EE-4744-4568-8ED7-C0C1BC300AC6}" type="presParOf" srcId="{CB164EA5-E204-4AAA-985C-027239C89070}" destId="{41F11140-1A58-447B-B2CD-CD35E90AB3EC}" srcOrd="0" destOrd="0" presId="urn:microsoft.com/office/officeart/2005/8/layout/radial3"/>
    <dgm:cxn modelId="{979E6D4F-E19C-4104-94E9-F61772BBA191}" type="presParOf" srcId="{41F11140-1A58-447B-B2CD-CD35E90AB3EC}" destId="{ED0773B5-7574-4FB3-9E0B-011276AC7954}" srcOrd="0" destOrd="0" presId="urn:microsoft.com/office/officeart/2005/8/layout/radial3"/>
    <dgm:cxn modelId="{2C10DEB8-4948-4222-8E1C-06BF0AD2D55E}" type="presParOf" srcId="{41F11140-1A58-447B-B2CD-CD35E90AB3EC}" destId="{BCB6F13B-E572-400A-B7A0-7F5386CDD090}" srcOrd="1" destOrd="0" presId="urn:microsoft.com/office/officeart/2005/8/layout/radial3"/>
    <dgm:cxn modelId="{6287EACC-DFCB-4764-8095-EF6D57683DC3}" type="presParOf" srcId="{41F11140-1A58-447B-B2CD-CD35E90AB3EC}" destId="{84D15385-023A-46F4-8E12-BF3F18AB1BE1}" srcOrd="2" destOrd="0" presId="urn:microsoft.com/office/officeart/2005/8/layout/radial3"/>
    <dgm:cxn modelId="{A55FE045-67EF-4C66-B1C9-CFADA6E08768}" type="presParOf" srcId="{41F11140-1A58-447B-B2CD-CD35E90AB3EC}" destId="{E2E1A57F-F723-445B-A995-0B5595EFFF7B}" srcOrd="3" destOrd="0" presId="urn:microsoft.com/office/officeart/2005/8/layout/radial3"/>
    <dgm:cxn modelId="{D73E1129-3930-45AF-B1E2-1D8FF76EF088}" type="presParOf" srcId="{41F11140-1A58-447B-B2CD-CD35E90AB3EC}" destId="{C9F2A9BD-3A0A-4DC2-8DD6-0C3C4FA43F6D}" srcOrd="4" destOrd="0" presId="urn:microsoft.com/office/officeart/2005/8/layout/radial3"/>
    <dgm:cxn modelId="{42FA975E-246D-4669-812E-4946037400DE}" type="presParOf" srcId="{41F11140-1A58-447B-B2CD-CD35E90AB3EC}" destId="{CEC69CE0-1676-4AE3-BDC3-38EE46CF1715}" srcOrd="5" destOrd="0" presId="urn:microsoft.com/office/officeart/2005/8/layout/radial3"/>
    <dgm:cxn modelId="{A57C2C30-D629-4884-A53D-4C5152C95257}" type="presParOf" srcId="{41F11140-1A58-447B-B2CD-CD35E90AB3EC}" destId="{A27A3804-33BC-412C-8666-6C4038AA608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noFill/>
        <a:ln w="12700"/>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noFill/>
        <a:ln w="12700">
          <a:solidFill>
            <a:schemeClr val="tx1"/>
          </a:solidFill>
        </a:ln>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solidFill>
          <a:srgbClr val="FF0000">
            <a:alpha val="50000"/>
          </a:srgbClr>
        </a:solidFill>
        <a:ln w="6350">
          <a:solidFill>
            <a:schemeClr val="tx1"/>
          </a:solidFill>
        </a:ln>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noFill/>
        <a:ln w="6350">
          <a:solidFill>
            <a:schemeClr val="tx1"/>
          </a:solidFill>
        </a:ln>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noFill/>
        <a:ln w="6350">
          <a:solidFill>
            <a:schemeClr val="tx1"/>
          </a:solidFill>
        </a:ln>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noFill/>
        <a:ln w="6350">
          <a:solidFill>
            <a:schemeClr val="tx1"/>
          </a:solidFill>
        </a:ln>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4271" custRadScaleInc="-59873">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89124" custRadScaleInc="13221">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8078" custRadScaleInc="293066">
        <dgm:presLayoutVars>
          <dgm:bulletEnabled val="1"/>
        </dgm:presLayoutVars>
      </dgm:prSet>
      <dgm:spPr/>
    </dgm:pt>
  </dgm:ptLst>
  <dgm:cxnLst>
    <dgm:cxn modelId="{17D7840F-BF72-4442-94E7-66A1C1ABF3CF}" type="presOf" srcId="{103F2E19-5A85-4EEF-93DE-2DF6A93299A4}" destId="{C9F2A9BD-3A0A-4DC2-8DD6-0C3C4FA43F6D}" srcOrd="0" destOrd="0" presId="urn:microsoft.com/office/officeart/2005/8/layout/radial3"/>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6CD87F35-7E4C-4211-B979-3251386F6107}" type="presOf" srcId="{E1DFA345-1220-4D1F-A96A-C5E837921C61}" destId="{A27A3804-33BC-412C-8666-6C4038AA6081}" srcOrd="0" destOrd="0" presId="urn:microsoft.com/office/officeart/2005/8/layout/radial3"/>
    <dgm:cxn modelId="{1DA90038-37CD-4AAB-BF94-342B5DCC4A14}" type="presOf" srcId="{392BBB54-13CE-4856-B560-F9F10A6CF12A}" destId="{84D15385-023A-46F4-8E12-BF3F18AB1BE1}" srcOrd="0" destOrd="0" presId="urn:microsoft.com/office/officeart/2005/8/layout/radial3"/>
    <dgm:cxn modelId="{1D4E4B5E-81EC-4972-AB06-89BEA11B32B7}" type="presOf" srcId="{B7AC5407-5199-4154-BC58-9D6162EE6EB8}" destId="{CEC69CE0-1676-4AE3-BDC3-38EE46CF1715}"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1092A396-7C0E-4AF1-803B-F643D6943E2A}" type="presOf" srcId="{9E851765-BD85-49F5-84E1-1DF311085758}" destId="{CB164EA5-E204-4AAA-985C-027239C89070}" srcOrd="0" destOrd="0" presId="urn:microsoft.com/office/officeart/2005/8/layout/radial3"/>
    <dgm:cxn modelId="{CE3367A8-4E95-4D7F-8FA6-030F7B6B4AB9}" type="presOf" srcId="{19D2F14C-C5E1-49E4-B075-61FD942E2309}" destId="{ED0773B5-7574-4FB3-9E0B-011276AC7954}" srcOrd="0" destOrd="0" presId="urn:microsoft.com/office/officeart/2005/8/layout/radial3"/>
    <dgm:cxn modelId="{DE3503BC-F089-4372-A2EA-A252393238BD}" type="presOf" srcId="{C8665E27-FD5A-4DCF-905D-D4250A6E95B9}" destId="{E2E1A57F-F723-445B-A995-0B5595EFFF7B}" srcOrd="0" destOrd="0" presId="urn:microsoft.com/office/officeart/2005/8/layout/radial3"/>
    <dgm:cxn modelId="{AA9F0EBF-1EC6-4685-A94B-116C6E256F1C}" srcId="{9E851765-BD85-49F5-84E1-1DF311085758}" destId="{19D2F14C-C5E1-49E4-B075-61FD942E2309}" srcOrd="0" destOrd="0" parTransId="{65CABFB5-412E-4998-BE06-E1191A587F37}" sibTransId="{9E736750-0035-47AE-8369-35E7E8C30D6A}"/>
    <dgm:cxn modelId="{4D8A97F8-6BCB-43AE-AC78-E58F8E3498CE}" type="presOf" srcId="{D3FC6A46-6CA0-458A-AD93-EA80903DD40D}" destId="{BCB6F13B-E572-400A-B7A0-7F5386CDD090}" srcOrd="0" destOrd="0" presId="urn:microsoft.com/office/officeart/2005/8/layout/radial3"/>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0D719732-8EAF-4710-A1BB-7377783C11CD}" type="presParOf" srcId="{CB164EA5-E204-4AAA-985C-027239C89070}" destId="{41F11140-1A58-447B-B2CD-CD35E90AB3EC}" srcOrd="0" destOrd="0" presId="urn:microsoft.com/office/officeart/2005/8/layout/radial3"/>
    <dgm:cxn modelId="{2FB86A90-4139-4F3B-9768-75C87FBA2445}" type="presParOf" srcId="{41F11140-1A58-447B-B2CD-CD35E90AB3EC}" destId="{ED0773B5-7574-4FB3-9E0B-011276AC7954}" srcOrd="0" destOrd="0" presId="urn:microsoft.com/office/officeart/2005/8/layout/radial3"/>
    <dgm:cxn modelId="{7AD23318-BC23-4C64-8B14-1E2F27CD24D4}" type="presParOf" srcId="{41F11140-1A58-447B-B2CD-CD35E90AB3EC}" destId="{BCB6F13B-E572-400A-B7A0-7F5386CDD090}" srcOrd="1" destOrd="0" presId="urn:microsoft.com/office/officeart/2005/8/layout/radial3"/>
    <dgm:cxn modelId="{99C02996-7C84-4E86-90E7-13E61D59315F}" type="presParOf" srcId="{41F11140-1A58-447B-B2CD-CD35E90AB3EC}" destId="{84D15385-023A-46F4-8E12-BF3F18AB1BE1}" srcOrd="2" destOrd="0" presId="urn:microsoft.com/office/officeart/2005/8/layout/radial3"/>
    <dgm:cxn modelId="{3F331037-532B-4796-B638-E68AA57995F3}" type="presParOf" srcId="{41F11140-1A58-447B-B2CD-CD35E90AB3EC}" destId="{E2E1A57F-F723-445B-A995-0B5595EFFF7B}" srcOrd="3" destOrd="0" presId="urn:microsoft.com/office/officeart/2005/8/layout/radial3"/>
    <dgm:cxn modelId="{77D3805C-92F9-4E7A-985D-A9D0DB5A44A3}" type="presParOf" srcId="{41F11140-1A58-447B-B2CD-CD35E90AB3EC}" destId="{C9F2A9BD-3A0A-4DC2-8DD6-0C3C4FA43F6D}" srcOrd="4" destOrd="0" presId="urn:microsoft.com/office/officeart/2005/8/layout/radial3"/>
    <dgm:cxn modelId="{E19089A4-1223-43D6-A55D-83CDD275000D}" type="presParOf" srcId="{41F11140-1A58-447B-B2CD-CD35E90AB3EC}" destId="{CEC69CE0-1676-4AE3-BDC3-38EE46CF1715}" srcOrd="5" destOrd="0" presId="urn:microsoft.com/office/officeart/2005/8/layout/radial3"/>
    <dgm:cxn modelId="{F135FB4A-3FDF-418D-A441-FBDB655E2061}" type="presParOf" srcId="{41F11140-1A58-447B-B2CD-CD35E90AB3EC}" destId="{A27A3804-33BC-412C-8666-6C4038AA608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851765-BD85-49F5-84E1-1DF31108575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19D2F14C-C5E1-49E4-B075-61FD942E2309}">
      <dgm:prSet phldrT="[Text]" custT="1"/>
      <dgm:spPr/>
      <dgm:t>
        <a:bodyPr/>
        <a:lstStyle/>
        <a:p>
          <a:pPr algn="ctr"/>
          <a:r>
            <a:rPr lang="en-US" sz="2400" b="1" dirty="0" err="1"/>
            <a:t>Inclusi</a:t>
          </a:r>
          <a:r>
            <a:rPr lang="es-CL" sz="2400" b="1" dirty="0" err="1"/>
            <a:t>ón</a:t>
          </a:r>
          <a:r>
            <a:rPr lang="es-CL" sz="2400" b="1" dirty="0"/>
            <a:t> social juvenil</a:t>
          </a:r>
          <a:endParaRPr lang="en-US" sz="2400" b="1" dirty="0"/>
        </a:p>
      </dgm:t>
    </dgm:pt>
    <dgm:pt modelId="{65CABFB5-412E-4998-BE06-E1191A587F37}" type="parTrans" cxnId="{AA9F0EBF-1EC6-4685-A94B-116C6E256F1C}">
      <dgm:prSet/>
      <dgm:spPr/>
      <dgm:t>
        <a:bodyPr/>
        <a:lstStyle/>
        <a:p>
          <a:pPr algn="ctr"/>
          <a:endParaRPr lang="en-US" sz="2800" b="1"/>
        </a:p>
      </dgm:t>
    </dgm:pt>
    <dgm:pt modelId="{9E736750-0035-47AE-8369-35E7E8C30D6A}" type="sibTrans" cxnId="{AA9F0EBF-1EC6-4685-A94B-116C6E256F1C}">
      <dgm:prSet/>
      <dgm:spPr/>
      <dgm:t>
        <a:bodyPr/>
        <a:lstStyle/>
        <a:p>
          <a:pPr algn="ctr"/>
          <a:endParaRPr lang="en-US" sz="2800" b="1"/>
        </a:p>
      </dgm:t>
    </dgm:pt>
    <dgm:pt modelId="{D3FC6A46-6CA0-458A-AD93-EA80903DD40D}">
      <dgm:prSet phldrT="[Text]" custT="1"/>
      <dgm:spPr>
        <a:noFill/>
        <a:ln w="12700"/>
      </dgm:spPr>
      <dgm:t>
        <a:bodyPr/>
        <a:lstStyle/>
        <a:p>
          <a:pPr algn="ctr"/>
          <a:r>
            <a:rPr lang="es-CL" sz="2000" b="1" dirty="0"/>
            <a:t>Educación</a:t>
          </a:r>
          <a:endParaRPr lang="en-US" sz="2000" b="1" dirty="0"/>
        </a:p>
      </dgm:t>
    </dgm:pt>
    <dgm:pt modelId="{2B88D3D6-6520-4D0C-AFDF-F004B157BA70}" type="parTrans" cxnId="{A94321FE-7239-48EF-A07B-BF0D1F1246A0}">
      <dgm:prSet/>
      <dgm:spPr/>
      <dgm:t>
        <a:bodyPr/>
        <a:lstStyle/>
        <a:p>
          <a:pPr algn="ctr"/>
          <a:endParaRPr lang="en-US" sz="2800" b="1"/>
        </a:p>
      </dgm:t>
    </dgm:pt>
    <dgm:pt modelId="{8ABD16DF-5BA9-44C6-AA9E-4F2321EA8274}" type="sibTrans" cxnId="{A94321FE-7239-48EF-A07B-BF0D1F1246A0}">
      <dgm:prSet/>
      <dgm:spPr/>
      <dgm:t>
        <a:bodyPr/>
        <a:lstStyle/>
        <a:p>
          <a:pPr algn="ctr"/>
          <a:endParaRPr lang="en-US" sz="2800" b="1"/>
        </a:p>
      </dgm:t>
    </dgm:pt>
    <dgm:pt modelId="{392BBB54-13CE-4856-B560-F9F10A6CF12A}">
      <dgm:prSet phldrT="[Text]" custT="1"/>
      <dgm:spPr>
        <a:noFill/>
        <a:ln w="12700">
          <a:solidFill>
            <a:schemeClr val="tx1"/>
          </a:solidFill>
        </a:ln>
      </dgm:spPr>
      <dgm:t>
        <a:bodyPr/>
        <a:lstStyle/>
        <a:p>
          <a:pPr algn="ctr"/>
          <a:r>
            <a:rPr lang="es-CL" sz="2000" b="1" dirty="0"/>
            <a:t>Empleo</a:t>
          </a:r>
          <a:endParaRPr lang="en-US" sz="2000" b="1" dirty="0"/>
        </a:p>
      </dgm:t>
    </dgm:pt>
    <dgm:pt modelId="{8061C65B-FD52-4D33-A4E8-65583DFCEC9C}" type="parTrans" cxnId="{45D2F88C-1A5F-48E0-AFEE-22C8D7CE275B}">
      <dgm:prSet/>
      <dgm:spPr/>
      <dgm:t>
        <a:bodyPr/>
        <a:lstStyle/>
        <a:p>
          <a:pPr algn="ctr"/>
          <a:endParaRPr lang="en-US" sz="2800" b="1"/>
        </a:p>
      </dgm:t>
    </dgm:pt>
    <dgm:pt modelId="{5F7B71A6-F64F-4678-909F-F22FBCDCE464}" type="sibTrans" cxnId="{45D2F88C-1A5F-48E0-AFEE-22C8D7CE275B}">
      <dgm:prSet/>
      <dgm:spPr/>
      <dgm:t>
        <a:bodyPr/>
        <a:lstStyle/>
        <a:p>
          <a:pPr algn="ctr"/>
          <a:endParaRPr lang="en-US" sz="2800" b="1"/>
        </a:p>
      </dgm:t>
    </dgm:pt>
    <dgm:pt modelId="{103F2E19-5A85-4EEF-93DE-2DF6A93299A4}">
      <dgm:prSet phldrT="[Text]" custT="1"/>
      <dgm:spPr>
        <a:noFill/>
        <a:ln w="6350">
          <a:solidFill>
            <a:schemeClr val="tx1"/>
          </a:solidFill>
        </a:ln>
      </dgm:spPr>
      <dgm:t>
        <a:bodyPr/>
        <a:lstStyle/>
        <a:p>
          <a:pPr algn="ctr"/>
          <a:r>
            <a:rPr lang="es-CL" sz="2000" b="1" dirty="0"/>
            <a:t>Cultura</a:t>
          </a:r>
          <a:endParaRPr lang="en-US" sz="2000" b="1" dirty="0"/>
        </a:p>
      </dgm:t>
    </dgm:pt>
    <dgm:pt modelId="{BA275DB4-CB9C-4565-A9BE-9D388B2A71D3}" type="parTrans" cxnId="{589FD014-40B6-41D4-9491-7AA5A2E4BB9F}">
      <dgm:prSet/>
      <dgm:spPr/>
      <dgm:t>
        <a:bodyPr/>
        <a:lstStyle/>
        <a:p>
          <a:pPr algn="ctr"/>
          <a:endParaRPr lang="en-US" sz="2800" b="1"/>
        </a:p>
      </dgm:t>
    </dgm:pt>
    <dgm:pt modelId="{6C5782E3-D44E-4CC5-B81B-0CBBE9CDBA18}" type="sibTrans" cxnId="{589FD014-40B6-41D4-9491-7AA5A2E4BB9F}">
      <dgm:prSet/>
      <dgm:spPr/>
      <dgm:t>
        <a:bodyPr/>
        <a:lstStyle/>
        <a:p>
          <a:pPr algn="ctr"/>
          <a:endParaRPr lang="en-US" sz="2800" b="1"/>
        </a:p>
      </dgm:t>
    </dgm:pt>
    <dgm:pt modelId="{B7AC5407-5199-4154-BC58-9D6162EE6EB8}">
      <dgm:prSet phldrT="[Text]" custT="1"/>
      <dgm:spPr>
        <a:solidFill>
          <a:srgbClr val="FFFF00">
            <a:alpha val="50000"/>
          </a:srgbClr>
        </a:solidFill>
        <a:ln w="6350">
          <a:solidFill>
            <a:schemeClr val="tx1"/>
          </a:solidFill>
        </a:ln>
      </dgm:spPr>
      <dgm:t>
        <a:bodyPr/>
        <a:lstStyle/>
        <a:p>
          <a:pPr algn="ctr"/>
          <a:r>
            <a:rPr lang="es-CL" sz="2000" b="1" dirty="0"/>
            <a:t>Participación</a:t>
          </a:r>
          <a:endParaRPr lang="en-US" sz="2000" b="1" dirty="0"/>
        </a:p>
      </dgm:t>
    </dgm:pt>
    <dgm:pt modelId="{4B788A0C-A161-4A88-9A2D-B5EC552224DB}" type="parTrans" cxnId="{38B08D78-F0E3-4D5C-9C64-95DB4323D965}">
      <dgm:prSet/>
      <dgm:spPr/>
      <dgm:t>
        <a:bodyPr/>
        <a:lstStyle/>
        <a:p>
          <a:pPr algn="ctr"/>
          <a:endParaRPr lang="en-US" sz="2800" b="1"/>
        </a:p>
      </dgm:t>
    </dgm:pt>
    <dgm:pt modelId="{E5F170C8-B670-4E18-83CF-59E0742185DA}" type="sibTrans" cxnId="{38B08D78-F0E3-4D5C-9C64-95DB4323D965}">
      <dgm:prSet/>
      <dgm:spPr/>
      <dgm:t>
        <a:bodyPr/>
        <a:lstStyle/>
        <a:p>
          <a:pPr algn="ctr"/>
          <a:endParaRPr lang="en-US" sz="2800" b="1"/>
        </a:p>
      </dgm:t>
    </dgm:pt>
    <dgm:pt modelId="{C8665E27-FD5A-4DCF-905D-D4250A6E95B9}">
      <dgm:prSet custT="1"/>
      <dgm:spPr>
        <a:noFill/>
        <a:ln w="6350">
          <a:solidFill>
            <a:schemeClr val="tx1"/>
          </a:solidFill>
        </a:ln>
      </dgm:spPr>
      <dgm:t>
        <a:bodyPr/>
        <a:lstStyle/>
        <a:p>
          <a:pPr algn="ctr"/>
          <a:r>
            <a:rPr lang="es-CL" sz="2000" b="1" dirty="0"/>
            <a:t>Salud</a:t>
          </a:r>
          <a:endParaRPr lang="en-US" sz="2000" b="1" dirty="0"/>
        </a:p>
      </dgm:t>
    </dgm:pt>
    <dgm:pt modelId="{A386245D-59C8-4A96-B0DF-ED92194BC7AC}" type="parTrans" cxnId="{458B63FF-9FB8-4AF5-94E3-7EB8625C42F6}">
      <dgm:prSet/>
      <dgm:spPr/>
      <dgm:t>
        <a:bodyPr/>
        <a:lstStyle/>
        <a:p>
          <a:pPr algn="ctr"/>
          <a:endParaRPr lang="en-US" sz="2800" b="1"/>
        </a:p>
      </dgm:t>
    </dgm:pt>
    <dgm:pt modelId="{1B87A9A7-B291-454E-962A-F87095E11CAE}" type="sibTrans" cxnId="{458B63FF-9FB8-4AF5-94E3-7EB8625C42F6}">
      <dgm:prSet/>
      <dgm:spPr/>
      <dgm:t>
        <a:bodyPr/>
        <a:lstStyle/>
        <a:p>
          <a:pPr algn="ctr"/>
          <a:endParaRPr lang="en-US" sz="2800" b="1"/>
        </a:p>
      </dgm:t>
    </dgm:pt>
    <dgm:pt modelId="{E1DFA345-1220-4D1F-A96A-C5E837921C61}">
      <dgm:prSet custT="1"/>
      <dgm:spPr>
        <a:noFill/>
        <a:ln w="6350">
          <a:solidFill>
            <a:schemeClr val="tx1"/>
          </a:solidFill>
        </a:ln>
      </dgm:spPr>
      <dgm:t>
        <a:bodyPr/>
        <a:lstStyle/>
        <a:p>
          <a:pPr algn="ctr"/>
          <a:r>
            <a:rPr lang="es-CL" sz="2000" b="1" dirty="0"/>
            <a:t>Violencia</a:t>
          </a:r>
          <a:endParaRPr lang="en-US" sz="2000" b="1" dirty="0"/>
        </a:p>
      </dgm:t>
    </dgm:pt>
    <dgm:pt modelId="{A8BE9444-C03D-42BF-B86C-6B24EB9090C0}" type="parTrans" cxnId="{2C52A816-B9AA-4445-ABB7-6D21DAE25DDB}">
      <dgm:prSet/>
      <dgm:spPr/>
      <dgm:t>
        <a:bodyPr/>
        <a:lstStyle/>
        <a:p>
          <a:pPr algn="ctr"/>
          <a:endParaRPr lang="en-US" sz="2800" b="1"/>
        </a:p>
      </dgm:t>
    </dgm:pt>
    <dgm:pt modelId="{1F87F2E1-20FE-4DC7-BFFF-6AF35A1E7C11}" type="sibTrans" cxnId="{2C52A816-B9AA-4445-ABB7-6D21DAE25DDB}">
      <dgm:prSet/>
      <dgm:spPr/>
      <dgm:t>
        <a:bodyPr/>
        <a:lstStyle/>
        <a:p>
          <a:pPr algn="ctr"/>
          <a:endParaRPr lang="en-US" sz="2800" b="1"/>
        </a:p>
      </dgm:t>
    </dgm:pt>
    <dgm:pt modelId="{CB164EA5-E204-4AAA-985C-027239C89070}" type="pres">
      <dgm:prSet presAssocID="{9E851765-BD85-49F5-84E1-1DF311085758}" presName="composite" presStyleCnt="0">
        <dgm:presLayoutVars>
          <dgm:chMax val="1"/>
          <dgm:dir/>
          <dgm:resizeHandles val="exact"/>
        </dgm:presLayoutVars>
      </dgm:prSet>
      <dgm:spPr/>
    </dgm:pt>
    <dgm:pt modelId="{41F11140-1A58-447B-B2CD-CD35E90AB3EC}" type="pres">
      <dgm:prSet presAssocID="{9E851765-BD85-49F5-84E1-1DF311085758}" presName="radial" presStyleCnt="0">
        <dgm:presLayoutVars>
          <dgm:animLvl val="ctr"/>
        </dgm:presLayoutVars>
      </dgm:prSet>
      <dgm:spPr/>
    </dgm:pt>
    <dgm:pt modelId="{ED0773B5-7574-4FB3-9E0B-011276AC7954}" type="pres">
      <dgm:prSet presAssocID="{19D2F14C-C5E1-49E4-B075-61FD942E2309}" presName="centerShape" presStyleLbl="vennNode1" presStyleIdx="0" presStyleCnt="7" custLinFactNeighborX="693" custLinFactNeighborY="-9527"/>
      <dgm:spPr/>
    </dgm:pt>
    <dgm:pt modelId="{BCB6F13B-E572-400A-B7A0-7F5386CDD090}" type="pres">
      <dgm:prSet presAssocID="{D3FC6A46-6CA0-458A-AD93-EA80903DD40D}" presName="node" presStyleLbl="vennNode1" presStyleIdx="1" presStyleCnt="7" custScaleX="119907" custRadScaleRad="98872" custRadScaleInc="-54196">
        <dgm:presLayoutVars>
          <dgm:bulletEnabled val="1"/>
        </dgm:presLayoutVars>
      </dgm:prSet>
      <dgm:spPr/>
    </dgm:pt>
    <dgm:pt modelId="{84D15385-023A-46F4-8E12-BF3F18AB1BE1}" type="pres">
      <dgm:prSet presAssocID="{392BBB54-13CE-4856-B560-F9F10A6CF12A}" presName="node" presStyleLbl="vennNode1" presStyleIdx="2" presStyleCnt="7" custScaleX="134113" custRadScaleRad="101059" custRadScaleInc="-69151">
        <dgm:presLayoutVars>
          <dgm:bulletEnabled val="1"/>
        </dgm:presLayoutVars>
      </dgm:prSet>
      <dgm:spPr/>
    </dgm:pt>
    <dgm:pt modelId="{E2E1A57F-F723-445B-A995-0B5595EFFF7B}" type="pres">
      <dgm:prSet presAssocID="{C8665E27-FD5A-4DCF-905D-D4250A6E95B9}" presName="node" presStyleLbl="vennNode1" presStyleIdx="3" presStyleCnt="7" custRadScaleRad="104271" custRadScaleInc="-59873">
        <dgm:presLayoutVars>
          <dgm:bulletEnabled val="1"/>
        </dgm:presLayoutVars>
      </dgm:prSet>
      <dgm:spPr/>
    </dgm:pt>
    <dgm:pt modelId="{C9F2A9BD-3A0A-4DC2-8DD6-0C3C4FA43F6D}" type="pres">
      <dgm:prSet presAssocID="{103F2E19-5A85-4EEF-93DE-2DF6A93299A4}" presName="node" presStyleLbl="vennNode1" presStyleIdx="4" presStyleCnt="7" custRadScaleRad="84427" custRadScaleInc="-2705">
        <dgm:presLayoutVars>
          <dgm:bulletEnabled val="1"/>
        </dgm:presLayoutVars>
      </dgm:prSet>
      <dgm:spPr/>
    </dgm:pt>
    <dgm:pt modelId="{CEC69CE0-1676-4AE3-BDC3-38EE46CF1715}" type="pres">
      <dgm:prSet presAssocID="{B7AC5407-5199-4154-BC58-9D6162EE6EB8}" presName="node" presStyleLbl="vennNode1" presStyleIdx="5" presStyleCnt="7" custScaleX="175956" custRadScaleRad="89124" custRadScaleInc="13221">
        <dgm:presLayoutVars>
          <dgm:bulletEnabled val="1"/>
        </dgm:presLayoutVars>
      </dgm:prSet>
      <dgm:spPr/>
    </dgm:pt>
    <dgm:pt modelId="{A27A3804-33BC-412C-8666-6C4038AA6081}" type="pres">
      <dgm:prSet presAssocID="{E1DFA345-1220-4D1F-A96A-C5E837921C61}" presName="node" presStyleLbl="vennNode1" presStyleIdx="6" presStyleCnt="7" custScaleX="135970" custRadScaleRad="88078" custRadScaleInc="293066">
        <dgm:presLayoutVars>
          <dgm:bulletEnabled val="1"/>
        </dgm:presLayoutVars>
      </dgm:prSet>
      <dgm:spPr/>
    </dgm:pt>
  </dgm:ptLst>
  <dgm:cxnLst>
    <dgm:cxn modelId="{7C57A209-9C19-449D-822E-E12AEC0AB55A}" type="presOf" srcId="{B7AC5407-5199-4154-BC58-9D6162EE6EB8}" destId="{CEC69CE0-1676-4AE3-BDC3-38EE46CF1715}" srcOrd="0" destOrd="0" presId="urn:microsoft.com/office/officeart/2005/8/layout/radial3"/>
    <dgm:cxn modelId="{589FD014-40B6-41D4-9491-7AA5A2E4BB9F}" srcId="{19D2F14C-C5E1-49E4-B075-61FD942E2309}" destId="{103F2E19-5A85-4EEF-93DE-2DF6A93299A4}" srcOrd="3" destOrd="0" parTransId="{BA275DB4-CB9C-4565-A9BE-9D388B2A71D3}" sibTransId="{6C5782E3-D44E-4CC5-B81B-0CBBE9CDBA18}"/>
    <dgm:cxn modelId="{2C52A816-B9AA-4445-ABB7-6D21DAE25DDB}" srcId="{19D2F14C-C5E1-49E4-B075-61FD942E2309}" destId="{E1DFA345-1220-4D1F-A96A-C5E837921C61}" srcOrd="5" destOrd="0" parTransId="{A8BE9444-C03D-42BF-B86C-6B24EB9090C0}" sibTransId="{1F87F2E1-20FE-4DC7-BFFF-6AF35A1E7C11}"/>
    <dgm:cxn modelId="{26B71730-5437-45B5-BDA2-F6F4B09B51F6}" type="presOf" srcId="{19D2F14C-C5E1-49E4-B075-61FD942E2309}" destId="{ED0773B5-7574-4FB3-9E0B-011276AC7954}" srcOrd="0" destOrd="0" presId="urn:microsoft.com/office/officeart/2005/8/layout/radial3"/>
    <dgm:cxn modelId="{6AF4754C-2EE8-4CC7-B419-D63B040E6DB7}" type="presOf" srcId="{D3FC6A46-6CA0-458A-AD93-EA80903DD40D}" destId="{BCB6F13B-E572-400A-B7A0-7F5386CDD090}" srcOrd="0" destOrd="0" presId="urn:microsoft.com/office/officeart/2005/8/layout/radial3"/>
    <dgm:cxn modelId="{38B08D78-F0E3-4D5C-9C64-95DB4323D965}" srcId="{19D2F14C-C5E1-49E4-B075-61FD942E2309}" destId="{B7AC5407-5199-4154-BC58-9D6162EE6EB8}" srcOrd="4" destOrd="0" parTransId="{4B788A0C-A161-4A88-9A2D-B5EC552224DB}" sibTransId="{E5F170C8-B670-4E18-83CF-59E0742185DA}"/>
    <dgm:cxn modelId="{45D2F88C-1A5F-48E0-AFEE-22C8D7CE275B}" srcId="{19D2F14C-C5E1-49E4-B075-61FD942E2309}" destId="{392BBB54-13CE-4856-B560-F9F10A6CF12A}" srcOrd="1" destOrd="0" parTransId="{8061C65B-FD52-4D33-A4E8-65583DFCEC9C}" sibTransId="{5F7B71A6-F64F-4678-909F-F22FBCDCE464}"/>
    <dgm:cxn modelId="{4C7BD98D-CD2A-4059-BAF4-367DD52A9A32}" type="presOf" srcId="{392BBB54-13CE-4856-B560-F9F10A6CF12A}" destId="{84D15385-023A-46F4-8E12-BF3F18AB1BE1}" srcOrd="0" destOrd="0" presId="urn:microsoft.com/office/officeart/2005/8/layout/radial3"/>
    <dgm:cxn modelId="{761AC4A1-EDD0-4988-80A4-101EE0DC35E8}" type="presOf" srcId="{103F2E19-5A85-4EEF-93DE-2DF6A93299A4}" destId="{C9F2A9BD-3A0A-4DC2-8DD6-0C3C4FA43F6D}" srcOrd="0" destOrd="0" presId="urn:microsoft.com/office/officeart/2005/8/layout/radial3"/>
    <dgm:cxn modelId="{ABD262BD-3C95-450A-A39C-5037551F050D}" type="presOf" srcId="{C8665E27-FD5A-4DCF-905D-D4250A6E95B9}" destId="{E2E1A57F-F723-445B-A995-0B5595EFFF7B}" srcOrd="0" destOrd="0" presId="urn:microsoft.com/office/officeart/2005/8/layout/radial3"/>
    <dgm:cxn modelId="{AA9F0EBF-1EC6-4685-A94B-116C6E256F1C}" srcId="{9E851765-BD85-49F5-84E1-1DF311085758}" destId="{19D2F14C-C5E1-49E4-B075-61FD942E2309}" srcOrd="0" destOrd="0" parTransId="{65CABFB5-412E-4998-BE06-E1191A587F37}" sibTransId="{9E736750-0035-47AE-8369-35E7E8C30D6A}"/>
    <dgm:cxn modelId="{49F73BC3-2596-4801-BD71-F448278C32CF}" type="presOf" srcId="{E1DFA345-1220-4D1F-A96A-C5E837921C61}" destId="{A27A3804-33BC-412C-8666-6C4038AA6081}" srcOrd="0" destOrd="0" presId="urn:microsoft.com/office/officeart/2005/8/layout/radial3"/>
    <dgm:cxn modelId="{1C0EADCA-AEB6-4FEC-B367-9D3A9F721C18}" type="presOf" srcId="{9E851765-BD85-49F5-84E1-1DF311085758}" destId="{CB164EA5-E204-4AAA-985C-027239C89070}" srcOrd="0" destOrd="0" presId="urn:microsoft.com/office/officeart/2005/8/layout/radial3"/>
    <dgm:cxn modelId="{A94321FE-7239-48EF-A07B-BF0D1F1246A0}" srcId="{19D2F14C-C5E1-49E4-B075-61FD942E2309}" destId="{D3FC6A46-6CA0-458A-AD93-EA80903DD40D}" srcOrd="0" destOrd="0" parTransId="{2B88D3D6-6520-4D0C-AFDF-F004B157BA70}" sibTransId="{8ABD16DF-5BA9-44C6-AA9E-4F2321EA8274}"/>
    <dgm:cxn modelId="{458B63FF-9FB8-4AF5-94E3-7EB8625C42F6}" srcId="{19D2F14C-C5E1-49E4-B075-61FD942E2309}" destId="{C8665E27-FD5A-4DCF-905D-D4250A6E95B9}" srcOrd="2" destOrd="0" parTransId="{A386245D-59C8-4A96-B0DF-ED92194BC7AC}" sibTransId="{1B87A9A7-B291-454E-962A-F87095E11CAE}"/>
    <dgm:cxn modelId="{3604E3A2-0B92-4B67-81D6-B0B95354940A}" type="presParOf" srcId="{CB164EA5-E204-4AAA-985C-027239C89070}" destId="{41F11140-1A58-447B-B2CD-CD35E90AB3EC}" srcOrd="0" destOrd="0" presId="urn:microsoft.com/office/officeart/2005/8/layout/radial3"/>
    <dgm:cxn modelId="{648C3A9C-B0E5-49E7-84AA-C0D0C2133D1B}" type="presParOf" srcId="{41F11140-1A58-447B-B2CD-CD35E90AB3EC}" destId="{ED0773B5-7574-4FB3-9E0B-011276AC7954}" srcOrd="0" destOrd="0" presId="urn:microsoft.com/office/officeart/2005/8/layout/radial3"/>
    <dgm:cxn modelId="{F9FE288D-281A-4FB2-99D5-7C66EC705B37}" type="presParOf" srcId="{41F11140-1A58-447B-B2CD-CD35E90AB3EC}" destId="{BCB6F13B-E572-400A-B7A0-7F5386CDD090}" srcOrd="1" destOrd="0" presId="urn:microsoft.com/office/officeart/2005/8/layout/radial3"/>
    <dgm:cxn modelId="{AC2C40D9-7972-4D65-9A0A-6EEE18EEBA8F}" type="presParOf" srcId="{41F11140-1A58-447B-B2CD-CD35E90AB3EC}" destId="{84D15385-023A-46F4-8E12-BF3F18AB1BE1}" srcOrd="2" destOrd="0" presId="urn:microsoft.com/office/officeart/2005/8/layout/radial3"/>
    <dgm:cxn modelId="{27D11EBB-21D0-4DC3-A3D4-9FC637A461A0}" type="presParOf" srcId="{41F11140-1A58-447B-B2CD-CD35E90AB3EC}" destId="{E2E1A57F-F723-445B-A995-0B5595EFFF7B}" srcOrd="3" destOrd="0" presId="urn:microsoft.com/office/officeart/2005/8/layout/radial3"/>
    <dgm:cxn modelId="{E259FD67-E154-4A89-8622-7CF51757AC45}" type="presParOf" srcId="{41F11140-1A58-447B-B2CD-CD35E90AB3EC}" destId="{C9F2A9BD-3A0A-4DC2-8DD6-0C3C4FA43F6D}" srcOrd="4" destOrd="0" presId="urn:microsoft.com/office/officeart/2005/8/layout/radial3"/>
    <dgm:cxn modelId="{A54A8E53-F228-48BB-966C-1672A1A9B821}" type="presParOf" srcId="{41F11140-1A58-447B-B2CD-CD35E90AB3EC}" destId="{CEC69CE0-1676-4AE3-BDC3-38EE46CF1715}" srcOrd="5" destOrd="0" presId="urn:microsoft.com/office/officeart/2005/8/layout/radial3"/>
    <dgm:cxn modelId="{7895214E-9157-468E-B959-C801802F1FF3}" type="presParOf" srcId="{41F11140-1A58-447B-B2CD-CD35E90AB3EC}" destId="{A27A3804-33BC-412C-8666-6C4038AA6081}"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solidFill>
          <a:schemeClr val="accent6">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solidFill>
          <a:schemeClr val="bg2">
            <a:lumMod val="5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713305" y="1739205"/>
          <a:ext cx="1518046" cy="1518046"/>
        </a:xfrm>
        <a:prstGeom prst="ellipse">
          <a:avLst/>
        </a:prstGeom>
        <a:solidFill>
          <a:schemeClr val="accent4">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935618" y="1961518"/>
        <a:ext cx="1073420" cy="1073420"/>
      </dsp:txXfrm>
    </dsp:sp>
    <dsp:sp modelId="{C9F2A9BD-3A0A-4DC2-8DD6-0C3C4FA43F6D}">
      <dsp:nvSpPr>
        <dsp:cNvPr id="0" name=""/>
        <dsp:cNvSpPr/>
      </dsp:nvSpPr>
      <dsp:spPr>
        <a:xfrm>
          <a:off x="3632688" y="3646353"/>
          <a:ext cx="1518046" cy="1518046"/>
        </a:xfrm>
        <a:prstGeom prst="ellipse">
          <a:avLst/>
        </a:prstGeom>
        <a:solidFill>
          <a:srgbClr val="FF00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177098" y="2426792"/>
          <a:ext cx="2671094" cy="1518046"/>
        </a:xfrm>
        <a:prstGeom prst="ellipse">
          <a:avLst/>
        </a:prstGeom>
        <a:solidFill>
          <a:srgbClr val="FFFF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568271" y="2649105"/>
        <a:ext cx="1888748" cy="1073420"/>
      </dsp:txXfrm>
    </dsp:sp>
    <dsp:sp modelId="{A27A3804-33BC-412C-8666-6C4038AA6081}">
      <dsp:nvSpPr>
        <dsp:cNvPr id="0" name=""/>
        <dsp:cNvSpPr/>
      </dsp:nvSpPr>
      <dsp:spPr>
        <a:xfrm>
          <a:off x="4705483" y="2858837"/>
          <a:ext cx="2064088" cy="1518046"/>
        </a:xfrm>
        <a:prstGeom prst="ellipse">
          <a:avLst/>
        </a:prstGeom>
        <a:solidFill>
          <a:srgbClr val="92D05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007762" y="3081150"/>
        <a:ext cx="1459530" cy="1073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solidFill>
          <a:schemeClr val="accent6">
            <a:lumMod val="60000"/>
            <a:lumOff val="4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solidFill>
          <a:schemeClr val="bg2">
            <a:lumMod val="50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713305" y="1739205"/>
          <a:ext cx="1518046" cy="1518046"/>
        </a:xfrm>
        <a:prstGeom prst="ellipse">
          <a:avLst/>
        </a:prstGeom>
        <a:no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935618" y="1961518"/>
        <a:ext cx="1073420" cy="1073420"/>
      </dsp:txXfrm>
    </dsp:sp>
    <dsp:sp modelId="{C9F2A9BD-3A0A-4DC2-8DD6-0C3C4FA43F6D}">
      <dsp:nvSpPr>
        <dsp:cNvPr id="0" name=""/>
        <dsp:cNvSpPr/>
      </dsp:nvSpPr>
      <dsp:spPr>
        <a:xfrm>
          <a:off x="3632688" y="3646353"/>
          <a:ext cx="1518046" cy="1518046"/>
        </a:xfrm>
        <a:prstGeom prst="ellipse">
          <a:avLst/>
        </a:prstGeom>
        <a:no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177098" y="2426792"/>
          <a:ext cx="2671094" cy="1518046"/>
        </a:xfrm>
        <a:prstGeom prst="ellipse">
          <a:avLst/>
        </a:prstGeom>
        <a:no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568271" y="2649105"/>
        <a:ext cx="1888748" cy="1073420"/>
      </dsp:txXfrm>
    </dsp:sp>
    <dsp:sp modelId="{A27A3804-33BC-412C-8666-6C4038AA6081}">
      <dsp:nvSpPr>
        <dsp:cNvPr id="0" name=""/>
        <dsp:cNvSpPr/>
      </dsp:nvSpPr>
      <dsp:spPr>
        <a:xfrm>
          <a:off x="4705483" y="2858837"/>
          <a:ext cx="2064088" cy="1518046"/>
        </a:xfrm>
        <a:prstGeom prst="ellipse">
          <a:avLst/>
        </a:prstGeom>
        <a:noFill/>
        <a:ln w="1905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007762" y="3081150"/>
        <a:ext cx="1459530" cy="1073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no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no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713305" y="1739205"/>
          <a:ext cx="1518046" cy="1518046"/>
        </a:xfrm>
        <a:prstGeom prst="ellipse">
          <a:avLst/>
        </a:prstGeom>
        <a:solidFill>
          <a:schemeClr val="accent4">
            <a:lumMod val="75000"/>
            <a:alpha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935618" y="1961518"/>
        <a:ext cx="1073420" cy="1073420"/>
      </dsp:txXfrm>
    </dsp:sp>
    <dsp:sp modelId="{C9F2A9BD-3A0A-4DC2-8DD6-0C3C4FA43F6D}">
      <dsp:nvSpPr>
        <dsp:cNvPr id="0" name=""/>
        <dsp:cNvSpPr/>
      </dsp:nvSpPr>
      <dsp:spPr>
        <a:xfrm>
          <a:off x="3632688" y="3646353"/>
          <a:ext cx="1518046" cy="1518046"/>
        </a:xfrm>
        <a:prstGeom prst="ellipse">
          <a:avLst/>
        </a:prstGeom>
        <a:no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177098" y="2426792"/>
          <a:ext cx="2671094" cy="1518046"/>
        </a:xfrm>
        <a:prstGeom prst="ellipse">
          <a:avLst/>
        </a:prstGeom>
        <a:no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568271" y="2649105"/>
        <a:ext cx="1888748" cy="1073420"/>
      </dsp:txXfrm>
    </dsp:sp>
    <dsp:sp modelId="{A27A3804-33BC-412C-8666-6C4038AA6081}">
      <dsp:nvSpPr>
        <dsp:cNvPr id="0" name=""/>
        <dsp:cNvSpPr/>
      </dsp:nvSpPr>
      <dsp:spPr>
        <a:xfrm>
          <a:off x="4705483" y="2858837"/>
          <a:ext cx="2064088" cy="1518046"/>
        </a:xfrm>
        <a:prstGeom prst="ellipse">
          <a:avLst/>
        </a:prstGeom>
        <a:no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007762" y="3081150"/>
        <a:ext cx="1459530" cy="1073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no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713305" y="1739205"/>
          <a:ext cx="1518046"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935618" y="1961518"/>
        <a:ext cx="1073420" cy="1073420"/>
      </dsp:txXfrm>
    </dsp:sp>
    <dsp:sp modelId="{C9F2A9BD-3A0A-4DC2-8DD6-0C3C4FA43F6D}">
      <dsp:nvSpPr>
        <dsp:cNvPr id="0" name=""/>
        <dsp:cNvSpPr/>
      </dsp:nvSpPr>
      <dsp:spPr>
        <a:xfrm>
          <a:off x="3632688" y="3646353"/>
          <a:ext cx="1518046"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375821" y="2639773"/>
          <a:ext cx="2671094"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766994" y="2862086"/>
        <a:ext cx="1888748" cy="1073420"/>
      </dsp:txXfrm>
    </dsp:sp>
    <dsp:sp modelId="{A27A3804-33BC-412C-8666-6C4038AA6081}">
      <dsp:nvSpPr>
        <dsp:cNvPr id="0" name=""/>
        <dsp:cNvSpPr/>
      </dsp:nvSpPr>
      <dsp:spPr>
        <a:xfrm>
          <a:off x="4879746" y="2736764"/>
          <a:ext cx="2064088" cy="1518046"/>
        </a:xfrm>
        <a:prstGeom prst="ellipse">
          <a:avLst/>
        </a:prstGeom>
        <a:solidFill>
          <a:srgbClr val="92D050">
            <a:alpha val="50000"/>
          </a:srgb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182025" y="2959077"/>
        <a:ext cx="1459530" cy="1073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no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636041" y="1764963"/>
          <a:ext cx="1518046"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858354" y="1987276"/>
        <a:ext cx="1073420" cy="1073420"/>
      </dsp:txXfrm>
    </dsp:sp>
    <dsp:sp modelId="{C9F2A9BD-3A0A-4DC2-8DD6-0C3C4FA43F6D}">
      <dsp:nvSpPr>
        <dsp:cNvPr id="0" name=""/>
        <dsp:cNvSpPr/>
      </dsp:nvSpPr>
      <dsp:spPr>
        <a:xfrm>
          <a:off x="3632688" y="3646353"/>
          <a:ext cx="1518046" cy="1518046"/>
        </a:xfrm>
        <a:prstGeom prst="ellipse">
          <a:avLst/>
        </a:prstGeom>
        <a:solidFill>
          <a:srgbClr val="FF0000">
            <a:alpha val="50000"/>
          </a:srgb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375821" y="2639773"/>
          <a:ext cx="2671094"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766994" y="2862086"/>
        <a:ext cx="1888748" cy="1073420"/>
      </dsp:txXfrm>
    </dsp:sp>
    <dsp:sp modelId="{A27A3804-33BC-412C-8666-6C4038AA6081}">
      <dsp:nvSpPr>
        <dsp:cNvPr id="0" name=""/>
        <dsp:cNvSpPr/>
      </dsp:nvSpPr>
      <dsp:spPr>
        <a:xfrm>
          <a:off x="4879746" y="2736764"/>
          <a:ext cx="2064088"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182025" y="2959077"/>
        <a:ext cx="1459530" cy="10734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773B5-7574-4FB3-9E0B-011276AC7954}">
      <dsp:nvSpPr>
        <dsp:cNvPr id="0" name=""/>
        <dsp:cNvSpPr/>
      </dsp:nvSpPr>
      <dsp:spPr>
        <a:xfrm>
          <a:off x="2853790" y="841978"/>
          <a:ext cx="3036093" cy="3036093"/>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err="1"/>
            <a:t>Inclusi</a:t>
          </a:r>
          <a:r>
            <a:rPr lang="es-CL" sz="2400" b="1" kern="1200" dirty="0" err="1"/>
            <a:t>ón</a:t>
          </a:r>
          <a:r>
            <a:rPr lang="es-CL" sz="2400" b="1" kern="1200" dirty="0"/>
            <a:t> social juvenil</a:t>
          </a:r>
          <a:endParaRPr lang="en-US" sz="2400" b="1" kern="1200" dirty="0"/>
        </a:p>
      </dsp:txBody>
      <dsp:txXfrm>
        <a:off x="3298416" y="1286604"/>
        <a:ext cx="2146841" cy="2146841"/>
      </dsp:txXfrm>
    </dsp:sp>
    <dsp:sp modelId="{BCB6F13B-E572-400A-B7A0-7F5386CDD090}">
      <dsp:nvSpPr>
        <dsp:cNvPr id="0" name=""/>
        <dsp:cNvSpPr/>
      </dsp:nvSpPr>
      <dsp:spPr>
        <a:xfrm>
          <a:off x="2383441" y="329320"/>
          <a:ext cx="1820244" cy="1518046"/>
        </a:xfrm>
        <a:prstGeom prst="ellipse">
          <a:avLst/>
        </a:prstGeom>
        <a:noFill/>
        <a:ln w="12700" cap="flat" cmpd="sng" algn="ctr">
          <a:solidFill>
            <a:scrgbClr r="0" g="0" b="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Educación</a:t>
          </a:r>
          <a:endParaRPr lang="en-US" sz="2000" b="1" kern="1200" dirty="0"/>
        </a:p>
      </dsp:txBody>
      <dsp:txXfrm>
        <a:off x="2650010" y="551633"/>
        <a:ext cx="1287106" cy="1073420"/>
      </dsp:txXfrm>
    </dsp:sp>
    <dsp:sp modelId="{84D15385-023A-46F4-8E12-BF3F18AB1BE1}">
      <dsp:nvSpPr>
        <dsp:cNvPr id="0" name=""/>
        <dsp:cNvSpPr/>
      </dsp:nvSpPr>
      <dsp:spPr>
        <a:xfrm>
          <a:off x="3960811" y="82963"/>
          <a:ext cx="2035898" cy="1518046"/>
        </a:xfrm>
        <a:prstGeom prst="ellipse">
          <a:avLst/>
        </a:prstGeom>
        <a:no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Empleo</a:t>
          </a:r>
          <a:endParaRPr lang="en-US" sz="2000" b="1" kern="1200" dirty="0"/>
        </a:p>
      </dsp:txBody>
      <dsp:txXfrm>
        <a:off x="4258961" y="305276"/>
        <a:ext cx="1439598" cy="1073420"/>
      </dsp:txXfrm>
    </dsp:sp>
    <dsp:sp modelId="{E2E1A57F-F723-445B-A995-0B5595EFFF7B}">
      <dsp:nvSpPr>
        <dsp:cNvPr id="0" name=""/>
        <dsp:cNvSpPr/>
      </dsp:nvSpPr>
      <dsp:spPr>
        <a:xfrm>
          <a:off x="5636041" y="1764963"/>
          <a:ext cx="1518046"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Salud</a:t>
          </a:r>
          <a:endParaRPr lang="en-US" sz="2000" b="1" kern="1200" dirty="0"/>
        </a:p>
      </dsp:txBody>
      <dsp:txXfrm>
        <a:off x="5858354" y="1987276"/>
        <a:ext cx="1073420" cy="1073420"/>
      </dsp:txXfrm>
    </dsp:sp>
    <dsp:sp modelId="{C9F2A9BD-3A0A-4DC2-8DD6-0C3C4FA43F6D}">
      <dsp:nvSpPr>
        <dsp:cNvPr id="0" name=""/>
        <dsp:cNvSpPr/>
      </dsp:nvSpPr>
      <dsp:spPr>
        <a:xfrm>
          <a:off x="3632688" y="3646353"/>
          <a:ext cx="1518046"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Cultura</a:t>
          </a:r>
          <a:endParaRPr lang="en-US" sz="2000" b="1" kern="1200" dirty="0"/>
        </a:p>
      </dsp:txBody>
      <dsp:txXfrm>
        <a:off x="3855001" y="3868666"/>
        <a:ext cx="1073420" cy="1073420"/>
      </dsp:txXfrm>
    </dsp:sp>
    <dsp:sp modelId="{CEC69CE0-1676-4AE3-BDC3-38EE46CF1715}">
      <dsp:nvSpPr>
        <dsp:cNvPr id="0" name=""/>
        <dsp:cNvSpPr/>
      </dsp:nvSpPr>
      <dsp:spPr>
        <a:xfrm>
          <a:off x="1375821" y="2639773"/>
          <a:ext cx="2671094" cy="1518046"/>
        </a:xfrm>
        <a:prstGeom prst="ellipse">
          <a:avLst/>
        </a:prstGeom>
        <a:solidFill>
          <a:srgbClr val="FFFF00">
            <a:alpha val="50000"/>
          </a:srgbClr>
        </a:solid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Participación</a:t>
          </a:r>
          <a:endParaRPr lang="en-US" sz="2000" b="1" kern="1200" dirty="0"/>
        </a:p>
      </dsp:txBody>
      <dsp:txXfrm>
        <a:off x="1766994" y="2862086"/>
        <a:ext cx="1888748" cy="1073420"/>
      </dsp:txXfrm>
    </dsp:sp>
    <dsp:sp modelId="{A27A3804-33BC-412C-8666-6C4038AA6081}">
      <dsp:nvSpPr>
        <dsp:cNvPr id="0" name=""/>
        <dsp:cNvSpPr/>
      </dsp:nvSpPr>
      <dsp:spPr>
        <a:xfrm>
          <a:off x="4879746" y="2736764"/>
          <a:ext cx="2064088" cy="1518046"/>
        </a:xfrm>
        <a:prstGeom prst="ellipse">
          <a:avLst/>
        </a:prstGeom>
        <a:noFill/>
        <a:ln w="635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L" sz="2000" b="1" kern="1200" dirty="0"/>
            <a:t>Violencia</a:t>
          </a:r>
          <a:endParaRPr lang="en-US" sz="2000" b="1" kern="1200" dirty="0"/>
        </a:p>
      </dsp:txBody>
      <dsp:txXfrm>
        <a:off x="5182025" y="2959077"/>
        <a:ext cx="1459530" cy="107342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0.97258</cdr:x>
      <cdr:y>0.46247</cdr:y>
    </cdr:from>
    <cdr:to>
      <cdr:x>0.99608</cdr:x>
      <cdr:y>0.76755</cdr:y>
    </cdr:to>
    <cdr:sp macro="" textlink="">
      <cdr:nvSpPr>
        <cdr:cNvPr id="2" name="TextBox 1"/>
        <cdr:cNvSpPr txBox="1"/>
      </cdr:nvSpPr>
      <cdr:spPr>
        <a:xfrm xmlns:a="http://schemas.openxmlformats.org/drawingml/2006/main">
          <a:off x="7096125" y="1819276"/>
          <a:ext cx="171424" cy="1200148"/>
        </a:xfrm>
        <a:prstGeom xmlns:a="http://schemas.openxmlformats.org/drawingml/2006/main" prst="rect">
          <a:avLst/>
        </a:prstGeom>
      </cdr:spPr>
      <cdr:txBody>
        <a:bodyPr xmlns:a="http://schemas.openxmlformats.org/drawingml/2006/main" vertOverflow="clip" vert="vert" wrap="square" rtlCol="0"/>
        <a:lstStyle xmlns:a="http://schemas.openxmlformats.org/drawingml/2006/main"/>
        <a:p xmlns:a="http://schemas.openxmlformats.org/drawingml/2006/main">
          <a:r>
            <a:rPr lang="en-US" sz="1100" b="1"/>
            <a:t>% Bajo nivel 2</a:t>
          </a:r>
        </a:p>
      </cdr:txBody>
    </cdr:sp>
  </cdr:relSizeAnchor>
  <cdr:relSizeAnchor xmlns:cdr="http://schemas.openxmlformats.org/drawingml/2006/chartDrawing">
    <cdr:from>
      <cdr:x>0.96475</cdr:x>
      <cdr:y>0.10169</cdr:y>
    </cdr:from>
    <cdr:to>
      <cdr:x>0.99608</cdr:x>
      <cdr:y>0.39952</cdr:y>
    </cdr:to>
    <cdr:sp macro="" textlink="">
      <cdr:nvSpPr>
        <cdr:cNvPr id="3" name="TextBox 1"/>
        <cdr:cNvSpPr txBox="1"/>
      </cdr:nvSpPr>
      <cdr:spPr>
        <a:xfrm xmlns:a="http://schemas.openxmlformats.org/drawingml/2006/main">
          <a:off x="7038975" y="400030"/>
          <a:ext cx="228574" cy="1171593"/>
        </a:xfrm>
        <a:prstGeom xmlns:a="http://schemas.openxmlformats.org/drawingml/2006/main" prst="rect">
          <a:avLst/>
        </a:prstGeom>
      </cdr:spPr>
      <cdr:txBody>
        <a:bodyPr xmlns:a="http://schemas.openxmlformats.org/drawingml/2006/main" vert="vert"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a:t>% Sobre  nivel 2</a:t>
          </a:r>
        </a:p>
      </cdr:txBody>
    </cdr:sp>
  </cdr:relSizeAnchor>
</c:userShapes>
</file>

<file path=ppt/drawings/drawing2.xml><?xml version="1.0" encoding="utf-8"?>
<c:userShapes xmlns:c="http://schemas.openxmlformats.org/drawingml/2006/chart">
  <cdr:relSizeAnchor xmlns:cdr="http://schemas.openxmlformats.org/drawingml/2006/chartDrawing">
    <cdr:from>
      <cdr:x>0.23387</cdr:x>
      <cdr:y>0.1671</cdr:y>
    </cdr:from>
    <cdr:to>
      <cdr:x>0.27419</cdr:x>
      <cdr:y>0.87012</cdr:y>
    </cdr:to>
    <cdr:sp macro="" textlink="">
      <cdr:nvSpPr>
        <cdr:cNvPr id="2" name="Oval 1">
          <a:extLst xmlns:a="http://schemas.openxmlformats.org/drawingml/2006/main">
            <a:ext uri="{FF2B5EF4-FFF2-40B4-BE49-F238E27FC236}">
              <a16:creationId xmlns:a16="http://schemas.microsoft.com/office/drawing/2014/main" id="{EA32BB66-E3DC-4917-B837-EBA6014DDBD2}"/>
            </a:ext>
          </a:extLst>
        </cdr:cNvPr>
        <cdr:cNvSpPr/>
      </cdr:nvSpPr>
      <cdr:spPr>
        <a:xfrm xmlns:a="http://schemas.openxmlformats.org/drawingml/2006/main">
          <a:off x="2088232" y="735949"/>
          <a:ext cx="360040" cy="3096344"/>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89126" tIns="44564" rIns="89126" bIns="44564" rtlCol="0"/>
          <a:lstStyle>
            <a:lvl1pPr algn="l">
              <a:defRPr sz="1200"/>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89126" tIns="44564" rIns="89126" bIns="44564" rtlCol="0"/>
          <a:lstStyle>
            <a:lvl1pPr algn="r">
              <a:defRPr sz="1200"/>
            </a:lvl1pPr>
          </a:lstStyle>
          <a:p>
            <a:fld id="{C9160C4D-2B7B-4BAB-BE9E-77244EFC5884}" type="datetimeFigureOut">
              <a:rPr lang="en-US" smtClean="0"/>
              <a:pPr/>
              <a:t>11/14/2018</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89126" tIns="44564" rIns="89126" bIns="4456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89126" tIns="44564" rIns="89126" bIns="445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39" cy="469424"/>
          </a:xfrm>
          <a:prstGeom prst="rect">
            <a:avLst/>
          </a:prstGeom>
        </p:spPr>
        <p:txBody>
          <a:bodyPr vert="horz" lIns="89126" tIns="44564" rIns="89126" bIns="44564"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1"/>
            <a:ext cx="3077739" cy="469424"/>
          </a:xfrm>
          <a:prstGeom prst="rect">
            <a:avLst/>
          </a:prstGeom>
        </p:spPr>
        <p:txBody>
          <a:bodyPr vert="horz" lIns="89126" tIns="44564" rIns="89126" bIns="44564" rtlCol="0" anchor="b"/>
          <a:lstStyle>
            <a:lvl1pPr algn="r">
              <a:defRPr sz="1200"/>
            </a:lvl1pPr>
          </a:lstStyle>
          <a:p>
            <a:fld id="{971CE235-A5C2-485D-AA5B-F8C9BA27D8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1CE235-A5C2-485D-AA5B-F8C9BA27D8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3585" y="4317953"/>
            <a:ext cx="6310272" cy="4090692"/>
          </a:xfrm>
        </p:spPr>
        <p:txBody>
          <a:bodyPr>
            <a:normAutofit fontScale="92500" lnSpcReduction="10000"/>
          </a:bodyPr>
          <a:lstStyle/>
          <a:p>
            <a:pPr>
              <a:spcBef>
                <a:spcPts val="574"/>
              </a:spcBef>
              <a:defRPr/>
            </a:pPr>
            <a:r>
              <a:rPr lang="es-ES" sz="1300" dirty="0"/>
              <a:t>Necesidad de analizar la situación de actividad del 21% de jóvenes que no están estudiando ni ocupados en el mercado de trabajo para entender adecuadamente el fenómeno y contribuir a  orientar las políticas públicas para la igualdad. </a:t>
            </a:r>
          </a:p>
          <a:p>
            <a:pPr>
              <a:spcBef>
                <a:spcPts val="574"/>
              </a:spcBef>
              <a:defRPr/>
            </a:pPr>
            <a:endParaRPr lang="es-ES" sz="1300" dirty="0"/>
          </a:p>
          <a:p>
            <a:pPr>
              <a:spcBef>
                <a:spcPts val="574"/>
              </a:spcBef>
              <a:defRPr/>
            </a:pPr>
            <a:r>
              <a:rPr lang="es-ES" sz="1300" dirty="0"/>
              <a:t>La mayoría (son mujeres que por mandato cultural y falta de apoyo están dedicadas </a:t>
            </a:r>
            <a:r>
              <a:rPr lang="es-ES" sz="1300" b="1" dirty="0"/>
              <a:t>a labores domésticas no remuneradas y de cuidado</a:t>
            </a:r>
            <a:r>
              <a:rPr lang="es-ES" sz="1300" dirty="0"/>
              <a:t>. Fenómeno aun más marcado en las áreas rurales.</a:t>
            </a:r>
          </a:p>
          <a:p>
            <a:pPr>
              <a:spcBef>
                <a:spcPts val="574"/>
              </a:spcBef>
              <a:defRPr/>
            </a:pPr>
            <a:endParaRPr lang="es-ES" sz="1300" dirty="0"/>
          </a:p>
          <a:p>
            <a:pPr>
              <a:spcBef>
                <a:spcPts val="574"/>
              </a:spcBef>
              <a:defRPr/>
            </a:pPr>
            <a:r>
              <a:rPr lang="es-ES" sz="1300" dirty="0"/>
              <a:t>El </a:t>
            </a:r>
            <a:r>
              <a:rPr lang="es-ES" sz="1300" b="1" dirty="0"/>
              <a:t>núcleo duro de la exclusión </a:t>
            </a:r>
            <a:r>
              <a:rPr lang="es-ES" sz="1300" dirty="0"/>
              <a:t>(así llamado por la OIT) </a:t>
            </a:r>
            <a:r>
              <a:rPr lang="es-ES" sz="1300" b="1" dirty="0"/>
              <a:t>solo representa el 3,3% del total de jóvenes de 15 a 29 años </a:t>
            </a:r>
            <a:r>
              <a:rPr lang="es-ES" sz="1300" dirty="0"/>
              <a:t>(donde también se pueden encontrar desempleados desalentados, rentistas, jóvenes esperando iniciar un trabajo, y “otros” (donde se podrían ubicar los vagos, los de las esquinas, las maras o pandillas). Conocer esto previene la estigmatización. </a:t>
            </a:r>
          </a:p>
          <a:p>
            <a:pPr>
              <a:spcBef>
                <a:spcPts val="574"/>
              </a:spcBef>
              <a:defRPr/>
            </a:pPr>
            <a:endParaRPr lang="es-ES" sz="1300" dirty="0"/>
          </a:p>
          <a:p>
            <a:pPr>
              <a:spcBef>
                <a:spcPts val="574"/>
              </a:spcBef>
              <a:defRPr/>
            </a:pPr>
            <a:r>
              <a:rPr lang="es-ES" sz="1300" dirty="0"/>
              <a:t>Otro grupo de jóvenes importante de visibilizar es el de quienes viven </a:t>
            </a:r>
            <a:r>
              <a:rPr lang="es-ES" sz="1300" b="1" dirty="0"/>
              <a:t>con alguna discapacidad </a:t>
            </a:r>
            <a:r>
              <a:rPr lang="es-ES" sz="1300" dirty="0"/>
              <a:t>que los inhabilita de manera permanente para trabajar y que muchas veces les impide seguir una trayectoria educativa.</a:t>
            </a:r>
          </a:p>
          <a:p>
            <a:pPr defTabSz="859019" eaLnBrk="0" fontAlgn="base" hangingPunct="0">
              <a:spcBef>
                <a:spcPts val="574"/>
              </a:spcBef>
              <a:spcAft>
                <a:spcPct val="0"/>
              </a:spcAft>
              <a:defRPr/>
            </a:pPr>
            <a:endParaRPr lang="es-ES" sz="1300" dirty="0"/>
          </a:p>
          <a:p>
            <a:pPr defTabSz="859019" eaLnBrk="0" fontAlgn="base" hangingPunct="0">
              <a:spcBef>
                <a:spcPts val="574"/>
              </a:spcBef>
              <a:spcAft>
                <a:spcPct val="0"/>
              </a:spcAft>
              <a:defRPr/>
            </a:pPr>
            <a:r>
              <a:rPr lang="es-ES" sz="1300" dirty="0"/>
              <a:t>Cuando se habla de todo este amplio y diverso grupo como los </a:t>
            </a:r>
            <a:r>
              <a:rPr lang="es-ES" sz="1300" b="1" dirty="0"/>
              <a:t> </a:t>
            </a:r>
            <a:r>
              <a:rPr lang="es-ES" sz="1300" b="1" dirty="0" err="1"/>
              <a:t>NINIs</a:t>
            </a:r>
            <a:r>
              <a:rPr lang="es-ES" sz="1300" dirty="0"/>
              <a:t>. se ocultan condiciones, se simplifican los análisis y la comprensión de la diversidad de situaciones de ocupación de estas personas, y se suele agregar una connotación negativa, que los estigmatiza.</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10</a:t>
            </a:fld>
            <a:endParaRPr lang="es-ES"/>
          </a:p>
        </p:txBody>
      </p:sp>
    </p:spTree>
    <p:extLst>
      <p:ext uri="{BB962C8B-B14F-4D97-AF65-F5344CB8AC3E}">
        <p14:creationId xmlns:p14="http://schemas.microsoft.com/office/powerpoint/2010/main" val="114014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300" dirty="0"/>
              <a:t>A pesar de que las personas  jóvenes se tienden a enfermar menos y mueren en menor cantidad que quienes se encuentran  en otras etapas de la vida, conforman el grupo poblacional que enfrenta mayores riesgos de salud asociados a factores exógenos. </a:t>
            </a:r>
          </a:p>
          <a:p>
            <a:endParaRPr lang="es-ES" sz="1300" dirty="0"/>
          </a:p>
          <a:p>
            <a:r>
              <a:rPr lang="es-ES_tradnl" sz="1300" dirty="0"/>
              <a:t>Como se ve en el gráfico, las lesiones constituyen la principal causa de muerte para los y las jóvenes, lo que quiere decir que la mayoría de los jóvenes muere por causas prevenibles</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5631">
              <a:defRPr/>
            </a:pPr>
            <a:r>
              <a:rPr lang="es-ES_tradnl" sz="1300" dirty="0"/>
              <a:t>LEER SLIDE</a:t>
            </a:r>
          </a:p>
          <a:p>
            <a:pPr defTabSz="445631">
              <a:defRPr/>
            </a:pPr>
            <a:endParaRPr lang="es-ES_tradnl" sz="1300" dirty="0"/>
          </a:p>
          <a:p>
            <a:pPr defTabSz="445631">
              <a:defRPr/>
            </a:pPr>
            <a:r>
              <a:rPr lang="es-ES_tradnl" sz="1300" dirty="0"/>
              <a:t>Aunque la mortalidad es un reflejo del  estado general de salud de las y los jóvenes en la región, es una medida insuficiente, pues no considera las enfermedades que restringen las posibilidades de vida de las personas en esta etapa de la vida pero no llevan a la muerte.</a:t>
            </a:r>
          </a:p>
          <a:p>
            <a:pPr defTabSz="445631">
              <a:defRPr/>
            </a:pPr>
            <a:endParaRPr lang="es-ES_tradnl" sz="1300" dirty="0"/>
          </a:p>
          <a:p>
            <a:pPr defTabSz="445631">
              <a:defRPr/>
            </a:pPr>
            <a:r>
              <a:rPr lang="es-ES_tradnl" sz="1300" dirty="0">
                <a:latin typeface="Cambria" pitchFamily="18" charset="0"/>
              </a:rPr>
              <a:t>La violencia y los problemas de salud mental contribuyen de manera decisiva a la carga de morbilidad de los jóvenes – son temas bastante invisibilizados en las políticas públicas.</a:t>
            </a:r>
            <a:endParaRPr lang="es-ES_tradnl" sz="1300" dirty="0"/>
          </a:p>
          <a:p>
            <a:pPr defTabSz="445631">
              <a:defRPr/>
            </a:pPr>
            <a:endParaRPr lang="es-ES_tradnl" sz="1300" dirty="0"/>
          </a:p>
          <a:p>
            <a:pPr defTabSz="445631">
              <a:defRPr/>
            </a:pPr>
            <a:r>
              <a:rPr lang="es-ES" sz="1300" dirty="0"/>
              <a:t>Adicionalmente, hay que tener en cuenta que la distribución de la salud en la población no es homogénea y que en la región existen importantes disparidades de salud.</a:t>
            </a:r>
            <a:r>
              <a:rPr lang="es-CL" sz="1300" dirty="0"/>
              <a:t> Especialmente en temas de salud mental, las desigualdades de acceso a la salud tienen un fuerte impacto. El limitado acceso, especialmente para jóvenes de sectores vulnerables, tiene indudables consecuencias para su desarrollo e incorporación productiva y social.</a:t>
            </a:r>
            <a:endParaRPr lang="en-US" sz="1300" dirty="0"/>
          </a:p>
          <a:p>
            <a:pPr defTabSz="445631">
              <a:defRPr/>
            </a:pPr>
            <a:endParaRPr lang="en-US" sz="1300" dirty="0"/>
          </a:p>
          <a:p>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s-CL" dirty="0"/>
              <a:t>Uno de los temas importantes en esta etapa de la vida, porque tiene implicancias para</a:t>
            </a:r>
            <a:r>
              <a:rPr lang="es-CL" baseline="0" dirty="0"/>
              <a:t> otras áreas de inclusión social, es el embarazo adolescente. Que como demuestra el gráfico se presenta de manera muy estratificada en la población.</a:t>
            </a:r>
          </a:p>
          <a:p>
            <a:endParaRPr lang="es-ES" dirty="0"/>
          </a:p>
          <a:p>
            <a:r>
              <a:rPr lang="es-ES" dirty="0"/>
              <a:t>El embarazo adolescente es una preocupación a nivel regional por las grandes y variadas repercusiones negativas en el desarrollo integral de las mujeres, hombres, hijos e hijas, familias y sociedades involucradas. Además las estrategias de política han tenido poco impacto en su reducción.</a:t>
            </a:r>
          </a:p>
          <a:p>
            <a:endParaRPr lang="es-CL" baseline="0" dirty="0"/>
          </a:p>
          <a:p>
            <a:pPr defTabSz="891262">
              <a:defRPr/>
            </a:pPr>
            <a:r>
              <a:rPr lang="es-ES" dirty="0"/>
              <a:t>Las jóvenes que residen en áreas rurales son sistemáticamente más proclives a ser madres adolescentes que las que viven en áreas urbanas y, dentro de cada zona, son las jóvenes del quintil más pobre de ingresos las que registran los más altos porcentajes de maternidad adolescente. T</a:t>
            </a:r>
            <a:r>
              <a:rPr lang="es-ES" dirty="0">
                <a:solidFill>
                  <a:srgbClr val="C00000"/>
                </a:solidFill>
              </a:rPr>
              <a:t>ambién está marcada por desigualdades étnico-raciales </a:t>
            </a:r>
          </a:p>
          <a:p>
            <a:endParaRPr lang="es-ES" dirty="0"/>
          </a:p>
          <a:p>
            <a:r>
              <a:rPr lang="es-ES_tradnl" dirty="0"/>
              <a:t>Este hallazgo se puede relacionar con falta de acceso a métodos de planificación familiar en general, asimetrías de poder en las relaciones personales y, desde luego, diferencias en los planes de vida. </a:t>
            </a:r>
          </a:p>
          <a:p>
            <a:endParaRPr lang="es-ES_tradnl" dirty="0"/>
          </a:p>
          <a:p>
            <a:r>
              <a:rPr lang="es-ES_tradnl" dirty="0"/>
              <a:t>Otra explicación de</a:t>
            </a:r>
            <a:r>
              <a:rPr lang="es-ES" dirty="0"/>
              <a:t> la brecha en la maternidad joven entre mujeres de diferentes estratos socioeconómicos son las diferencias en el papel que juega la maternidad como rol </a:t>
            </a:r>
            <a:r>
              <a:rPr lang="es-ES" dirty="0" err="1"/>
              <a:t>identitario</a:t>
            </a:r>
            <a:r>
              <a:rPr lang="es-ES" dirty="0"/>
              <a:t> para las mujeres. Dado otros factores de exclusión: les proporciona una manera de ser incluidas y visibilizadas; una forma. de llenar la vida de actividades, acciones, roles y preocupaciones propias.</a:t>
            </a:r>
          </a:p>
          <a:p>
            <a:endParaRPr lang="es-ES" dirty="0"/>
          </a:p>
          <a:p>
            <a:r>
              <a:rPr lang="es-ES" dirty="0"/>
              <a:t>Las implicancias sobre las políticas son distintas y deben avanzar más allá de la prevención del embarazo como un problema de educación sexual y reproductiva y la disponibilidad y uso de anticonceptivos. </a:t>
            </a:r>
          </a:p>
          <a:p>
            <a:r>
              <a:rPr lang="es-ES" dirty="0"/>
              <a:t> </a:t>
            </a:r>
            <a:endParaRPr lang="en-US"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300" dirty="0"/>
              <a:t>La salud de las y los jóvenes es frecuentemente concebida desde un enfoque muy limitado.</a:t>
            </a:r>
          </a:p>
          <a:p>
            <a:endParaRPr lang="es-ES_tradnl" sz="1300" dirty="0"/>
          </a:p>
          <a:p>
            <a:r>
              <a:rPr lang="es-ES_tradnl" sz="1300" dirty="0"/>
              <a:t>Hay otros ámbitos de consideración relevante, como es la salud mental y el consumo de drogas lícitas e ilícitas, que pueden tener consecuencias inmediatas de riesgo para la salud, pero también de largo plazo.</a:t>
            </a:r>
          </a:p>
          <a:p>
            <a:endParaRPr lang="es-ES_tradnl" sz="1300" dirty="0"/>
          </a:p>
          <a:p>
            <a:r>
              <a:rPr lang="es-ES_tradnl" sz="1300" dirty="0">
                <a:latin typeface="Cambria" pitchFamily="18" charset="0"/>
              </a:rPr>
              <a:t>EL CONSUMO DE SUSTANCIAS EMPIEZA A TEMPRANAS EDADES: la gran mayoría de los escolares declara haber probado estas sustancias antes de los 14 años.</a:t>
            </a:r>
          </a:p>
          <a:p>
            <a:endParaRPr lang="en-US" sz="1300" dirty="0"/>
          </a:p>
        </p:txBody>
      </p:sp>
      <p:sp>
        <p:nvSpPr>
          <p:cNvPr id="4" name="Slide Number Placeholder 3"/>
          <p:cNvSpPr>
            <a:spLocks noGrp="1"/>
          </p:cNvSpPr>
          <p:nvPr>
            <p:ph type="sldNum" sz="quarter" idx="10"/>
          </p:nvPr>
        </p:nvSpPr>
        <p:spPr/>
        <p:txBody>
          <a:bodyPr/>
          <a:lstStyle/>
          <a:p>
            <a:fld id="{971CE235-A5C2-485D-AA5B-F8C9BA27D89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1CE235-A5C2-485D-AA5B-F8C9BA27D89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67112" indent="-167112" algn="just">
              <a:buFont typeface="Arial" panose="020B0604020202020204" pitchFamily="34" charset="0"/>
              <a:buChar char="•"/>
            </a:pPr>
            <a:r>
              <a:rPr lang="es-CR" dirty="0"/>
              <a:t>6 de los 14 países más violentos del mundo, se encuentran en esta región</a:t>
            </a:r>
          </a:p>
          <a:p>
            <a:pPr marL="167112" indent="-167112" algn="just">
              <a:buFont typeface="Arial" panose="020B0604020202020204" pitchFamily="34" charset="0"/>
              <a:buChar char="•"/>
            </a:pPr>
            <a:endParaRPr lang="es-CR" dirty="0"/>
          </a:p>
          <a:p>
            <a:pPr defTabSz="874595" eaLnBrk="0" fontAlgn="base" hangingPunct="0">
              <a:spcBef>
                <a:spcPts val="584"/>
              </a:spcBef>
              <a:spcAft>
                <a:spcPct val="0"/>
              </a:spcAft>
              <a:buFont typeface="Arial" pitchFamily="34" charset="0"/>
              <a:buChar char="•"/>
              <a:defRPr/>
            </a:pPr>
            <a:r>
              <a:rPr lang="es-ES" dirty="0"/>
              <a:t>La mejora de los indicadores de bienestar en la región convive con importantes índices de violencia. Este contexto influye en las alternativas de vida de las y los jóvenes y en el ejercicio de sus derechos. </a:t>
            </a:r>
          </a:p>
          <a:p>
            <a:pPr defTabSz="874595" eaLnBrk="0" fontAlgn="base" hangingPunct="0">
              <a:spcBef>
                <a:spcPts val="584"/>
              </a:spcBef>
              <a:spcAft>
                <a:spcPct val="0"/>
              </a:spcAft>
              <a:buFont typeface="Arial" pitchFamily="34" charset="0"/>
              <a:buChar char="•"/>
              <a:defRPr/>
            </a:pPr>
            <a:endParaRPr lang="es-CL" dirty="0"/>
          </a:p>
          <a:p>
            <a:pPr>
              <a:spcBef>
                <a:spcPts val="584"/>
              </a:spcBef>
              <a:buFont typeface="Arial" pitchFamily="34" charset="0"/>
              <a:buChar char="•"/>
              <a:defRPr/>
            </a:pPr>
            <a:r>
              <a:rPr lang="es-ES" dirty="0"/>
              <a:t>Aunque no hay buena </a:t>
            </a:r>
            <a:r>
              <a:rPr lang="es-ES" dirty="0" err="1"/>
              <a:t>info</a:t>
            </a:r>
            <a:r>
              <a:rPr lang="es-ES" dirty="0"/>
              <a:t> sobre </a:t>
            </a:r>
            <a:r>
              <a:rPr lang="es-ES" dirty="0" err="1"/>
              <a:t>perpretadores</a:t>
            </a:r>
            <a:r>
              <a:rPr lang="es-ES" dirty="0"/>
              <a:t> de actos violentos, cifras de muertes por homicidio son una aproximación al grado de participación de los jóvenes en la violencia.</a:t>
            </a:r>
          </a:p>
          <a:p>
            <a:pPr>
              <a:spcBef>
                <a:spcPts val="584"/>
              </a:spcBef>
              <a:buFont typeface="Arial" pitchFamily="34" charset="0"/>
              <a:buChar char="•"/>
              <a:defRPr/>
            </a:pPr>
            <a:endParaRPr lang="es-ES" dirty="0"/>
          </a:p>
          <a:p>
            <a:pPr>
              <a:spcBef>
                <a:spcPts val="584"/>
              </a:spcBef>
              <a:buFont typeface="Arial" pitchFamily="34" charset="0"/>
              <a:buChar char="•"/>
              <a:defRPr/>
            </a:pPr>
            <a:r>
              <a:rPr lang="es-ES" dirty="0"/>
              <a:t>En últimos 20 años, las muertes violentas de jóvenes no presenta diferencias significativas con respecto al de personas de 30 a 44 años.</a:t>
            </a:r>
          </a:p>
          <a:p>
            <a:pPr defTabSz="874595" eaLnBrk="0" fontAlgn="base" hangingPunct="0">
              <a:spcBef>
                <a:spcPts val="584"/>
              </a:spcBef>
              <a:spcAft>
                <a:spcPct val="0"/>
              </a:spcAft>
              <a:buFont typeface="Arial" pitchFamily="34" charset="0"/>
              <a:buChar char="•"/>
              <a:defRPr/>
            </a:pPr>
            <a:endParaRPr lang="es-ES" dirty="0"/>
          </a:p>
          <a:p>
            <a:pPr defTabSz="874595" eaLnBrk="0" fontAlgn="base" hangingPunct="0">
              <a:spcBef>
                <a:spcPts val="584"/>
              </a:spcBef>
              <a:spcAft>
                <a:spcPct val="0"/>
              </a:spcAft>
              <a:buFont typeface="Arial" pitchFamily="34" charset="0"/>
              <a:buChar char="•"/>
              <a:defRPr/>
            </a:pPr>
            <a:r>
              <a:rPr lang="es-ES" dirty="0"/>
              <a:t>El estigma sobre el “joven violento” no responde tanto a la magnitud de su intervención en actos de violencia como a la forma en que lo hace (maras, combos, pandillas, overoles blancos) que es muy resaltada por los medios de comunicación y produce miedo y recelo frente a la juventud, sobre todo la más pobre en las ciudades. </a:t>
            </a:r>
          </a:p>
          <a:p>
            <a:pPr defTabSz="874595" eaLnBrk="0" fontAlgn="base" hangingPunct="0">
              <a:spcBef>
                <a:spcPts val="584"/>
              </a:spcBef>
              <a:spcAft>
                <a:spcPct val="0"/>
              </a:spcAft>
              <a:buFont typeface="Arial" pitchFamily="34" charset="0"/>
              <a:buChar char="•"/>
              <a:defRPr/>
            </a:pPr>
            <a:endParaRPr lang="es-ES" dirty="0"/>
          </a:p>
          <a:p>
            <a:pPr defTabSz="874595" eaLnBrk="0" fontAlgn="base" hangingPunct="0">
              <a:spcBef>
                <a:spcPts val="584"/>
              </a:spcBef>
              <a:spcAft>
                <a:spcPct val="0"/>
              </a:spcAft>
              <a:buFont typeface="Arial" pitchFamily="34" charset="0"/>
              <a:buChar char="•"/>
              <a:defRPr/>
            </a:pPr>
            <a:r>
              <a:rPr lang="es-ES" dirty="0"/>
              <a:t>Describir a la juventud a partir del estigma de la violencia distorsiona el juicio sobre la raíz del problema y abre la puerta a aproximaciones alarmistas y exageradas para su prevención y solución. Como la tendencia a disminuir la edad penal.</a:t>
            </a:r>
            <a:endParaRPr lang="en-US" dirty="0"/>
          </a:p>
          <a:p>
            <a:pPr marL="167112" indent="-167112" algn="just">
              <a:buFont typeface="Arial" panose="020B0604020202020204" pitchFamily="34" charset="0"/>
              <a:buChar char="•"/>
            </a:pPr>
            <a:endParaRPr lang="es-CR" dirty="0"/>
          </a:p>
          <a:p>
            <a:pPr marL="167112" indent="-167112" algn="just" defTabSz="891262">
              <a:buFont typeface="Arial" panose="020B0604020202020204" pitchFamily="34" charset="0"/>
              <a:buChar char="•"/>
              <a:defRPr/>
            </a:pPr>
            <a:r>
              <a:rPr lang="es-CR" dirty="0"/>
              <a:t>La violencia es un fenómeno   multidimensional y multicausal</a:t>
            </a:r>
          </a:p>
          <a:p>
            <a:pPr marL="167112" indent="-167112" algn="just" defTabSz="891262">
              <a:buFont typeface="Arial" panose="020B0604020202020204" pitchFamily="34" charset="0"/>
              <a:buChar char="•"/>
              <a:defRPr/>
            </a:pPr>
            <a:r>
              <a:rPr lang="es-CR" dirty="0"/>
              <a:t>Algunos factores no son necesariamente causales sino facilitadores o agravantes </a:t>
            </a:r>
          </a:p>
          <a:p>
            <a:pPr marL="167112" indent="-167112" algn="just" defTabSz="891262">
              <a:buFont typeface="Arial" panose="020B0604020202020204" pitchFamily="34" charset="0"/>
              <a:buChar char="•"/>
              <a:defRPr/>
            </a:pPr>
            <a:endParaRPr lang="es-CR" b="1" dirty="0"/>
          </a:p>
          <a:p>
            <a:pPr marL="167112" indent="-167112" algn="just" defTabSz="891262">
              <a:buFont typeface="Arial" panose="020B0604020202020204" pitchFamily="34" charset="0"/>
              <a:buChar char="•"/>
              <a:defRPr/>
            </a:pPr>
            <a:endParaRPr lang="es-CR" b="1" dirty="0"/>
          </a:p>
          <a:p>
            <a:pPr marL="167112" indent="-167112" algn="just">
              <a:buFont typeface="Arial" panose="020B0604020202020204" pitchFamily="34" charset="0"/>
              <a:buChar char="•"/>
            </a:pPr>
            <a:endParaRPr lang="es-CR" dirty="0"/>
          </a:p>
          <a:p>
            <a:endParaRPr lang="en-US"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1262">
              <a:defRPr/>
            </a:pPr>
            <a:r>
              <a:rPr lang="es-CL" b="1" dirty="0">
                <a:solidFill>
                  <a:schemeClr val="bg1"/>
                </a:solidFill>
                <a:latin typeface="Calibri" pitchFamily="34" charset="0"/>
              </a:rPr>
              <a:t>Para abordar la violencia hay que comprenderla como fenómeno multidimensional</a:t>
            </a:r>
            <a:endParaRPr lang="en-US" b="1" dirty="0">
              <a:solidFill>
                <a:schemeClr val="bg1"/>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defTabSz="421522">
              <a:buFont typeface="Arial" pitchFamily="34" charset="0"/>
              <a:buChar char="•"/>
              <a:defRPr/>
            </a:pPr>
            <a:r>
              <a:rPr lang="es-ES" sz="1300" dirty="0"/>
              <a:t>La propuesta que hace CEPAL es comprender el proceso de </a:t>
            </a:r>
            <a:r>
              <a:rPr lang="es-ES" sz="1300" dirty="0" err="1"/>
              <a:t>inclusi</a:t>
            </a:r>
            <a:r>
              <a:rPr lang="es-CL" sz="1300" dirty="0" err="1"/>
              <a:t>ón</a:t>
            </a:r>
            <a:r>
              <a:rPr lang="es-CL" sz="1300" dirty="0"/>
              <a:t> social desde una perspectiva de derechos, que trascienda el eje básico de educación y empleo, abarcando otras dimensiones de inclusión social que son también claves para que los y las jóvenes no sólo avancen en los parámetros objetivos de la inclusión, sino también subjetivos, haciéndolos sentirse parte de la sociedad que se construye en conjunto.</a:t>
            </a:r>
          </a:p>
          <a:p>
            <a:pPr algn="just" defTabSz="421522">
              <a:buFont typeface="Arial" pitchFamily="34" charset="0"/>
              <a:buChar char="•"/>
              <a:defRPr/>
            </a:pPr>
            <a:endParaRPr lang="es-CL" sz="1300" dirty="0"/>
          </a:p>
          <a:p>
            <a:pPr algn="just">
              <a:buFont typeface="Arial" pitchFamily="34" charset="0"/>
              <a:buChar char="•"/>
            </a:pPr>
            <a:r>
              <a:rPr lang="es-CL" sz="1300" dirty="0"/>
              <a:t> Esta mirada integral de la inclusión social requiere una consideración de tres dimensiones claves para un buen desarrollo de políticas en este ámbito – el desarrollo institucional, el cierre de brechas en los ejes de inclusión social juvenil y tomar en cuenta las percepciones y valoraciones de los jóvenes mismos en torno a su desarrollo y el desarrollo de nuestras sociedades.</a:t>
            </a:r>
          </a:p>
          <a:p>
            <a:pPr algn="just">
              <a:buFont typeface="Arial" pitchFamily="34" charset="0"/>
              <a:buChar char="•"/>
            </a:pPr>
            <a:endParaRPr lang="es-CL" sz="1300" dirty="0"/>
          </a:p>
          <a:p>
            <a:pPr algn="just" defTabSz="891262">
              <a:buFont typeface="Arial" pitchFamily="34" charset="0"/>
              <a:buChar char="•"/>
              <a:defRPr/>
            </a:pPr>
            <a:r>
              <a:rPr lang="es-CL" sz="1300" dirty="0"/>
              <a:t>Las oportunidades de inclusión social se ven determinadas por la tremenda desigualdad común a todas las naciones latinoamericanas. Por lo tanto la importancia de analizar las brechas de inclusión desde y la mirada profunda de los ejes estructurantes de la matriz de la desigualdad social que propone la CEPAL, y que incluyen, además de las desigualdades de ingreso, las de género, étnicas y raciales, las vinculadas con el ciclo de vida y las territoriales</a:t>
            </a:r>
          </a:p>
          <a:p>
            <a:pPr algn="just" defTabSz="891262">
              <a:buFont typeface="Arial" pitchFamily="34" charset="0"/>
              <a:buChar char="•"/>
              <a:defRPr/>
            </a:pPr>
            <a:endParaRPr lang="es-CL" sz="1300" dirty="0"/>
          </a:p>
          <a:p>
            <a:pPr algn="just">
              <a:buFont typeface="Arial" pitchFamily="34" charset="0"/>
              <a:buChar char="•"/>
            </a:pPr>
            <a:r>
              <a:rPr lang="es-CL" sz="1300" dirty="0"/>
              <a:t>Esta mirada integral se propone que abarque como ejes principales de inclusión social, los ámbitos de educación, empleo, salud, violencia, participación y cultura. De  aquí parte entonces el diagnóstico que hacemos respecto a las situaciones que vive la población juvenil en la región y las recomendaciones más específicas.</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s-CL" dirty="0"/>
              <a:t>La violencia intrafamiliar contra los niños y contra las mujeres son la preocupación más relevada por los y las jóvenes.</a:t>
            </a:r>
          </a:p>
          <a:p>
            <a:endParaRPr lang="es-CL" dirty="0"/>
          </a:p>
          <a:p>
            <a:r>
              <a:rPr lang="es-CL" dirty="0"/>
              <a:t>El contexto escolar es otro espacio importante de violencias, donde las redes sociales han entrado a complejizar mucho el escenario, derribando los muros de la escuela y el liceo en los temas de convivencia.</a:t>
            </a:r>
          </a:p>
          <a:p>
            <a:endParaRPr lang="es-CL" dirty="0"/>
          </a:p>
          <a:p>
            <a:pPr>
              <a:spcAft>
                <a:spcPts val="1170"/>
              </a:spcAft>
            </a:pPr>
            <a:r>
              <a:rPr lang="es-CL" dirty="0"/>
              <a:t>Que las mujeres mueran menos que los varones por homicidios no significa que sufran menos de violencia</a:t>
            </a:r>
          </a:p>
          <a:p>
            <a:pPr>
              <a:spcAft>
                <a:spcPts val="1170"/>
              </a:spcAft>
            </a:pPr>
            <a:endParaRPr lang="es-MX" dirty="0"/>
          </a:p>
          <a:p>
            <a:pPr>
              <a:spcAft>
                <a:spcPts val="1170"/>
              </a:spcAft>
            </a:pPr>
            <a:r>
              <a:rPr lang="es-MX" dirty="0"/>
              <a:t>Diferencial clara entre el sexo de los perpetradores y de las víctimas de la violencia de género</a:t>
            </a:r>
            <a:endParaRPr lang="es-CL" dirty="0"/>
          </a:p>
          <a:p>
            <a:pPr>
              <a:spcAft>
                <a:spcPts val="1170"/>
              </a:spcAft>
            </a:pPr>
            <a:endParaRPr lang="es-CL" dirty="0"/>
          </a:p>
          <a:p>
            <a:pPr>
              <a:spcAft>
                <a:spcPts val="1170"/>
              </a:spcAft>
            </a:pPr>
            <a:r>
              <a:rPr lang="es-CL" dirty="0"/>
              <a:t>La forma más frecuente es la violencia de la pareja</a:t>
            </a:r>
          </a:p>
          <a:p>
            <a:pPr>
              <a:spcAft>
                <a:spcPts val="1170"/>
              </a:spcAft>
            </a:pPr>
            <a:endParaRPr lang="es-CL" dirty="0"/>
          </a:p>
          <a:p>
            <a:pPr>
              <a:spcAft>
                <a:spcPts val="1170"/>
              </a:spcAft>
            </a:pPr>
            <a:r>
              <a:rPr lang="es-CL" dirty="0"/>
              <a:t>Mayor victimización de mujeres jóvenes en: agresiones sexuales y aquellas no perpetradas por la pareja.</a:t>
            </a:r>
          </a:p>
          <a:p>
            <a:endParaRPr lang="en-US" dirty="0"/>
          </a:p>
        </p:txBody>
      </p:sp>
      <p:sp>
        <p:nvSpPr>
          <p:cNvPr id="4" name="Slide Number Placeholder 3"/>
          <p:cNvSpPr>
            <a:spLocks noGrp="1"/>
          </p:cNvSpPr>
          <p:nvPr>
            <p:ph type="sldNum" sz="quarter" idx="5"/>
          </p:nvPr>
        </p:nvSpPr>
        <p:spPr/>
        <p:txBody>
          <a:bodyPr/>
          <a:lstStyle/>
          <a:p>
            <a:fld id="{971CE235-A5C2-485D-AA5B-F8C9BA27D898}" type="slidenum">
              <a:rPr lang="en-US" smtClean="0"/>
              <a:pPr/>
              <a:t>20</a:t>
            </a:fld>
            <a:endParaRPr lang="en-US"/>
          </a:p>
        </p:txBody>
      </p:sp>
    </p:spTree>
    <p:extLst>
      <p:ext uri="{BB962C8B-B14F-4D97-AF65-F5344CB8AC3E}">
        <p14:creationId xmlns:p14="http://schemas.microsoft.com/office/powerpoint/2010/main" val="252347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300" dirty="0"/>
              <a:t>La cultura, como la educación o la salud, constituye un ámbito de ejercicio de derechos y respecto al cual también se generan procesos de exclusión.  </a:t>
            </a:r>
          </a:p>
          <a:p>
            <a:endParaRPr lang="es-ES" sz="1300" dirty="0"/>
          </a:p>
          <a:p>
            <a:r>
              <a:rPr lang="es-ES" sz="1300" dirty="0"/>
              <a:t>El acceso de las y los jóvenes a la cultura – que es uno de los derechos culturales fundamentales - es una condición para la generación de oportunidades que permitan la expresión del sujeto de manera que este pueda desarrollarse en toda su plenitud y participar activamente en la sociedad. </a:t>
            </a:r>
          </a:p>
          <a:p>
            <a:endParaRPr lang="es-E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300" dirty="0"/>
              <a:t>La participación en la vida cultural así como la libertad de expresión artística son fundamentales para forjar sociedades inclusivas e igualitarias </a:t>
            </a:r>
          </a:p>
          <a:p>
            <a:endParaRPr lang="es-ES" sz="1300" dirty="0"/>
          </a:p>
          <a:p>
            <a:r>
              <a:rPr lang="es-ES" sz="1300" dirty="0"/>
              <a:t>Aunque todavía hay bajos niveles de acceso a consumo cultural, las nuevas generaciones acceden en mayor medida que los adultos.</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262">
              <a:defRPr/>
            </a:pPr>
            <a:r>
              <a:rPr lang="es-CL" b="0" dirty="0">
                <a:solidFill>
                  <a:schemeClr val="bg1"/>
                </a:solidFill>
                <a:latin typeface="Century Gothic" panose="020B0502020202020204" pitchFamily="34" charset="0"/>
              </a:rPr>
              <a:t>La digitalización de las relaciones sociales, espacios culturales y de participación es una transformación en la cual la juventud es protagonista, pero en la cual muchos aun quedan fuera</a:t>
            </a:r>
            <a:endParaRPr lang="en-US" b="0" dirty="0">
              <a:solidFill>
                <a:schemeClr val="bg1"/>
              </a:solidFill>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971CE235-A5C2-485D-AA5B-F8C9BA27D898}" type="slidenum">
              <a:rPr lang="en-US" smtClean="0"/>
              <a:pPr/>
              <a:t>23</a:t>
            </a:fld>
            <a:endParaRPr lang="en-US"/>
          </a:p>
        </p:txBody>
      </p:sp>
    </p:spTree>
    <p:extLst>
      <p:ext uri="{BB962C8B-B14F-4D97-AF65-F5344CB8AC3E}">
        <p14:creationId xmlns:p14="http://schemas.microsoft.com/office/powerpoint/2010/main" val="2085627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112" indent="-167112">
              <a:buFont typeface="Arial" panose="020B0604020202020204" pitchFamily="34" charset="0"/>
              <a:buChar char="•"/>
            </a:pPr>
            <a:r>
              <a:rPr lang="es-CL" dirty="0"/>
              <a:t>Segmentación por redes sociales: estudios han mostrado que redes como Instagram y Snapchat son utilizadas por adolescentes y jóvenes de sectores socioeconómicos más altos. Mientras que Facebook ha entrado más masivamente</a:t>
            </a:r>
          </a:p>
          <a:p>
            <a:pPr marL="167112" indent="-167112">
              <a:buFont typeface="Arial" panose="020B0604020202020204" pitchFamily="34" charset="0"/>
              <a:buChar char="•"/>
            </a:pPr>
            <a:endParaRPr lang="es-CL" dirty="0"/>
          </a:p>
          <a:p>
            <a:pPr marL="167112" indent="-167112">
              <a:buFont typeface="Arial" panose="020B0604020202020204" pitchFamily="34" charset="0"/>
              <a:buChar char="•"/>
            </a:pPr>
            <a:r>
              <a:rPr lang="es-CL" dirty="0"/>
              <a:t>Tanto riesgos y oportunidades asociadas al uso de redes sociales requieren de formación de capacidades en niños, niñas, adolescentes y jóvenes.</a:t>
            </a:r>
          </a:p>
          <a:p>
            <a:pPr marL="167112" indent="-167112">
              <a:buFont typeface="Arial" panose="020B0604020202020204" pitchFamily="34" charset="0"/>
              <a:buChar char="•"/>
            </a:pPr>
            <a:endParaRPr lang="es-CL" dirty="0"/>
          </a:p>
          <a:p>
            <a:pPr marL="167112" indent="-167112">
              <a:buFont typeface="Arial" panose="020B0604020202020204" pitchFamily="34" charset="0"/>
              <a:buChar char="•"/>
            </a:pPr>
            <a:r>
              <a:rPr lang="es-CL" dirty="0"/>
              <a:t>Capacidades relacionadas con el autocuidado, la ética digital, criterios de evaluación de información, etc.</a:t>
            </a:r>
            <a:endParaRPr lang="en-US" dirty="0"/>
          </a:p>
        </p:txBody>
      </p:sp>
      <p:sp>
        <p:nvSpPr>
          <p:cNvPr id="4" name="Slide Number Placeholder 3"/>
          <p:cNvSpPr>
            <a:spLocks noGrp="1"/>
          </p:cNvSpPr>
          <p:nvPr>
            <p:ph type="sldNum" sz="quarter" idx="5"/>
          </p:nvPr>
        </p:nvSpPr>
        <p:spPr/>
        <p:txBody>
          <a:bodyPr/>
          <a:lstStyle/>
          <a:p>
            <a:fld id="{971CE235-A5C2-485D-AA5B-F8C9BA27D898}" type="slidenum">
              <a:rPr lang="en-US" smtClean="0"/>
              <a:pPr/>
              <a:t>24</a:t>
            </a:fld>
            <a:endParaRPr lang="en-US"/>
          </a:p>
        </p:txBody>
      </p:sp>
    </p:spTree>
    <p:extLst>
      <p:ext uri="{BB962C8B-B14F-4D97-AF65-F5344CB8AC3E}">
        <p14:creationId xmlns:p14="http://schemas.microsoft.com/office/powerpoint/2010/main" val="99431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300" dirty="0"/>
              <a:t>La participación social y el ejercicio ciudadano constituyen dimensiones clave de la inclusión de los jóvenes en la sociedad, pues mediante ellos los jóvenes expresan tanto sus posibilidades como sus deseos en la construcción de un futuro compartido.</a:t>
            </a:r>
          </a:p>
          <a:p>
            <a:endParaRPr lang="es-ES" sz="1300" dirty="0"/>
          </a:p>
          <a:p>
            <a:r>
              <a:rPr lang="es-ES" sz="1300" dirty="0"/>
              <a:t>El apoyo a la participación política de las juventudes teniendo presente su diversidad es fundamental para fortalecer su compromiso por la formulación de políticas públicas que permitan superar las desigualdades persistentes en América Latina y el Caribe. </a:t>
            </a:r>
          </a:p>
          <a:p>
            <a:endParaRPr lang="es-ES" sz="1300" dirty="0"/>
          </a:p>
          <a:p>
            <a:pPr defTabSz="445631">
              <a:defRPr/>
            </a:pPr>
            <a:r>
              <a:rPr lang="es-ES" sz="1300" dirty="0"/>
              <a:t>Para que los y las jóvenes puedan participar de manera efectiva, hay que darles las herramientas necesarias: información, educación y el conocimiento de sus derechos civiles.</a:t>
            </a:r>
            <a:endParaRPr lang="en-US" sz="1300" dirty="0"/>
          </a:p>
          <a:p>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L" sz="1300" dirty="0"/>
              <a:t>E</a:t>
            </a:r>
            <a:r>
              <a:rPr lang="es-ES" sz="1300" dirty="0"/>
              <a:t>n América Latina numerosos estudios han señalado la lejanía y falta de confianza de los y las jóvenes en la política convencional y su menor participación electoral.</a:t>
            </a:r>
          </a:p>
          <a:p>
            <a:endParaRPr lang="es-ES" sz="1300" dirty="0"/>
          </a:p>
          <a:p>
            <a:r>
              <a:rPr lang="es-ES" sz="1300" dirty="0"/>
              <a:t>El nivel de confianza que tienen sobre las instituciones asociadas a la </a:t>
            </a:r>
            <a:r>
              <a:rPr lang="es-ES" sz="1300" dirty="0" err="1"/>
              <a:t>pol</a:t>
            </a:r>
            <a:r>
              <a:rPr lang="es-CL" sz="1300" dirty="0" err="1"/>
              <a:t>ítica</a:t>
            </a:r>
            <a:r>
              <a:rPr lang="es-CL" sz="1300" dirty="0"/>
              <a:t> convencional como el Congreso y los partidos es débil. Aunque algo ha mejorado, aun más del 40% no confía en los partidos políticas. Y más de un tercio de la juventud no confía en el Congreso.</a:t>
            </a:r>
            <a:endParaRPr lang="es-ES" sz="1300" dirty="0"/>
          </a:p>
          <a:p>
            <a:endParaRPr lang="es-ES" sz="1300" dirty="0"/>
          </a:p>
          <a:p>
            <a:r>
              <a:rPr lang="es-CL" sz="1300" dirty="0"/>
              <a:t>Este nivel de desconfianza había mejorado levemente en la última década, pero tuvo incremento importante en los últimos años, mostrando una distancia de la juventud respecto a la política convencional, comparado con la confianza que tienen en otras instituciones.</a:t>
            </a:r>
          </a:p>
          <a:p>
            <a:endParaRPr lang="es-CL" sz="1300" dirty="0"/>
          </a:p>
          <a:p>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26</a:t>
            </a:fld>
            <a:endParaRPr lang="es-ES"/>
          </a:p>
        </p:txBody>
      </p:sp>
    </p:spTree>
    <p:extLst>
      <p:ext uri="{BB962C8B-B14F-4D97-AF65-F5344CB8AC3E}">
        <p14:creationId xmlns:p14="http://schemas.microsoft.com/office/powerpoint/2010/main" val="3645336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5631">
              <a:defRPr/>
            </a:pPr>
            <a:r>
              <a:rPr lang="es-CL" sz="1300" dirty="0"/>
              <a:t>Contrario a lo que normalmente se ha analizado respecto a la juventud y  la política, el desinterés y la desconfianza es más o menos generalizado en toda la población, en algunos países los adultos manifiestan incluso menor confianza (como Nicaragua, Guatemala,  Panamá y Paraguay). </a:t>
            </a:r>
          </a:p>
          <a:p>
            <a:pPr defTabSz="445631">
              <a:defRPr/>
            </a:pPr>
            <a:endParaRPr lang="en-US" sz="1300" dirty="0"/>
          </a:p>
          <a:p>
            <a:r>
              <a:rPr lang="es-CL" sz="1300" dirty="0"/>
              <a:t>La población en general, jóvenes y adultos perciben una débil representación de  sus intereses, desconfiando de los líderes. LEER GRÁFICO</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27</a:t>
            </a:fld>
            <a:endParaRPr lang="es-ES"/>
          </a:p>
        </p:txBody>
      </p:sp>
    </p:spTree>
    <p:extLst>
      <p:ext uri="{BB962C8B-B14F-4D97-AF65-F5344CB8AC3E}">
        <p14:creationId xmlns:p14="http://schemas.microsoft.com/office/powerpoint/2010/main" val="2300896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5631">
              <a:defRPr/>
            </a:pPr>
            <a:r>
              <a:rPr lang="es-CL" sz="1300" dirty="0"/>
              <a:t>Temas prioritarios en 2017 fueron la delincuencia y desocupación, seguido por la economía y la corrupción. </a:t>
            </a:r>
          </a:p>
          <a:p>
            <a:pPr defTabSz="445631">
              <a:defRPr/>
            </a:pPr>
            <a:endParaRPr lang="es-CL" sz="1300" dirty="0"/>
          </a:p>
          <a:p>
            <a:pPr defTabSz="445631">
              <a:defRPr/>
            </a:pPr>
            <a:r>
              <a:rPr lang="es-CL" sz="1300" dirty="0"/>
              <a:t>La desocupación y el desempleo son prioridades que también destacaban en el 2000. La educación y corrupción eran mucho más prioritarios entonces. Delincuencia es algo que surge con mayor intensidad en esta década.</a:t>
            </a:r>
          </a:p>
          <a:p>
            <a:endParaRPr lang="es-CL" sz="1300" dirty="0"/>
          </a:p>
          <a:p>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28</a:t>
            </a:fld>
            <a:endParaRPr lang="es-ES"/>
          </a:p>
        </p:txBody>
      </p:sp>
    </p:spTree>
    <p:extLst>
      <p:ext uri="{BB962C8B-B14F-4D97-AF65-F5344CB8AC3E}">
        <p14:creationId xmlns:p14="http://schemas.microsoft.com/office/powerpoint/2010/main" val="1615960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900" dirty="0"/>
          </a:p>
        </p:txBody>
      </p:sp>
      <p:sp>
        <p:nvSpPr>
          <p:cNvPr id="4" name="Slide Number Placeholder 3"/>
          <p:cNvSpPr>
            <a:spLocks noGrp="1"/>
          </p:cNvSpPr>
          <p:nvPr>
            <p:ph type="sldNum" sz="quarter" idx="10"/>
          </p:nvPr>
        </p:nvSpPr>
        <p:spPr/>
        <p:txBody>
          <a:bodyPr/>
          <a:lstStyle/>
          <a:p>
            <a:pPr>
              <a:defRPr/>
            </a:pPr>
            <a:fld id="{C5B16D5F-469C-4395-8376-89059314A64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Ø"/>
              <a:defRPr/>
            </a:pPr>
            <a:r>
              <a:rPr lang="es-ES" sz="1500" dirty="0">
                <a:latin typeface="Arial" pitchFamily="34" charset="0"/>
                <a:cs typeface="Arial" pitchFamily="34" charset="0"/>
              </a:rPr>
              <a:t>Eje básico de inclusión durante la juventud es justamente la o las transiciones desde educación y el trabajo</a:t>
            </a:r>
          </a:p>
          <a:p>
            <a:pPr>
              <a:buFont typeface="Wingdings" pitchFamily="2" charset="2"/>
              <a:buChar char="Ø"/>
              <a:defRPr/>
            </a:pPr>
            <a:endParaRPr lang="es-ES" sz="1500" dirty="0">
              <a:latin typeface="Arial" pitchFamily="34" charset="0"/>
              <a:cs typeface="Arial" pitchFamily="34" charset="0"/>
            </a:endParaRPr>
          </a:p>
          <a:p>
            <a:pPr>
              <a:buFont typeface="Wingdings" pitchFamily="2" charset="2"/>
              <a:buChar char="Ø"/>
              <a:defRPr/>
            </a:pPr>
            <a:r>
              <a:rPr lang="es-ES" sz="1500" dirty="0">
                <a:latin typeface="Arial" pitchFamily="34" charset="0"/>
                <a:cs typeface="Arial" pitchFamily="34" charset="0"/>
              </a:rPr>
              <a:t>El desarrollo de capacidades de las nuevas generaciones es uno de los pilares básicos para sustentar el camino hacia la igualdad y requiere aprovechar mejor el bono demográfico, especialmente el potencial que representan los jóvenes. </a:t>
            </a:r>
          </a:p>
          <a:p>
            <a:pPr>
              <a:defRPr/>
            </a:pPr>
            <a:endParaRPr lang="en-US" sz="1500" dirty="0">
              <a:latin typeface="Arial" pitchFamily="34" charset="0"/>
              <a:cs typeface="Arial" pitchFamily="34" charset="0"/>
            </a:endParaRPr>
          </a:p>
          <a:p>
            <a:pPr>
              <a:buFont typeface="Wingdings" pitchFamily="2" charset="2"/>
              <a:buChar char="Ø"/>
              <a:defRPr/>
            </a:pPr>
            <a:r>
              <a:rPr lang="es-ES" sz="1500" dirty="0">
                <a:latin typeface="Arial" pitchFamily="34" charset="0"/>
                <a:cs typeface="Arial" pitchFamily="34" charset="0"/>
              </a:rPr>
              <a:t>Sin embargo, los  avances registrados en el ámbito educativo en las últimas décadas  en América Latina han sido desiguales, tanto entre países como al interior de ellos, y no se han plasmado en una mejor incorporación al mercado de trabajo, particularmente para mujeres.</a:t>
            </a:r>
          </a:p>
          <a:p>
            <a:pPr>
              <a:defRPr/>
            </a:pPr>
            <a:endParaRPr lang="es-ES" sz="1500" dirty="0">
              <a:latin typeface="Arial" pitchFamily="34" charset="0"/>
              <a:cs typeface="Arial" pitchFamily="34" charset="0"/>
            </a:endParaRPr>
          </a:p>
          <a:p>
            <a:endParaRPr lang="en-US" sz="15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110000"/>
              </a:lnSpc>
            </a:pPr>
            <a:r>
              <a:rPr lang="es-CL" dirty="0">
                <a:solidFill>
                  <a:schemeClr val="tx1">
                    <a:lumMod val="65000"/>
                    <a:lumOff val="35000"/>
                  </a:schemeClr>
                </a:solidFill>
                <a:latin typeface="Century Gothic"/>
                <a:cs typeface="Century Gothic"/>
              </a:rPr>
              <a:t>Plataforma que </a:t>
            </a:r>
            <a:r>
              <a:rPr lang="es-ES" dirty="0"/>
              <a:t>busca recoger y difundir estadísticas, políticas, experiencias, resultados de investigación y noticias relacionadas con temas de juventud e inclusión en América Latina y el Caribe. Además es un espacio que permite el acceso e intercambio de información y experiencias relevantes y especializadas sobre la juventud entre diferentes actores interesados en la temática.  </a:t>
            </a:r>
          </a:p>
          <a:p>
            <a:pPr algn="l">
              <a:lnSpc>
                <a:spcPct val="110000"/>
              </a:lnSpc>
              <a:buFont typeface="Arial" pitchFamily="34" charset="0"/>
              <a:buNone/>
            </a:pPr>
            <a:endParaRPr lang="es-CL" dirty="0">
              <a:solidFill>
                <a:schemeClr val="tx1">
                  <a:lumMod val="65000"/>
                  <a:lumOff val="35000"/>
                </a:schemeClr>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971CE235-A5C2-485D-AA5B-F8C9BA27D898}" type="slidenum">
              <a:rPr lang="en-US" smtClean="0"/>
              <a:pPr/>
              <a:t>30</a:t>
            </a:fld>
            <a:endParaRPr lang="en-US"/>
          </a:p>
        </p:txBody>
      </p:sp>
    </p:spTree>
    <p:extLst>
      <p:ext uri="{BB962C8B-B14F-4D97-AF65-F5344CB8AC3E}">
        <p14:creationId xmlns:p14="http://schemas.microsoft.com/office/powerpoint/2010/main" val="131075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231775"/>
            <a:ext cx="4695825" cy="3521075"/>
          </a:xfrm>
        </p:spPr>
      </p:sp>
      <p:sp>
        <p:nvSpPr>
          <p:cNvPr id="3" name="Notes Placeholder 2"/>
          <p:cNvSpPr>
            <a:spLocks noGrp="1"/>
          </p:cNvSpPr>
          <p:nvPr>
            <p:ph type="body" idx="1"/>
          </p:nvPr>
        </p:nvSpPr>
        <p:spPr>
          <a:xfrm>
            <a:off x="195365" y="3967025"/>
            <a:ext cx="6711745" cy="4224814"/>
          </a:xfrm>
        </p:spPr>
        <p:txBody>
          <a:bodyPr>
            <a:noAutofit/>
          </a:bodyPr>
          <a:lstStyle/>
          <a:p>
            <a:pPr marL="167112" indent="-167112" defTabSz="891262">
              <a:buFont typeface="Arial" charset="0"/>
              <a:buChar char="•"/>
              <a:defRPr/>
            </a:pPr>
            <a:r>
              <a:rPr lang="es-ES" altLang="es-CL" sz="1100" dirty="0">
                <a:latin typeface="Calibri" pitchFamily="34" charset="0"/>
              </a:rPr>
              <a:t>La educación es un derecho y una vía fundamental para la inclusión social y económica, para el ejercicio de la ciudadanía y la participación en la sociedad. </a:t>
            </a:r>
          </a:p>
          <a:p>
            <a:pPr marL="167112" indent="-167112" defTabSz="891262">
              <a:buFont typeface="Arial" charset="0"/>
              <a:buChar char="•"/>
              <a:defRPr/>
            </a:pPr>
            <a:endParaRPr lang="es-ES" sz="1100" dirty="0">
              <a:latin typeface="Calibri" pitchFamily="34" charset="0"/>
            </a:endParaRPr>
          </a:p>
          <a:p>
            <a:pPr marL="167112" indent="-167112" defTabSz="891262">
              <a:buFont typeface="Arial" charset="0"/>
              <a:buChar char="•"/>
              <a:defRPr/>
            </a:pPr>
            <a:r>
              <a:rPr lang="es-ES" sz="1100" dirty="0"/>
              <a:t>Más años de escolarización permiten mejores oportunidades laborales (12 años para superar la pobreza, 13 años para superar el promedio de ingresos), y habilitan para una participación más plena en sociedades democráticas. </a:t>
            </a:r>
            <a:endParaRPr lang="es-ES" altLang="es-CL" sz="1100" dirty="0">
              <a:latin typeface="Calibri" pitchFamily="34" charset="0"/>
            </a:endParaRPr>
          </a:p>
          <a:p>
            <a:pPr marL="167112" indent="-167112">
              <a:buFont typeface="Arial" charset="0"/>
              <a:buChar char="•"/>
            </a:pPr>
            <a:endParaRPr lang="es-ES" sz="1100" dirty="0"/>
          </a:p>
          <a:p>
            <a:pPr marL="167112" indent="-167112">
              <a:buFont typeface="Arial" charset="0"/>
              <a:buChar char="•"/>
            </a:pPr>
            <a:r>
              <a:rPr lang="es-ES" sz="1100" dirty="0"/>
              <a:t> En los últimos 20 años, la región ha mostrado un gran avance en la proporción de jóvenes que finalizan algún ciclo educativo. Todos estos logros en cobertura y acceso, que sin duda representan ciertos avances son bastante heterogéneos en la región.</a:t>
            </a:r>
          </a:p>
          <a:p>
            <a:pPr marL="167112" indent="-167112">
              <a:buFont typeface="Arial" charset="0"/>
              <a:buChar char="•"/>
            </a:pPr>
            <a:endParaRPr lang="es-ES" sz="1100" dirty="0"/>
          </a:p>
          <a:p>
            <a:pPr marL="167112" indent="-167112">
              <a:buFont typeface="Arial" charset="0"/>
              <a:buChar char="•"/>
            </a:pPr>
            <a:r>
              <a:rPr lang="es-ES" sz="1100" dirty="0"/>
              <a:t>Las brechas educativas no sólo tienen que ver con nivel de desarrollo de los países, hay factores internos de desigualdad de afectan logros al interior de cada país. </a:t>
            </a:r>
          </a:p>
          <a:p>
            <a:pPr marL="167112" indent="-167112">
              <a:buFont typeface="Arial" charset="0"/>
              <a:buChar char="•"/>
            </a:pPr>
            <a:endParaRPr lang="es-ES" sz="1100" dirty="0"/>
          </a:p>
          <a:p>
            <a:pPr marL="167112" indent="-167112">
              <a:buFont typeface="Arial" charset="0"/>
              <a:buChar char="•"/>
            </a:pPr>
            <a:r>
              <a:rPr lang="es-ES" sz="1100" dirty="0"/>
              <a:t>El primero destacable es el nivel de ingresos económico del hogar. La estratificación y desigualdad de ingresos tan importante en la región se reproduce en los sistemas educativos. . </a:t>
            </a:r>
          </a:p>
          <a:p>
            <a:pPr marL="167112" indent="-167112">
              <a:buFont typeface="Arial" charset="0"/>
              <a:buChar char="•"/>
            </a:pPr>
            <a:endParaRPr lang="es-ES" sz="1100" dirty="0"/>
          </a:p>
          <a:p>
            <a:pPr marL="167112" indent="-167112">
              <a:buFont typeface="Arial" charset="0"/>
              <a:buChar char="•"/>
            </a:pPr>
            <a:r>
              <a:rPr lang="es-ES" sz="1100" dirty="0"/>
              <a:t>Menos en primaria, pero ya en secundaria es muy marcada. Como muestra el gráfico; esta es la proporción de jóvenes de los hogares del quintil más rico y los del quintil más pobre que han concluido la secundaria.</a:t>
            </a:r>
          </a:p>
          <a:p>
            <a:pPr marL="167112" indent="-167112">
              <a:buFont typeface="Arial" charset="0"/>
              <a:buChar char="•"/>
            </a:pPr>
            <a:endParaRPr lang="es-ES" sz="1100" dirty="0"/>
          </a:p>
          <a:p>
            <a:pPr marL="167112" indent="-167112">
              <a:buFont typeface="Arial" charset="0"/>
              <a:buChar char="•"/>
            </a:pPr>
            <a:r>
              <a:rPr lang="es-ES" sz="1100" dirty="0"/>
              <a:t>En promedio (18 países de AL): la diferencia en conclusión de la secundaria entre los que provienen de hogares del quintil más rico y del quintil más pobre es de casi 50 puntos porcentuales. Pero es bastante amplia para el caso de algunos países. Chile en general presenta buena situación tanto a nivel promedio de logro, como en términos de brecha.</a:t>
            </a:r>
          </a:p>
          <a:p>
            <a:pPr marL="167112" indent="-167112">
              <a:buFont typeface="Arial" charset="0"/>
              <a:buChar char="•"/>
            </a:pPr>
            <a:endParaRPr lang="es-ES" sz="1100" dirty="0"/>
          </a:p>
          <a:p>
            <a:pPr marL="167112" indent="-167112">
              <a:buFont typeface="Arial" charset="0"/>
              <a:buChar char="•"/>
            </a:pPr>
            <a:r>
              <a:rPr lang="es-ES" sz="1100" dirty="0"/>
              <a:t>Los logros alcanzados generan exigencias, expectativas y desafíos mayores para el mercado laboral y las políticas públicas. Como se ha visto en Chile con el movimiento estudiantil desde comienzos de los 2000.</a:t>
            </a:r>
          </a:p>
          <a:p>
            <a:pPr marL="167112" indent="-167112">
              <a:buFont typeface="Arial" charset="0"/>
              <a:buChar char="•"/>
            </a:pPr>
            <a:endParaRPr lang="es-ES" sz="1100" dirty="0"/>
          </a:p>
          <a:p>
            <a:endParaRPr lang="en-US" sz="11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normAutofit/>
          </a:bodyPr>
          <a:lstStyle/>
          <a:p>
            <a:pPr algn="just" eaLnBrk="1" hangingPunct="1">
              <a:spcBef>
                <a:spcPct val="0"/>
              </a:spcBef>
              <a:buFont typeface="Calibri" pitchFamily="34" charset="0"/>
              <a:buNone/>
            </a:pPr>
            <a:endParaRPr lang="es-ES" altLang="es-CL" dirty="0">
              <a:latin typeface="Calibri" pitchFamily="34" charset="0"/>
            </a:endParaRPr>
          </a:p>
          <a:p>
            <a:pPr algn="just" eaLnBrk="1" hangingPunct="1">
              <a:spcBef>
                <a:spcPct val="0"/>
              </a:spcBef>
              <a:buFont typeface="Calibri" pitchFamily="34" charset="0"/>
              <a:buAutoNum type="arabicPeriod"/>
            </a:pPr>
            <a:r>
              <a:rPr lang="es-ES" altLang="es-CL" dirty="0">
                <a:latin typeface="Calibri" pitchFamily="34" charset="0"/>
              </a:rPr>
              <a:t>El incremento de la cobertura en la secundaria ha sido particularmente notable en las localidades rurales de algunos países. En ese período, ese porcentaje aumentó de aproximadamente 20% al 40% (promedio para 17 países)</a:t>
            </a:r>
          </a:p>
          <a:p>
            <a:pPr algn="just" eaLnBrk="1" hangingPunct="1">
              <a:spcBef>
                <a:spcPct val="0"/>
              </a:spcBef>
              <a:buFont typeface="Calibri" pitchFamily="34" charset="0"/>
              <a:buAutoNum type="arabicPeriod"/>
            </a:pPr>
            <a:endParaRPr lang="es-ES" altLang="es-CL" dirty="0">
              <a:latin typeface="Calibri" pitchFamily="34" charset="0"/>
            </a:endParaRPr>
          </a:p>
          <a:p>
            <a:pPr algn="just" eaLnBrk="1" hangingPunct="1">
              <a:spcBef>
                <a:spcPct val="0"/>
              </a:spcBef>
              <a:buFont typeface="Calibri" pitchFamily="34" charset="0"/>
              <a:buAutoNum type="arabicPeriod"/>
            </a:pPr>
            <a:r>
              <a:rPr lang="es-ES" altLang="es-CL" dirty="0">
                <a:latin typeface="Calibri" pitchFamily="34" charset="0"/>
              </a:rPr>
              <a:t>Pese a estos importantes avances, aun existen brechas significativas y los adolescentes rurales son los más rezagados: aproximadamente 60% de ellos no había concluido esa crucial etapa de la educación. </a:t>
            </a:r>
          </a:p>
          <a:p>
            <a:pPr algn="just" eaLnBrk="1" hangingPunct="1">
              <a:spcBef>
                <a:spcPct val="0"/>
              </a:spcBef>
              <a:buFont typeface="Calibri" pitchFamily="34" charset="0"/>
              <a:buAutoNum type="arabicPeriod"/>
            </a:pPr>
            <a:endParaRPr lang="es-ES" altLang="es-CL" dirty="0">
              <a:latin typeface="Calibri" pitchFamily="34" charset="0"/>
            </a:endParaRPr>
          </a:p>
          <a:p>
            <a:pPr algn="just">
              <a:spcBef>
                <a:spcPct val="0"/>
              </a:spcBef>
              <a:buFont typeface="Calibri" pitchFamily="34" charset="0"/>
              <a:buAutoNum type="arabicPeriod"/>
            </a:pPr>
            <a:r>
              <a:rPr lang="es-ES" altLang="es-CL" dirty="0">
                <a:latin typeface="Calibri" pitchFamily="34" charset="0"/>
              </a:rPr>
              <a:t>Las jóvenes en las zonas urbanas son las que presentan la mayor tasa de conclusión de la secundaria: 69.5%. A pesar de que esa cifra representa un aumento importante con relación a 2002 (cuando equivalía a 55%), ella indica que 30%, o sea, casi una de cada 3 de ellas no ha concluido la secundaria.</a:t>
            </a:r>
            <a:endParaRPr lang="en-US" altLang="es-CL" dirty="0">
              <a:latin typeface="Calibri" pitchFamily="34" charset="0"/>
            </a:endParaRPr>
          </a:p>
        </p:txBody>
      </p:sp>
      <p:sp>
        <p:nvSpPr>
          <p:cNvPr id="82948" name="Slide Number Placeholder 3"/>
          <p:cNvSpPr>
            <a:spLocks noGrp="1"/>
          </p:cNvSpPr>
          <p:nvPr>
            <p:ph type="sldNum" sz="quarter" idx="5"/>
          </p:nvPr>
        </p:nvSpPr>
        <p:spPr>
          <a:noFill/>
        </p:spPr>
        <p:txBody>
          <a:bodyPr/>
          <a:lstStyle/>
          <a:p>
            <a:pPr defTabSz="908233"/>
            <a:fld id="{C468737E-37E1-4F5E-B6B4-5C03257D4FD7}" type="slidenum">
              <a:rPr lang="en-US" altLang="es-CL" smtClean="0"/>
              <a:pPr defTabSz="908233"/>
              <a:t>5</a:t>
            </a:fld>
            <a:endParaRPr lang="en-US" altLang="es-CL" dirty="0"/>
          </a:p>
        </p:txBody>
      </p:sp>
    </p:spTree>
    <p:extLst>
      <p:ext uri="{BB962C8B-B14F-4D97-AF65-F5344CB8AC3E}">
        <p14:creationId xmlns:p14="http://schemas.microsoft.com/office/powerpoint/2010/main" val="22089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8519" indent="-278519" defTabSz="908196">
              <a:buFont typeface="Arial" panose="020B0604020202020204" pitchFamily="34" charset="0"/>
              <a:buChar char="•"/>
              <a:defRPr/>
            </a:pPr>
            <a:r>
              <a:rPr lang="es-ES" sz="1300" dirty="0"/>
              <a:t>A estas brechas se suman las que se generan por diferencias de origen étnico/racial.</a:t>
            </a:r>
          </a:p>
          <a:p>
            <a:pPr defTabSz="908196">
              <a:defRPr/>
            </a:pPr>
            <a:endParaRPr lang="es-ES" sz="1300" dirty="0"/>
          </a:p>
          <a:p>
            <a:pPr marL="278519" indent="-278519" defTabSz="908196">
              <a:buFont typeface="Arial" panose="020B0604020202020204" pitchFamily="34" charset="0"/>
              <a:buChar char="•"/>
              <a:defRPr/>
            </a:pPr>
            <a:r>
              <a:rPr lang="es-ES" sz="1300" dirty="0"/>
              <a:t>A pesar que los avances en logros educativos para la población indígena han sido muy importantes. En todos los países el porcentaje de jóvenes de 20 a 24 años indígenas que han </a:t>
            </a:r>
            <a:r>
              <a:rPr lang="es-ES" sz="1300" dirty="0" err="1"/>
              <a:t>concluído</a:t>
            </a:r>
            <a:r>
              <a:rPr lang="es-ES" sz="1300" dirty="0"/>
              <a:t> la secundaria es significativamente inferior a lo de los jóvenes no indígenas ni afrodescendientes. Además, como los ejes de desigualdad social se combinan y entrecruzan, las mujeres indígenas han progresado en menor medida que los hombres indígenas (contrario con lo que ha ocurrido en los promedios regionales).</a:t>
            </a:r>
          </a:p>
          <a:p>
            <a:endParaRPr lang="en-US" sz="1300" dirty="0"/>
          </a:p>
          <a:p>
            <a:pPr marL="170277" indent="-170277">
              <a:buFont typeface="Arial" charset="0"/>
              <a:buChar char="•"/>
              <a:defRPr/>
            </a:pPr>
            <a:r>
              <a:rPr lang="es-ES" sz="1300" dirty="0"/>
              <a:t>Transformar el sistema educativo en un real mecanismo de reducción de las desigualdades sociales plantea importantes desafíos.</a:t>
            </a:r>
          </a:p>
          <a:p>
            <a:pPr marL="170277" indent="-170277">
              <a:buFont typeface="Arial" charset="0"/>
              <a:buChar char="•"/>
              <a:defRPr/>
            </a:pPr>
            <a:endParaRPr lang="es-ES" sz="1300" dirty="0"/>
          </a:p>
          <a:p>
            <a:pPr marL="170277" indent="-170277">
              <a:buFont typeface="Arial" charset="0"/>
              <a:buChar char="•"/>
              <a:defRPr/>
            </a:pPr>
            <a:r>
              <a:rPr lang="es-ES" sz="1300" dirty="0"/>
              <a:t>Por lo mismo la importancia que se le ha dado en los ODS (10): a garantizar una educación inclusiva, equitativa y de calidad.</a:t>
            </a:r>
          </a:p>
          <a:p>
            <a:endParaRPr lang="en-US" sz="1300" dirty="0"/>
          </a:p>
        </p:txBody>
      </p:sp>
      <p:sp>
        <p:nvSpPr>
          <p:cNvPr id="4" name="Slide Number Placeholder 3"/>
          <p:cNvSpPr>
            <a:spLocks noGrp="1"/>
          </p:cNvSpPr>
          <p:nvPr>
            <p:ph type="sldNum" sz="quarter" idx="10"/>
          </p:nvPr>
        </p:nvSpPr>
        <p:spPr/>
        <p:txBody>
          <a:bodyPr/>
          <a:lstStyle/>
          <a:p>
            <a:fld id="{B84CE1F0-0BA5-4470-8AF6-998F8B9D7145}" type="slidenum">
              <a:rPr lang="en-US" smtClean="0"/>
              <a:pPr/>
              <a:t>6</a:t>
            </a:fld>
            <a:endParaRPr lang="en-US"/>
          </a:p>
        </p:txBody>
      </p:sp>
    </p:spTree>
    <p:extLst>
      <p:ext uri="{BB962C8B-B14F-4D97-AF65-F5344CB8AC3E}">
        <p14:creationId xmlns:p14="http://schemas.microsoft.com/office/powerpoint/2010/main" val="76000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341272" y="4412587"/>
            <a:ext cx="6419931" cy="4599468"/>
          </a:xfrm>
        </p:spPr>
        <p:txBody>
          <a:bodyPr>
            <a:normAutofit fontScale="92500" lnSpcReduction="10000"/>
          </a:bodyPr>
          <a:lstStyle/>
          <a:p>
            <a:pPr marL="167103" indent="-167103">
              <a:buFont typeface="Arial" charset="0"/>
              <a:buChar char="•"/>
            </a:pPr>
            <a:r>
              <a:rPr lang="es-CL" dirty="0"/>
              <a:t>No es sólo cuestión de cuántos años de escolaridad, sino de qué y cómo se aprende durante el trayecto.</a:t>
            </a:r>
          </a:p>
          <a:p>
            <a:pPr marL="167103" indent="-167103">
              <a:buFont typeface="Arial" charset="0"/>
              <a:buChar char="•"/>
            </a:pPr>
            <a:endParaRPr lang="es-CL" dirty="0"/>
          </a:p>
          <a:p>
            <a:pPr marL="167103" indent="-167103" defTabSz="891213">
              <a:buFont typeface="Arial" charset="0"/>
              <a:buChar char="•"/>
              <a:defRPr/>
            </a:pPr>
            <a:r>
              <a:rPr lang="es-CL" dirty="0"/>
              <a:t>Más difícil aun es avanzar y evaluar la calidad de la enseñanza impartida en la trayectoria escolar. La medición de la calidad es un tema controvertido.  </a:t>
            </a:r>
          </a:p>
          <a:p>
            <a:pPr marL="167103" indent="-167103">
              <a:buFont typeface="Arial" charset="0"/>
              <a:buChar char="•"/>
            </a:pPr>
            <a:endParaRPr lang="es-CL" dirty="0"/>
          </a:p>
          <a:p>
            <a:pPr marL="167103" indent="-167103">
              <a:buFont typeface="Arial" charset="0"/>
              <a:buChar char="•"/>
            </a:pPr>
            <a:r>
              <a:rPr lang="es-CL" dirty="0"/>
              <a:t>Las pruebas estandarizadas como PISA (en secundaria)son un modo restringido de monitorear los resultados de aprendizajes: restringidos y limitados. Pero sirven como termómetro.</a:t>
            </a:r>
          </a:p>
          <a:p>
            <a:endParaRPr lang="es-ES" dirty="0"/>
          </a:p>
          <a:p>
            <a:pPr marL="167103" indent="-167103">
              <a:buFont typeface="Arial" charset="0"/>
              <a:buChar char="•"/>
            </a:pPr>
            <a:r>
              <a:rPr lang="es-CL" dirty="0"/>
              <a:t>La prueba PISA es una medición de competencias esenciales desarrollado por la OCDE, en el cual varios países de LAC participan. Se miden competencias en las áreas de lectura, matemáticas y ciencias en una muestra de estudiantes de 15 años.</a:t>
            </a:r>
          </a:p>
          <a:p>
            <a:pPr marL="167103" indent="-167103">
              <a:buFont typeface="Arial" charset="0"/>
              <a:buChar char="•"/>
            </a:pPr>
            <a:endParaRPr lang="es-CL" dirty="0"/>
          </a:p>
          <a:p>
            <a:pPr marL="167103" indent="-167103">
              <a:buFont typeface="Arial" charset="0"/>
              <a:buChar char="•"/>
            </a:pPr>
            <a:r>
              <a:rPr lang="es-CL" dirty="0"/>
              <a:t>Explicar gráfica</a:t>
            </a:r>
          </a:p>
          <a:p>
            <a:pPr marL="167103" indent="-167103">
              <a:buFont typeface="Arial" charset="0"/>
              <a:buChar char="•"/>
            </a:pPr>
            <a:endParaRPr lang="es-CL" dirty="0"/>
          </a:p>
          <a:p>
            <a:pPr marL="167103" indent="-167103">
              <a:buFont typeface="Arial" charset="0"/>
              <a:buChar char="•"/>
            </a:pPr>
            <a:r>
              <a:rPr lang="en-US" dirty="0" err="1"/>
              <a:t>mientras</a:t>
            </a:r>
            <a:r>
              <a:rPr lang="en-US" dirty="0"/>
              <a:t> la </a:t>
            </a:r>
            <a:r>
              <a:rPr lang="en-US" dirty="0" err="1"/>
              <a:t>distribución</a:t>
            </a:r>
            <a:r>
              <a:rPr lang="en-US" dirty="0"/>
              <a:t> en los </a:t>
            </a:r>
            <a:r>
              <a:rPr lang="en-US" dirty="0" err="1"/>
              <a:t>países</a:t>
            </a:r>
            <a:r>
              <a:rPr lang="en-US" dirty="0"/>
              <a:t> de la OECD, Europa y Asia </a:t>
            </a:r>
            <a:r>
              <a:rPr lang="en-US" dirty="0" err="1"/>
              <a:t>muestran</a:t>
            </a:r>
            <a:r>
              <a:rPr lang="en-US" dirty="0"/>
              <a:t> </a:t>
            </a:r>
            <a:r>
              <a:rPr lang="en-US" dirty="0" err="1"/>
              <a:t>menor</a:t>
            </a:r>
            <a:r>
              <a:rPr lang="en-US" dirty="0"/>
              <a:t> </a:t>
            </a:r>
            <a:r>
              <a:rPr lang="en-US" dirty="0" err="1"/>
              <a:t>concentración</a:t>
            </a:r>
            <a:r>
              <a:rPr lang="en-US" dirty="0"/>
              <a:t> en los </a:t>
            </a:r>
            <a:r>
              <a:rPr lang="en-US" dirty="0" err="1"/>
              <a:t>niveles</a:t>
            </a:r>
            <a:r>
              <a:rPr lang="en-US" dirty="0"/>
              <a:t> de </a:t>
            </a:r>
            <a:r>
              <a:rPr lang="en-US" dirty="0" err="1"/>
              <a:t>desempeño</a:t>
            </a:r>
            <a:r>
              <a:rPr lang="en-US" dirty="0"/>
              <a:t> bajo y mayor en los </a:t>
            </a:r>
            <a:r>
              <a:rPr lang="en-US" dirty="0" err="1"/>
              <a:t>niveles</a:t>
            </a:r>
            <a:r>
              <a:rPr lang="en-US" dirty="0"/>
              <a:t> </a:t>
            </a:r>
            <a:r>
              <a:rPr lang="en-US" dirty="0" err="1"/>
              <a:t>superiores</a:t>
            </a:r>
            <a:r>
              <a:rPr lang="en-US" dirty="0"/>
              <a:t>, los </a:t>
            </a:r>
            <a:r>
              <a:rPr lang="en-US" dirty="0" err="1"/>
              <a:t>países</a:t>
            </a:r>
            <a:r>
              <a:rPr lang="en-US" dirty="0"/>
              <a:t> de la </a:t>
            </a:r>
            <a:r>
              <a:rPr lang="en-US" dirty="0" err="1"/>
              <a:t>región</a:t>
            </a:r>
            <a:r>
              <a:rPr lang="en-US" dirty="0"/>
              <a:t> </a:t>
            </a:r>
            <a:r>
              <a:rPr lang="en-US" dirty="0" err="1"/>
              <a:t>muestran</a:t>
            </a:r>
            <a:r>
              <a:rPr lang="en-US" dirty="0"/>
              <a:t> </a:t>
            </a:r>
            <a:r>
              <a:rPr lang="en-US" dirty="0" err="1"/>
              <a:t>justamente</a:t>
            </a:r>
            <a:r>
              <a:rPr lang="en-US" dirty="0"/>
              <a:t> lo </a:t>
            </a:r>
            <a:r>
              <a:rPr lang="en-US" dirty="0" err="1"/>
              <a:t>opuesto</a:t>
            </a:r>
            <a:r>
              <a:rPr lang="en-US" dirty="0"/>
              <a:t>: la mayor </a:t>
            </a:r>
            <a:r>
              <a:rPr lang="en-US" dirty="0" err="1"/>
              <a:t>parte</a:t>
            </a:r>
            <a:r>
              <a:rPr lang="en-US" dirty="0"/>
              <a:t> de la población de 15 </a:t>
            </a:r>
            <a:r>
              <a:rPr lang="en-US" dirty="0" err="1"/>
              <a:t>años</a:t>
            </a:r>
            <a:r>
              <a:rPr lang="en-US" dirty="0"/>
              <a:t> no </a:t>
            </a:r>
            <a:r>
              <a:rPr lang="en-US" dirty="0" err="1"/>
              <a:t>alcanza</a:t>
            </a:r>
            <a:r>
              <a:rPr lang="en-US" dirty="0"/>
              <a:t> los  </a:t>
            </a:r>
            <a:r>
              <a:rPr lang="en-US" dirty="0" err="1"/>
              <a:t>niveles</a:t>
            </a:r>
            <a:r>
              <a:rPr lang="en-US" dirty="0"/>
              <a:t> </a:t>
            </a:r>
            <a:r>
              <a:rPr lang="en-US" dirty="0" err="1"/>
              <a:t>básicos</a:t>
            </a:r>
            <a:r>
              <a:rPr lang="en-US" dirty="0"/>
              <a:t> </a:t>
            </a:r>
            <a:r>
              <a:rPr lang="en-US" dirty="0" err="1"/>
              <a:t>en</a:t>
            </a:r>
            <a:r>
              <a:rPr lang="en-US" dirty="0"/>
              <a:t> </a:t>
            </a:r>
            <a:r>
              <a:rPr lang="en-US" dirty="0" err="1"/>
              <a:t>cada</a:t>
            </a:r>
            <a:r>
              <a:rPr lang="en-US" dirty="0"/>
              <a:t> </a:t>
            </a:r>
            <a:r>
              <a:rPr lang="en-US" dirty="0" err="1"/>
              <a:t>competencia</a:t>
            </a:r>
            <a:r>
              <a:rPr lang="en-US" dirty="0"/>
              <a:t> </a:t>
            </a:r>
            <a:r>
              <a:rPr lang="en-US" dirty="0" err="1"/>
              <a:t>medida</a:t>
            </a:r>
            <a:endParaRPr lang="es-CL" dirty="0"/>
          </a:p>
          <a:p>
            <a:pPr marL="334205" indent="-334205">
              <a:buFont typeface="Arial" charset="0"/>
              <a:buAutoNum type="arabicPeriod"/>
            </a:pPr>
            <a:endParaRPr lang="es-CL" dirty="0"/>
          </a:p>
          <a:p>
            <a:pPr marL="334205" indent="-334205">
              <a:buFont typeface="Arial" pitchFamily="34" charset="0"/>
              <a:buChar char="•"/>
            </a:pPr>
            <a:r>
              <a:rPr lang="es-CL" dirty="0"/>
              <a:t>Los resultados en matemática, lectura y ciencias de todos los países de AL que participan son bastante más bajos que los del promedio de países de las otras regiones. </a:t>
            </a:r>
          </a:p>
          <a:p>
            <a:pPr marL="334205" indent="-334205">
              <a:buFont typeface="Arial" pitchFamily="34" charset="0"/>
              <a:buChar char="•"/>
            </a:pPr>
            <a:endParaRPr lang="es-CL" dirty="0"/>
          </a:p>
          <a:p>
            <a:pPr marL="334205" indent="-334205">
              <a:buFont typeface="Arial" pitchFamily="34" charset="0"/>
              <a:buChar char="•"/>
            </a:pPr>
            <a:r>
              <a:rPr lang="es-CL" dirty="0"/>
              <a:t>Además hay mucha desigualdad en los resultados obtenidos. La población estudiantil de los primeros 2 o 3 cuartiles de ISEC en su mayoría no alcanza los niveles básicos para considerarse alfabetizados (para integrarse como ciudadano competente en áreas básicas del conocimiento).</a:t>
            </a:r>
          </a:p>
          <a:p>
            <a:pPr marL="334205" indent="-334205">
              <a:buFont typeface="Arial" pitchFamily="34" charset="0"/>
              <a:buChar char="•"/>
            </a:pPr>
            <a:endParaRPr lang="es-CL" dirty="0"/>
          </a:p>
          <a:p>
            <a:pPr>
              <a:spcBef>
                <a:spcPts val="598"/>
              </a:spcBef>
              <a:spcAft>
                <a:spcPts val="1170"/>
              </a:spcAft>
              <a:buFontTx/>
              <a:buChar char="•"/>
            </a:pPr>
            <a:r>
              <a:rPr lang="es-ES" dirty="0">
                <a:latin typeface="+mn-lt"/>
              </a:rPr>
              <a:t> Hay que avanzar en  igualdad de la calidad y pensar en estrategias más flexibles que faciliten la formación y aprendizaje continuos, particularmente dados los cambios que se vienen en el mercado laboral.  </a:t>
            </a:r>
          </a:p>
          <a:p>
            <a:pPr marL="167112" indent="-167112">
              <a:buFont typeface="Arial" charset="0"/>
              <a:buChar char="•"/>
            </a:pPr>
            <a:endParaRPr lang="es-ES_tradnl" dirty="0"/>
          </a:p>
          <a:p>
            <a:pPr marL="334205" indent="-334205">
              <a:buFont typeface="Arial" pitchFamily="34" charset="0"/>
              <a:buChar char="•"/>
            </a:pPr>
            <a:endParaRPr lang="es-CL" dirty="0"/>
          </a:p>
          <a:p>
            <a:pPr marL="334205" indent="-334205">
              <a:buFont typeface="Arial" charset="0"/>
              <a:buAutoNum type="arabicPeriod"/>
            </a:pPr>
            <a:endParaRPr lang="es-CL" dirty="0"/>
          </a:p>
          <a:p>
            <a:endParaRPr lang="es-ES" dirty="0"/>
          </a:p>
        </p:txBody>
      </p:sp>
      <p:sp>
        <p:nvSpPr>
          <p:cNvPr id="4" name="Marcador de número de diapositiva 3"/>
          <p:cNvSpPr>
            <a:spLocks noGrp="1"/>
          </p:cNvSpPr>
          <p:nvPr>
            <p:ph type="sldNum" sz="quarter" idx="10"/>
          </p:nvPr>
        </p:nvSpPr>
        <p:spPr/>
        <p:txBody>
          <a:bodyPr/>
          <a:lstStyle/>
          <a:p>
            <a:fld id="{836FFC44-3C1F-4029-9DB3-C59100A0CDD5}" type="slidenum">
              <a:rPr lang="en-US" smtClean="0"/>
              <a:pPr/>
              <a:t>7</a:t>
            </a:fld>
            <a:endParaRPr lang="en-US"/>
          </a:p>
        </p:txBody>
      </p:sp>
    </p:spTree>
    <p:extLst>
      <p:ext uri="{BB962C8B-B14F-4D97-AF65-F5344CB8AC3E}">
        <p14:creationId xmlns:p14="http://schemas.microsoft.com/office/powerpoint/2010/main" val="21324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b="1" dirty="0"/>
              <a:t>Mensajes:</a:t>
            </a:r>
          </a:p>
          <a:p>
            <a:endParaRPr lang="es-ES_tradnl" b="1" dirty="0"/>
          </a:p>
          <a:p>
            <a:pPr>
              <a:buFont typeface="Wingdings" pitchFamily="2" charset="2"/>
              <a:buChar char="Ø"/>
              <a:defRPr/>
            </a:pPr>
            <a:r>
              <a:rPr lang="es-ES" dirty="0">
                <a:latin typeface="Arial" pitchFamily="34" charset="0"/>
                <a:cs typeface="Arial" pitchFamily="34" charset="0"/>
              </a:rPr>
              <a:t>La inserción de los jóvenes en el mercado laboral se caracteriza por presentar alta rotación, segmentación, precariedad y desprotección lo que dificulta el desarrollo de trayectorias laborales más estables y ascendentes.</a:t>
            </a:r>
          </a:p>
          <a:p>
            <a:pPr>
              <a:defRPr/>
            </a:pPr>
            <a:endParaRPr lang="es-ES" dirty="0">
              <a:latin typeface="Arial" pitchFamily="34" charset="0"/>
              <a:cs typeface="Arial" pitchFamily="34" charset="0"/>
            </a:endParaRPr>
          </a:p>
          <a:p>
            <a:pPr>
              <a:buFont typeface="Wingdings" pitchFamily="2" charset="2"/>
              <a:buChar char="Ø"/>
              <a:defRPr/>
            </a:pPr>
            <a:r>
              <a:rPr lang="es-ES" dirty="0">
                <a:latin typeface="Arial" pitchFamily="34" charset="0"/>
                <a:cs typeface="Arial" pitchFamily="34" charset="0"/>
              </a:rPr>
              <a:t>Las mujeres jóvenes, los jóvenes indígenas o afrodescendientes, jóvenes de bajos estratos socioeconómicos y los jóvenes con discapacidades enfrentan discriminación que obstaculiza su inserción laboral. </a:t>
            </a:r>
          </a:p>
          <a:p>
            <a:pPr>
              <a:defRPr/>
            </a:pPr>
            <a:endParaRPr lang="es-ES" dirty="0">
              <a:latin typeface="Arial" pitchFamily="34" charset="0"/>
              <a:cs typeface="Arial" pitchFamily="34" charset="0"/>
            </a:endParaRPr>
          </a:p>
          <a:p>
            <a:pPr>
              <a:buFont typeface="Wingdings" pitchFamily="2" charset="2"/>
              <a:buChar char="Ø"/>
              <a:defRPr/>
            </a:pPr>
            <a:endParaRPr lang="es-ES" dirty="0"/>
          </a:p>
          <a:p>
            <a:pPr marL="167112" indent="-167112" defTabSz="891262" eaLnBrk="0" fontAlgn="base" hangingPunct="0">
              <a:spcBef>
                <a:spcPct val="30000"/>
              </a:spcBef>
              <a:spcAft>
                <a:spcPct val="0"/>
              </a:spcAft>
              <a:buFont typeface="Arial"/>
              <a:buChar char="•"/>
              <a:defRPr/>
            </a:pPr>
            <a:r>
              <a:rPr lang="es-ES_tradnl" dirty="0">
                <a:latin typeface="Arial" charset="0"/>
              </a:rPr>
              <a:t>La tasa de desempleo es uno de los principales indicadores de exclusión del mercado laboral y en ella se evidencia el entrecruzamiento de los ejes que estructuran la desigualdad social en la región. Pese a sus mayores niveles de educación y habilidades, son los jóvenes los que hoy resultan más afectados por el desempleo, contradicción que es especialmente aguda para las jóvenes mujeres. </a:t>
            </a:r>
          </a:p>
          <a:p>
            <a:pPr marL="167112" indent="-167112">
              <a:buFont typeface="Arial"/>
              <a:buChar char="•"/>
            </a:pPr>
            <a:endParaRPr lang="es-ES_tradnl" dirty="0">
              <a:latin typeface="Arial" charset="0"/>
            </a:endParaRPr>
          </a:p>
          <a:p>
            <a:pPr marL="167112" indent="-167112" defTabSz="891262" eaLnBrk="0" fontAlgn="base" hangingPunct="0">
              <a:spcBef>
                <a:spcPct val="30000"/>
              </a:spcBef>
              <a:spcAft>
                <a:spcPct val="0"/>
              </a:spcAft>
              <a:buFont typeface="Arial"/>
              <a:buChar char="•"/>
              <a:defRPr/>
            </a:pPr>
            <a:r>
              <a:rPr lang="es-ES_tradnl" dirty="0">
                <a:latin typeface="Arial" charset="0"/>
              </a:rPr>
              <a:t>Asimismo, cabe destacar que el Caribe tiene una de las tasas de desempleo juvenil más altas del mundo. Como resultado de la incapacidad de las economías locales para absorber el trabajo de los jóvenes graduados, los países del Caribe experimentan altos niveles de emigración de sus jóvenes.</a:t>
            </a:r>
          </a:p>
        </p:txBody>
      </p:sp>
      <p:sp>
        <p:nvSpPr>
          <p:cNvPr id="4" name="Slide Number Placeholder 3"/>
          <p:cNvSpPr>
            <a:spLocks noGrp="1"/>
          </p:cNvSpPr>
          <p:nvPr>
            <p:ph type="sldNum" sz="quarter" idx="10"/>
          </p:nvPr>
        </p:nvSpPr>
        <p:spPr/>
        <p:txBody>
          <a:bodyPr/>
          <a:lstStyle/>
          <a:p>
            <a:pPr>
              <a:defRPr/>
            </a:pPr>
            <a:fld id="{625F17A7-3507-4F89-B49B-40CBBA1A2A26}" type="slidenum">
              <a:rPr lang="en-US" smtClean="0"/>
              <a:pPr>
                <a:defRPr/>
              </a:pPr>
              <a:t>8</a:t>
            </a:fld>
            <a:endParaRPr lang="en-US"/>
          </a:p>
        </p:txBody>
      </p:sp>
    </p:spTree>
    <p:extLst>
      <p:ext uri="{BB962C8B-B14F-4D97-AF65-F5344CB8AC3E}">
        <p14:creationId xmlns:p14="http://schemas.microsoft.com/office/powerpoint/2010/main" val="223457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1300" dirty="0"/>
              <a:t>Su inserción laboral además se caracteriza por una menor protección sobre todo en la inserción laboral temprana (15 a19 años).</a:t>
            </a:r>
            <a:endParaRPr lang="en-US" sz="1300" dirty="0"/>
          </a:p>
        </p:txBody>
      </p:sp>
      <p:sp>
        <p:nvSpPr>
          <p:cNvPr id="4" name="Slide Number Placeholder 3"/>
          <p:cNvSpPr>
            <a:spLocks noGrp="1"/>
          </p:cNvSpPr>
          <p:nvPr>
            <p:ph type="sldNum" sz="quarter" idx="10"/>
          </p:nvPr>
        </p:nvSpPr>
        <p:spPr/>
        <p:txBody>
          <a:bodyPr/>
          <a:lstStyle/>
          <a:p>
            <a:fld id="{47EF2C5C-C37C-FE42-B73C-FC997D9AB241}"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848EE89-0DD1-4438-8159-735665939D4F}" type="datetimeFigureOut">
              <a:rPr lang="en-US" smtClean="0"/>
              <a:pPr/>
              <a:t>11/14/2018</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67E30E6-38D3-492C-AE03-7881DE46F28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logo%20pantone%20280.jpg"/>
          <p:cNvPicPr>
            <a:picLocks noChangeAspect="1"/>
          </p:cNvPicPr>
          <p:nvPr userDrawn="1"/>
        </p:nvPicPr>
        <p:blipFill>
          <a:blip r:embed="rId2" cstate="print"/>
          <a:stretch>
            <a:fillRect/>
          </a:stretch>
        </p:blipFill>
        <p:spPr>
          <a:xfrm>
            <a:off x="8388424" y="5932838"/>
            <a:ext cx="755576" cy="925161"/>
          </a:xfrm>
          <a:prstGeom prst="rect">
            <a:avLst/>
          </a:prstGeom>
        </p:spPr>
      </p:pic>
      <p:pic>
        <p:nvPicPr>
          <p:cNvPr id="2" name="Picture 1">
            <a:extLst>
              <a:ext uri="{FF2B5EF4-FFF2-40B4-BE49-F238E27FC236}">
                <a16:creationId xmlns:a16="http://schemas.microsoft.com/office/drawing/2014/main" id="{D86E0051-E620-480C-BE73-40AE1603C35B}"/>
              </a:ext>
            </a:extLst>
          </p:cNvPr>
          <p:cNvPicPr>
            <a:picLocks noChangeAspect="1"/>
          </p:cNvPicPr>
          <p:nvPr userDrawn="1"/>
        </p:nvPicPr>
        <p:blipFill>
          <a:blip r:embed="rId3"/>
          <a:stretch>
            <a:fillRect/>
          </a:stretch>
        </p:blipFill>
        <p:spPr>
          <a:xfrm>
            <a:off x="6999875" y="5932838"/>
            <a:ext cx="2144126" cy="9251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E30E6-38D3-492C-AE03-7881DE46F2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E30E6-38D3-492C-AE03-7881DE46F28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E30E6-38D3-492C-AE03-7881DE46F28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a:extLst>
              <a:ext uri="{FF2B5EF4-FFF2-40B4-BE49-F238E27FC236}">
                <a16:creationId xmlns:a16="http://schemas.microsoft.com/office/drawing/2014/main" id="{83EAAC43-0F93-4B4D-9CB7-310CAF422E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9192" y="5936388"/>
            <a:ext cx="2134808" cy="9216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848EE89-0DD1-4438-8159-735665939D4F}" type="datetimeFigureOut">
              <a:rPr lang="en-US" smtClean="0"/>
              <a:pPr/>
              <a:t>11/14/2018</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67E30E6-38D3-492C-AE03-7881DE46F28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a:xfrm>
            <a:off x="6403848" y="6356350"/>
            <a:ext cx="2289048" cy="365760"/>
          </a:xfrm>
        </p:spPr>
        <p:txBody>
          <a:bodyPr/>
          <a:lstStyle/>
          <a:p>
            <a:fld id="{B848EE89-0DD1-4438-8159-735665939D4F}"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E30E6-38D3-492C-AE03-7881DE46F28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3" name="Picture 2">
            <a:extLst>
              <a:ext uri="{FF2B5EF4-FFF2-40B4-BE49-F238E27FC236}">
                <a16:creationId xmlns:a16="http://schemas.microsoft.com/office/drawing/2014/main" id="{011D8E4D-F62C-460E-94C4-5B107AC00EB3}"/>
              </a:ext>
            </a:extLst>
          </p:cNvPr>
          <p:cNvPicPr>
            <a:picLocks noChangeAspect="1"/>
          </p:cNvPicPr>
          <p:nvPr userDrawn="1"/>
        </p:nvPicPr>
        <p:blipFill>
          <a:blip r:embed="rId2"/>
          <a:stretch>
            <a:fillRect/>
          </a:stretch>
        </p:blipFill>
        <p:spPr>
          <a:xfrm>
            <a:off x="7096117" y="5955714"/>
            <a:ext cx="2091109" cy="90228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E30E6-38D3-492C-AE03-7881DE46F28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848EE89-0DD1-4438-8159-735665939D4F}" type="datetimeFigureOut">
              <a:rPr lang="en-US" smtClean="0"/>
              <a:pPr/>
              <a:t>11/14/2018</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E30E6-38D3-492C-AE03-7881DE46F28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E30E6-38D3-492C-AE03-7881DE46F28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E30E6-38D3-492C-AE03-7881DE46F28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848EE89-0DD1-4438-8159-735665939D4F}"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E30E6-38D3-492C-AE03-7881DE46F28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848EE89-0DD1-4438-8159-735665939D4F}" type="datetimeFigureOut">
              <a:rPr lang="en-US" smtClean="0"/>
              <a:pPr/>
              <a:t>11/14/2018</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67E30E6-38D3-492C-AE03-7881DE46F28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logo%20pantone%20280.jpg"/>
          <p:cNvPicPr>
            <a:picLocks noChangeAspect="1"/>
          </p:cNvPicPr>
          <p:nvPr userDrawn="1"/>
        </p:nvPicPr>
        <p:blipFill>
          <a:blip r:embed="rId13" cstate="print"/>
          <a:stretch>
            <a:fillRect/>
          </a:stretch>
        </p:blipFill>
        <p:spPr>
          <a:xfrm>
            <a:off x="8388424" y="5932838"/>
            <a:ext cx="755576" cy="92516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dds.cepal.org/juvela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s-ES" b="1" dirty="0"/>
              <a:t>Jóvenes en América Latina: contextos e inclusión social  </a:t>
            </a:r>
            <a:br>
              <a:rPr lang="en-US" dirty="0"/>
            </a:br>
            <a:endParaRPr lang="en-US" dirty="0"/>
          </a:p>
        </p:txBody>
      </p:sp>
      <p:sp>
        <p:nvSpPr>
          <p:cNvPr id="3" name="Subtitle 2"/>
          <p:cNvSpPr>
            <a:spLocks noGrp="1"/>
          </p:cNvSpPr>
          <p:nvPr>
            <p:ph type="subTitle" idx="1"/>
          </p:nvPr>
        </p:nvSpPr>
        <p:spPr/>
        <p:txBody>
          <a:bodyPr>
            <a:normAutofit/>
          </a:bodyPr>
          <a:lstStyle/>
          <a:p>
            <a:r>
              <a:rPr lang="en-US" dirty="0"/>
              <a:t>Daniela Trucco, </a:t>
            </a:r>
            <a:r>
              <a:rPr lang="en-US" dirty="0" err="1"/>
              <a:t>División</a:t>
            </a:r>
            <a:r>
              <a:rPr lang="en-US" dirty="0"/>
              <a:t> de </a:t>
            </a:r>
            <a:r>
              <a:rPr lang="en-US" dirty="0" err="1"/>
              <a:t>Desarrollo</a:t>
            </a:r>
            <a:r>
              <a:rPr lang="en-US" dirty="0"/>
              <a:t> Social, CEPAL</a:t>
            </a:r>
          </a:p>
        </p:txBody>
      </p:sp>
      <p:sp>
        <p:nvSpPr>
          <p:cNvPr id="4" name="Rectangle 3"/>
          <p:cNvSpPr/>
          <p:nvPr/>
        </p:nvSpPr>
        <p:spPr>
          <a:xfrm>
            <a:off x="1263824" y="573667"/>
            <a:ext cx="6768752" cy="2031325"/>
          </a:xfrm>
          <a:prstGeom prst="rect">
            <a:avLst/>
          </a:prstGeom>
        </p:spPr>
        <p:txBody>
          <a:bodyPr wrap="square">
            <a:spAutoFit/>
          </a:bodyPr>
          <a:lstStyle/>
          <a:p>
            <a:pPr algn="ctr"/>
            <a:r>
              <a:rPr lang="es-CL" b="1" dirty="0"/>
              <a:t>SEMINARIO INTERNACIONAL “JÓVENES, POLÍTICAS PÚBLICAS E INCLUSIÓN”</a:t>
            </a:r>
          </a:p>
          <a:p>
            <a:pPr algn="ctr"/>
            <a:endParaRPr lang="es-CL" b="1" dirty="0"/>
          </a:p>
          <a:p>
            <a:pPr algn="ctr"/>
            <a:r>
              <a:rPr lang="es-CL" b="1" dirty="0"/>
              <a:t>14 y 15 DE NOVIEMBRE, 2018</a:t>
            </a:r>
            <a:endParaRPr lang="en-US" dirty="0"/>
          </a:p>
          <a:p>
            <a:pPr algn="ctr"/>
            <a:r>
              <a:rPr lang="es-CL" b="1" dirty="0"/>
              <a:t>SALÓN DE HONOR EX CONGRESO NACIONAL</a:t>
            </a:r>
          </a:p>
          <a:p>
            <a:pPr algn="ctr"/>
            <a:r>
              <a:rPr lang="es-CL" b="1" dirty="0"/>
              <a:t>Santiago, Chile</a:t>
            </a:r>
            <a:endParaRPr lang="en-US" dirty="0"/>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27" name="Rectangle 3"/>
          <p:cNvSpPr>
            <a:spLocks noChangeArrowheads="1"/>
          </p:cNvSpPr>
          <p:nvPr/>
        </p:nvSpPr>
        <p:spPr bwMode="auto">
          <a:xfrm>
            <a:off x="755576" y="797903"/>
            <a:ext cx="838842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L" b="1" dirty="0">
                <a:solidFill>
                  <a:schemeClr val="tx2">
                    <a:lumMod val="60000"/>
                    <a:lumOff val="40000"/>
                  </a:schemeClr>
                </a:solidFill>
                <a:latin typeface="Century Gothic"/>
                <a:ea typeface="+mj-ea"/>
                <a:cs typeface="Century Gothic"/>
              </a:rPr>
              <a:t>América Latina (18 países)</a:t>
            </a:r>
            <a:endParaRPr lang="es-CL" sz="900" b="1" dirty="0">
              <a:solidFill>
                <a:schemeClr val="tx2">
                  <a:lumMod val="60000"/>
                  <a:lumOff val="40000"/>
                </a:schemeClr>
              </a:solidFill>
              <a:latin typeface="Century Gothic"/>
              <a:ea typeface="+mj-ea"/>
              <a:cs typeface="Century Gothic"/>
            </a:endParaRPr>
          </a:p>
          <a:p>
            <a:pPr lvl="0" algn="ctr" fontAlgn="base">
              <a:spcBef>
                <a:spcPct val="0"/>
              </a:spcBef>
              <a:spcAft>
                <a:spcPct val="0"/>
              </a:spcAft>
            </a:pPr>
            <a:r>
              <a:rPr lang="es-ES" b="1" dirty="0">
                <a:solidFill>
                  <a:schemeClr val="tx2">
                    <a:lumMod val="60000"/>
                    <a:lumOff val="40000"/>
                  </a:schemeClr>
                </a:solidFill>
                <a:latin typeface="Century Gothic"/>
                <a:ea typeface="+mj-ea"/>
                <a:cs typeface="Century Gothic"/>
              </a:rPr>
              <a:t>Porcentaje de jóvenes (15 a 29 años) que no estudia ni está ocupado en el mercado del trabajo, alrededor de 2016</a:t>
            </a:r>
            <a:endParaRPr lang="es-CL" sz="1400" b="1" i="1" dirty="0">
              <a:solidFill>
                <a:schemeClr val="tx2">
                  <a:lumMod val="60000"/>
                  <a:lumOff val="40000"/>
                </a:schemeClr>
              </a:solidFill>
              <a:latin typeface="Century Gothic"/>
              <a:ea typeface="+mj-ea"/>
              <a:cs typeface="Century Gothic"/>
            </a:endParaRPr>
          </a:p>
        </p:txBody>
      </p:sp>
      <p:sp>
        <p:nvSpPr>
          <p:cNvPr id="129028" name="Rectangle 4"/>
          <p:cNvSpPr>
            <a:spLocks noChangeArrowheads="1"/>
          </p:cNvSpPr>
          <p:nvPr/>
        </p:nvSpPr>
        <p:spPr bwMode="auto">
          <a:xfrm>
            <a:off x="1043608" y="6309320"/>
            <a:ext cx="81003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Fuente: Comisi</a:t>
            </a:r>
            <a:r>
              <a:rPr kumimoji="0" lang="es-CL" sz="1000"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CL"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n Econ</a:t>
            </a:r>
            <a:r>
              <a:rPr kumimoji="0" lang="es-CL" sz="1000"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CL"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mica para Am</a:t>
            </a:r>
            <a:r>
              <a:rPr kumimoji="0" lang="es-CL" sz="10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es-CL"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rica Latina y el Caribe (CEPAL), sobre la base de tabulaciones especiales de las encuestas de hogares de los respectivos pa</a:t>
            </a:r>
            <a:r>
              <a:rPr kumimoji="0" lang="es-CL" sz="1000" b="0" i="0" u="none" strike="noStrike" cap="none" normalizeH="0" baseline="0" dirty="0">
                <a:ln>
                  <a:noFill/>
                </a:ln>
                <a:solidFill>
                  <a:schemeClr val="tx1"/>
                </a:solidFill>
                <a:effectLst/>
                <a:latin typeface="Calibri"/>
                <a:ea typeface="Calibri" pitchFamily="34" charset="0"/>
                <a:cs typeface="Times New Roman" pitchFamily="18" charset="0"/>
              </a:rPr>
              <a:t>í</a:t>
            </a:r>
            <a:r>
              <a:rPr kumimoji="0" lang="es-CL"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ses.</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8" name="Title 1"/>
          <p:cNvSpPr>
            <a:spLocks noGrp="1"/>
          </p:cNvSpPr>
          <p:nvPr>
            <p:ph type="title"/>
          </p:nvPr>
        </p:nvSpPr>
        <p:spPr bwMode="auto">
          <a:xfrm>
            <a:off x="0" y="-11114"/>
            <a:ext cx="9143999" cy="703809"/>
          </a:xfrm>
          <a:solidFill>
            <a:schemeClr val="tx2">
              <a:lumMod val="60000"/>
              <a:lumOff val="40000"/>
            </a:schemeClr>
          </a:solidFill>
          <a:ln>
            <a:miter lim="800000"/>
            <a:headEnd/>
            <a:tailEnd/>
          </a:ln>
        </p:spPr>
        <p:txBody>
          <a:bodyPr vert="horz" wrap="square" lIns="91440" tIns="45720" rIns="91440" bIns="45720" numCol="1" anchor="t" anchorCtr="0" compatLnSpc="1">
            <a:prstTxWarp prst="textNoShape">
              <a:avLst/>
            </a:prstTxWarp>
            <a:noAutofit/>
          </a:bodyPr>
          <a:lstStyle/>
          <a:p>
            <a:r>
              <a:rPr lang="es-MX" sz="2100" b="1" dirty="0">
                <a:solidFill>
                  <a:schemeClr val="bg1"/>
                </a:solidFill>
                <a:latin typeface="Century Gothic"/>
              </a:rPr>
              <a:t>21% de jóvenes no están estudiando ni ocupados en el mercado de trabajo </a:t>
            </a:r>
            <a:r>
              <a:rPr lang="es-CL" sz="2100" b="1" dirty="0">
                <a:solidFill>
                  <a:schemeClr val="bg1"/>
                </a:solidFill>
                <a:latin typeface="Century Gothic"/>
              </a:rPr>
              <a:t> </a:t>
            </a:r>
            <a:endParaRPr lang="en-US" sz="2100" b="1" dirty="0">
              <a:solidFill>
                <a:schemeClr val="bg1"/>
              </a:solidFill>
              <a:latin typeface="Century Gothic"/>
            </a:endParaRPr>
          </a:p>
        </p:txBody>
      </p:sp>
      <p:graphicFrame>
        <p:nvGraphicFramePr>
          <p:cNvPr id="13" name="Chart 12">
            <a:extLst>
              <a:ext uri="{FF2B5EF4-FFF2-40B4-BE49-F238E27FC236}">
                <a16:creationId xmlns:a16="http://schemas.microsoft.com/office/drawing/2014/main" id="{9086EB3A-AECC-4492-92C2-05EAC1ED8885}"/>
              </a:ext>
            </a:extLst>
          </p:cNvPr>
          <p:cNvGraphicFramePr>
            <a:graphicFrameLocks/>
          </p:cNvGraphicFramePr>
          <p:nvPr>
            <p:extLst>
              <p:ext uri="{D42A27DB-BD31-4B8C-83A1-F6EECF244321}">
                <p14:modId xmlns:p14="http://schemas.microsoft.com/office/powerpoint/2010/main" val="2047389040"/>
              </p:ext>
            </p:extLst>
          </p:nvPr>
        </p:nvGraphicFramePr>
        <p:xfrm>
          <a:off x="107504" y="1828955"/>
          <a:ext cx="8928992" cy="4404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60956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259632" y="332656"/>
            <a:ext cx="6708888" cy="400110"/>
          </a:xfrm>
          <a:prstGeom prst="rect">
            <a:avLst/>
          </a:prstGeom>
        </p:spPr>
        <p:txBody>
          <a:bodyPr wrap="none">
            <a:spAutoFit/>
          </a:bodyPr>
          <a:lstStyle/>
          <a:p>
            <a:r>
              <a:rPr lang="es-CL" sz="2000" b="1" dirty="0">
                <a:latin typeface="Century Gothic"/>
                <a:ea typeface="+mj-ea"/>
                <a:cs typeface="Century Gothic"/>
              </a:rPr>
              <a:t>Principales ejes de la Inclusión Social en la Juventud</a:t>
            </a:r>
            <a:endParaRPr lang="en-US" sz="2000" b="1" dirty="0">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1"/>
            <a:ext cx="9144000" cy="517065"/>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1"/>
          <p:cNvGraphicFramePr/>
          <p:nvPr>
            <p:extLst>
              <p:ext uri="{D42A27DB-BD31-4B8C-83A1-F6EECF244321}">
                <p14:modId xmlns:p14="http://schemas.microsoft.com/office/powerpoint/2010/main" val="1618356680"/>
              </p:ext>
            </p:extLst>
          </p:nvPr>
        </p:nvGraphicFramePr>
        <p:xfrm>
          <a:off x="457200" y="1904995"/>
          <a:ext cx="8429223" cy="4341258"/>
        </p:xfrm>
        <a:graphic>
          <a:graphicData uri="http://schemas.openxmlformats.org/drawingml/2006/chart">
            <c:chart xmlns:c="http://schemas.openxmlformats.org/drawingml/2006/chart" xmlns:r="http://schemas.openxmlformats.org/officeDocument/2006/relationships" r:id="rId4"/>
          </a:graphicData>
        </a:graphic>
      </p:graphicFrame>
      <p:sp>
        <p:nvSpPr>
          <p:cNvPr id="282625" name="Rectangle 1"/>
          <p:cNvSpPr>
            <a:spLocks noChangeArrowheads="1"/>
          </p:cNvSpPr>
          <p:nvPr/>
        </p:nvSpPr>
        <p:spPr bwMode="auto">
          <a:xfrm>
            <a:off x="0" y="1148007"/>
            <a:ext cx="914400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b="1" dirty="0">
                <a:solidFill>
                  <a:schemeClr val="tx2">
                    <a:lumMod val="60000"/>
                    <a:lumOff val="40000"/>
                  </a:schemeClr>
                </a:solidFill>
                <a:latin typeface="Century Gothic"/>
                <a:ea typeface="+mj-ea"/>
                <a:cs typeface="Century Gothic"/>
              </a:rPr>
              <a:t>América Latina y el Caribe (33 países)</a:t>
            </a:r>
            <a:endParaRPr lang="es-ES_tradnl" sz="9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ES_tradnl" b="1" dirty="0">
                <a:solidFill>
                  <a:schemeClr val="tx2">
                    <a:lumMod val="60000"/>
                    <a:lumOff val="40000"/>
                  </a:schemeClr>
                </a:solidFill>
                <a:latin typeface="Century Gothic"/>
                <a:ea typeface="+mj-ea"/>
                <a:cs typeface="Century Gothic"/>
              </a:rPr>
              <a:t>Porcentaje</a:t>
            </a:r>
            <a:r>
              <a:rPr lang="fr-BE" b="1" dirty="0">
                <a:solidFill>
                  <a:schemeClr val="tx2">
                    <a:lumMod val="60000"/>
                    <a:lumOff val="40000"/>
                  </a:schemeClr>
                </a:solidFill>
                <a:latin typeface="Century Gothic"/>
                <a:ea typeface="+mj-ea"/>
                <a:cs typeface="Century Gothic"/>
              </a:rPr>
              <a:t> de </a:t>
            </a:r>
            <a:r>
              <a:rPr lang="fr-BE" b="1" dirty="0" err="1">
                <a:solidFill>
                  <a:schemeClr val="tx2">
                    <a:lumMod val="60000"/>
                    <a:lumOff val="40000"/>
                  </a:schemeClr>
                </a:solidFill>
                <a:latin typeface="Century Gothic"/>
                <a:ea typeface="+mj-ea"/>
                <a:cs typeface="Century Gothic"/>
              </a:rPr>
              <a:t>muertes</a:t>
            </a:r>
            <a:r>
              <a:rPr lang="fr-BE" b="1" dirty="0">
                <a:solidFill>
                  <a:schemeClr val="tx2">
                    <a:lumMod val="60000"/>
                    <a:lumOff val="40000"/>
                  </a:schemeClr>
                </a:solidFill>
                <a:latin typeface="Century Gothic"/>
                <a:ea typeface="+mj-ea"/>
                <a:cs typeface="Century Gothic"/>
              </a:rPr>
              <a:t> </a:t>
            </a:r>
            <a:r>
              <a:rPr lang="fr-BE" b="1" dirty="0" err="1">
                <a:solidFill>
                  <a:schemeClr val="tx2">
                    <a:lumMod val="60000"/>
                    <a:lumOff val="40000"/>
                  </a:schemeClr>
                </a:solidFill>
                <a:latin typeface="Century Gothic"/>
                <a:ea typeface="+mj-ea"/>
                <a:cs typeface="Century Gothic"/>
              </a:rPr>
              <a:t>según</a:t>
            </a:r>
            <a:r>
              <a:rPr lang="fr-BE" b="1" dirty="0">
                <a:solidFill>
                  <a:schemeClr val="tx2">
                    <a:lumMod val="60000"/>
                    <a:lumOff val="40000"/>
                  </a:schemeClr>
                </a:solidFill>
                <a:latin typeface="Century Gothic"/>
                <a:ea typeface="+mj-ea"/>
                <a:cs typeface="Century Gothic"/>
              </a:rPr>
              <a:t> causas </a:t>
            </a:r>
            <a:r>
              <a:rPr lang="fr-BE" b="1" dirty="0" err="1">
                <a:solidFill>
                  <a:schemeClr val="tx2">
                    <a:lumMod val="60000"/>
                    <a:lumOff val="40000"/>
                  </a:schemeClr>
                </a:solidFill>
                <a:latin typeface="Century Gothic"/>
                <a:ea typeface="+mj-ea"/>
                <a:cs typeface="Century Gothic"/>
              </a:rPr>
              <a:t>específicas</a:t>
            </a:r>
            <a:r>
              <a:rPr lang="fr-BE" b="1" dirty="0">
                <a:solidFill>
                  <a:schemeClr val="tx2">
                    <a:lumMod val="60000"/>
                    <a:lumOff val="40000"/>
                  </a:schemeClr>
                </a:solidFill>
                <a:latin typeface="Century Gothic"/>
                <a:ea typeface="+mj-ea"/>
                <a:cs typeface="Century Gothic"/>
              </a:rPr>
              <a:t>, </a:t>
            </a:r>
            <a:r>
              <a:rPr lang="fr-BE" b="1" dirty="0" err="1">
                <a:solidFill>
                  <a:schemeClr val="tx2">
                    <a:lumMod val="60000"/>
                    <a:lumOff val="40000"/>
                  </a:schemeClr>
                </a:solidFill>
                <a:latin typeface="Century Gothic"/>
                <a:ea typeface="+mj-ea"/>
                <a:cs typeface="Century Gothic"/>
              </a:rPr>
              <a:t>por</a:t>
            </a:r>
            <a:r>
              <a:rPr lang="fr-BE" b="1" dirty="0">
                <a:solidFill>
                  <a:schemeClr val="tx2">
                    <a:lumMod val="60000"/>
                    <a:lumOff val="40000"/>
                  </a:schemeClr>
                </a:solidFill>
                <a:latin typeface="Century Gothic"/>
                <a:ea typeface="+mj-ea"/>
                <a:cs typeface="Century Gothic"/>
              </a:rPr>
              <a:t> </a:t>
            </a:r>
            <a:r>
              <a:rPr lang="fr-BE" b="1" dirty="0" err="1">
                <a:solidFill>
                  <a:schemeClr val="tx2">
                    <a:lumMod val="60000"/>
                    <a:lumOff val="40000"/>
                  </a:schemeClr>
                </a:solidFill>
                <a:latin typeface="Century Gothic"/>
                <a:ea typeface="+mj-ea"/>
                <a:cs typeface="Century Gothic"/>
              </a:rPr>
              <a:t>grupos</a:t>
            </a:r>
            <a:r>
              <a:rPr lang="fr-BE" b="1" dirty="0">
                <a:solidFill>
                  <a:schemeClr val="tx2">
                    <a:lumMod val="60000"/>
                    <a:lumOff val="40000"/>
                  </a:schemeClr>
                </a:solidFill>
                <a:latin typeface="Century Gothic"/>
                <a:ea typeface="+mj-ea"/>
                <a:cs typeface="Century Gothic"/>
              </a:rPr>
              <a:t> </a:t>
            </a:r>
            <a:r>
              <a:rPr lang="fr-BE" b="1" dirty="0" err="1">
                <a:solidFill>
                  <a:schemeClr val="tx2">
                    <a:lumMod val="60000"/>
                    <a:lumOff val="40000"/>
                  </a:schemeClr>
                </a:solidFill>
                <a:latin typeface="Century Gothic"/>
                <a:ea typeface="+mj-ea"/>
                <a:cs typeface="Century Gothic"/>
              </a:rPr>
              <a:t>etarios</a:t>
            </a:r>
            <a:r>
              <a:rPr lang="fr-BE" b="1" dirty="0">
                <a:solidFill>
                  <a:schemeClr val="tx2">
                    <a:lumMod val="60000"/>
                    <a:lumOff val="40000"/>
                  </a:schemeClr>
                </a:solidFill>
                <a:latin typeface="Century Gothic"/>
                <a:ea typeface="+mj-ea"/>
                <a:cs typeface="Century Gothic"/>
              </a:rPr>
              <a:t> y </a:t>
            </a:r>
            <a:r>
              <a:rPr lang="fr-BE" b="1" dirty="0" err="1">
                <a:solidFill>
                  <a:schemeClr val="tx2">
                    <a:lumMod val="60000"/>
                    <a:lumOff val="40000"/>
                  </a:schemeClr>
                </a:solidFill>
                <a:latin typeface="Century Gothic"/>
                <a:ea typeface="+mj-ea"/>
                <a:cs typeface="Century Gothic"/>
              </a:rPr>
              <a:t>sexo</a:t>
            </a:r>
            <a:r>
              <a:rPr lang="fr-BE" b="1" dirty="0">
                <a:solidFill>
                  <a:schemeClr val="tx2">
                    <a:lumMod val="60000"/>
                    <a:lumOff val="40000"/>
                  </a:schemeClr>
                </a:solidFill>
                <a:latin typeface="Century Gothic"/>
                <a:ea typeface="+mj-ea"/>
                <a:cs typeface="Century Gothic"/>
              </a:rPr>
              <a:t>, 2010</a:t>
            </a:r>
            <a:endParaRPr lang="es-MX" sz="900" b="1" dirty="0">
              <a:solidFill>
                <a:schemeClr val="tx2">
                  <a:lumMod val="60000"/>
                  <a:lumOff val="40000"/>
                </a:schemeClr>
              </a:solidFill>
              <a:latin typeface="Century Gothic"/>
              <a:ea typeface="+mj-ea"/>
              <a:cs typeface="Century Gothic"/>
            </a:endParaRPr>
          </a:p>
          <a:p>
            <a:pPr marL="0" marR="0" lvl="0" indent="0" algn="ctr" defTabSz="914400" rtl="0" eaLnBrk="0" fontAlgn="base" latinLnBrk="0" hangingPunct="0">
              <a:lnSpc>
                <a:spcPct val="100000"/>
              </a:lnSpc>
              <a:spcBef>
                <a:spcPct val="0"/>
              </a:spcBef>
              <a:spcAft>
                <a:spcPct val="0"/>
              </a:spcAft>
              <a:buClrTx/>
              <a:buSzTx/>
              <a:buFontTx/>
              <a:buNone/>
              <a:tabLst/>
            </a:pPr>
            <a:r>
              <a:rPr lang="fr-BE" sz="1400" b="1" i="1" dirty="0">
                <a:solidFill>
                  <a:schemeClr val="tx2">
                    <a:lumMod val="60000"/>
                    <a:lumOff val="40000"/>
                  </a:schemeClr>
                </a:solidFill>
                <a:latin typeface="Century Gothic"/>
                <a:ea typeface="+mj-ea"/>
                <a:cs typeface="Century Gothic"/>
              </a:rPr>
              <a:t>(En </a:t>
            </a:r>
            <a:r>
              <a:rPr lang="fr-BE" sz="1400" b="1" i="1" dirty="0" err="1">
                <a:solidFill>
                  <a:schemeClr val="tx2">
                    <a:lumMod val="60000"/>
                    <a:lumOff val="40000"/>
                  </a:schemeClr>
                </a:solidFill>
                <a:latin typeface="Century Gothic"/>
                <a:ea typeface="+mj-ea"/>
                <a:cs typeface="Century Gothic"/>
              </a:rPr>
              <a:t>porcentaje</a:t>
            </a:r>
            <a:r>
              <a:rPr lang="fr-BE" sz="1400" b="1" i="1" dirty="0">
                <a:solidFill>
                  <a:schemeClr val="tx2">
                    <a:lumMod val="60000"/>
                    <a:lumOff val="40000"/>
                  </a:schemeClr>
                </a:solidFill>
                <a:latin typeface="Century Gothic"/>
                <a:ea typeface="+mj-ea"/>
                <a:cs typeface="Century Gothic"/>
              </a:rPr>
              <a:t>)</a:t>
            </a:r>
          </a:p>
        </p:txBody>
      </p:sp>
      <p:sp>
        <p:nvSpPr>
          <p:cNvPr id="282626" name="Rectangle 2"/>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Arial" pitchFamily="34" charset="0"/>
                <a:ea typeface="Cambria" pitchFamily="18" charset="0"/>
                <a:cs typeface="Cambria" pitchFamily="18" charset="0"/>
              </a:rPr>
              <a:t>Fuente</a:t>
            </a:r>
            <a:r>
              <a:rPr kumimoji="0" lang="en-US" sz="1000" b="0" i="0" u="none" strike="noStrike" cap="none" normalizeH="0" baseline="0" dirty="0">
                <a:ln>
                  <a:noFill/>
                </a:ln>
                <a:solidFill>
                  <a:schemeClr val="tx1"/>
                </a:solidFill>
                <a:effectLst/>
                <a:latin typeface="Arial" pitchFamily="34" charset="0"/>
                <a:ea typeface="Cambria" pitchFamily="18" charset="0"/>
                <a:cs typeface="Cambria" pitchFamily="18" charset="0"/>
              </a:rPr>
              <a:t>: </a:t>
            </a:r>
            <a:r>
              <a:rPr kumimoji="0" lang="en-US" sz="1000" b="0" i="0" u="none" strike="noStrike" cap="none" normalizeH="0" baseline="0" dirty="0">
                <a:ln>
                  <a:noFill/>
                </a:ln>
                <a:solidFill>
                  <a:schemeClr val="tx1"/>
                </a:solidFill>
                <a:effectLst/>
                <a:latin typeface="Cambria" pitchFamily="18" charset="0"/>
                <a:ea typeface="Calibri" pitchFamily="34" charset="0"/>
                <a:cs typeface="Calibri" pitchFamily="34" charset="0"/>
              </a:rPr>
              <a:t>Health Metrics. Global Health Burden Study 2010.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0" y="107"/>
            <a:ext cx="9322130" cy="830997"/>
          </a:xfrm>
          <a:prstGeom prst="rect">
            <a:avLst/>
          </a:prstGeom>
          <a:solidFill>
            <a:schemeClr val="bg1">
              <a:lumMod val="65000"/>
            </a:schemeClr>
          </a:solidFill>
        </p:spPr>
        <p:txBody>
          <a:bodyPr wrap="square">
            <a:spAutoFit/>
          </a:bodyPr>
          <a:lstStyle/>
          <a:p>
            <a:r>
              <a:rPr lang="es-ES" sz="2400" b="1" dirty="0">
                <a:solidFill>
                  <a:schemeClr val="bg1"/>
                </a:solidFill>
                <a:latin typeface="Century Gothic"/>
                <a:ea typeface="+mj-ea"/>
                <a:cs typeface="+mj-cs"/>
              </a:rPr>
              <a:t>Jóvenes enfrentan mayores riesgos de salud asociados factores exógenos</a:t>
            </a:r>
            <a:endParaRPr lang="en-US" sz="2400" b="1" dirty="0">
              <a:solidFill>
                <a:schemeClr val="bg1"/>
              </a:solidFill>
              <a:latin typeface="Century Gothic"/>
              <a:ea typeface="+mj-ea"/>
              <a:cs typeface="+mj-cs"/>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2"/>
          <p:cNvGraphicFramePr/>
          <p:nvPr/>
        </p:nvGraphicFramePr>
        <p:xfrm>
          <a:off x="457199" y="1904995"/>
          <a:ext cx="8403465" cy="4495805"/>
        </p:xfrm>
        <a:graphic>
          <a:graphicData uri="http://schemas.openxmlformats.org/drawingml/2006/chart">
            <c:chart xmlns:c="http://schemas.openxmlformats.org/drawingml/2006/chart" xmlns:r="http://schemas.openxmlformats.org/officeDocument/2006/relationships" r:id="rId3"/>
          </a:graphicData>
        </a:graphic>
      </p:graphicFrame>
      <p:sp>
        <p:nvSpPr>
          <p:cNvPr id="281601" name="Rectangle 1"/>
          <p:cNvSpPr>
            <a:spLocks noChangeArrowheads="1"/>
          </p:cNvSpPr>
          <p:nvPr/>
        </p:nvSpPr>
        <p:spPr bwMode="auto">
          <a:xfrm>
            <a:off x="1" y="961901"/>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b="1" dirty="0">
                <a:solidFill>
                  <a:schemeClr val="tx2">
                    <a:lumMod val="60000"/>
                    <a:lumOff val="40000"/>
                  </a:schemeClr>
                </a:solidFill>
                <a:latin typeface="Century Gothic"/>
                <a:ea typeface="+mj-ea"/>
                <a:cs typeface="Century Gothic"/>
              </a:rPr>
              <a:t>América Latina y el Caribe (33 países)</a:t>
            </a:r>
            <a:endParaRPr lang="es-ES_tradnl" sz="9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ES_tradnl" b="1" dirty="0">
                <a:solidFill>
                  <a:schemeClr val="tx2">
                    <a:lumMod val="60000"/>
                    <a:lumOff val="40000"/>
                  </a:schemeClr>
                </a:solidFill>
                <a:latin typeface="Century Gothic"/>
                <a:ea typeface="+mj-ea"/>
                <a:cs typeface="Century Gothic"/>
              </a:rPr>
              <a:t>M</a:t>
            </a:r>
            <a:r>
              <a:rPr lang="es-ES" b="1" dirty="0" err="1">
                <a:solidFill>
                  <a:schemeClr val="tx2">
                    <a:lumMod val="60000"/>
                    <a:lumOff val="40000"/>
                  </a:schemeClr>
                </a:solidFill>
                <a:latin typeface="Century Gothic"/>
                <a:ea typeface="+mj-ea"/>
                <a:cs typeface="Century Gothic"/>
              </a:rPr>
              <a:t>uertes</a:t>
            </a:r>
            <a:r>
              <a:rPr lang="es-ES" b="1" dirty="0">
                <a:solidFill>
                  <a:schemeClr val="tx2">
                    <a:lumMod val="60000"/>
                    <a:lumOff val="40000"/>
                  </a:schemeClr>
                </a:solidFill>
                <a:latin typeface="Century Gothic"/>
                <a:ea typeface="+mj-ea"/>
                <a:cs typeface="Century Gothic"/>
              </a:rPr>
              <a:t> según causas específicas de lesiones, </a:t>
            </a:r>
          </a:p>
          <a:p>
            <a:pPr marL="0" marR="0" lvl="0" indent="0" algn="ctr" defTabSz="914400" rtl="0" eaLnBrk="1" fontAlgn="base" latinLnBrk="0" hangingPunct="1">
              <a:lnSpc>
                <a:spcPct val="100000"/>
              </a:lnSpc>
              <a:spcBef>
                <a:spcPct val="0"/>
              </a:spcBef>
              <a:spcAft>
                <a:spcPct val="0"/>
              </a:spcAft>
              <a:buClrTx/>
              <a:buSzTx/>
              <a:buFontTx/>
              <a:buNone/>
              <a:tabLst/>
            </a:pPr>
            <a:r>
              <a:rPr lang="es-ES" b="1" dirty="0">
                <a:solidFill>
                  <a:schemeClr val="tx2">
                    <a:lumMod val="60000"/>
                    <a:lumOff val="40000"/>
                  </a:schemeClr>
                </a:solidFill>
                <a:latin typeface="Century Gothic"/>
                <a:ea typeface="+mj-ea"/>
                <a:cs typeface="Century Gothic"/>
              </a:rPr>
              <a:t>por grupos etarios y sexo, 2010</a:t>
            </a:r>
            <a:endParaRPr lang="es-ES" sz="900" b="1" dirty="0">
              <a:solidFill>
                <a:schemeClr val="tx2">
                  <a:lumMod val="60000"/>
                  <a:lumOff val="40000"/>
                </a:schemeClr>
              </a:solidFill>
              <a:latin typeface="Century Gothic"/>
              <a:ea typeface="+mj-ea"/>
              <a:cs typeface="Century Gothic"/>
            </a:endParaRPr>
          </a:p>
          <a:p>
            <a:pPr algn="ctr" defTabSz="914400" fontAlgn="base">
              <a:spcBef>
                <a:spcPct val="0"/>
              </a:spcBef>
              <a:spcAft>
                <a:spcPct val="0"/>
              </a:spcAft>
            </a:pPr>
            <a:r>
              <a:rPr lang="fr-BE" sz="1400" b="1" i="1" dirty="0">
                <a:solidFill>
                  <a:schemeClr val="tx2">
                    <a:lumMod val="60000"/>
                    <a:lumOff val="40000"/>
                  </a:schemeClr>
                </a:solidFill>
                <a:latin typeface="Century Gothic"/>
                <a:cs typeface="Century Gothic"/>
              </a:rPr>
              <a:t>(En porcentaje)</a:t>
            </a:r>
            <a:endParaRPr lang="es-ES" sz="1400" b="1" dirty="0">
              <a:solidFill>
                <a:schemeClr val="tx2">
                  <a:lumMod val="60000"/>
                  <a:lumOff val="40000"/>
                </a:schemeClr>
              </a:solidFill>
              <a:latin typeface="Century Gothic"/>
              <a:ea typeface="+mj-ea"/>
              <a:cs typeface="Century Gothic"/>
            </a:endParaRPr>
          </a:p>
        </p:txBody>
      </p:sp>
      <p:sp>
        <p:nvSpPr>
          <p:cNvPr id="281602" name="Rectangle 2"/>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Arial" pitchFamily="34" charset="0"/>
                <a:ea typeface="Cambria" pitchFamily="18" charset="0"/>
                <a:cs typeface="Cambria" pitchFamily="18" charset="0"/>
              </a:rPr>
              <a:t>Fuente</a:t>
            </a:r>
            <a:r>
              <a:rPr kumimoji="0" lang="en-US" sz="1000" b="0" i="0" u="none" strike="noStrike" cap="none" normalizeH="0" baseline="0" dirty="0">
                <a:ln>
                  <a:noFill/>
                </a:ln>
                <a:solidFill>
                  <a:schemeClr val="tx1"/>
                </a:solidFill>
                <a:effectLst/>
                <a:latin typeface="Arial" pitchFamily="34" charset="0"/>
                <a:ea typeface="Cambria" pitchFamily="18" charset="0"/>
                <a:cs typeface="Cambria" pitchFamily="18" charset="0"/>
              </a:rPr>
              <a:t>: </a:t>
            </a:r>
            <a:r>
              <a:rPr kumimoji="0" lang="en-US" sz="1000" b="0" i="0" u="none" strike="noStrike" cap="none" normalizeH="0" baseline="0" dirty="0">
                <a:ln>
                  <a:noFill/>
                </a:ln>
                <a:solidFill>
                  <a:schemeClr val="tx1"/>
                </a:solidFill>
                <a:effectLst/>
                <a:latin typeface="Cambria" pitchFamily="18" charset="0"/>
                <a:ea typeface="Calibri" pitchFamily="34" charset="0"/>
                <a:cs typeface="Calibri" pitchFamily="34" charset="0"/>
              </a:rPr>
              <a:t>Health Metrics. Global Health Burden Study 2010.</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0" y="0"/>
            <a:ext cx="9143999" cy="707886"/>
          </a:xfrm>
          <a:prstGeom prst="rect">
            <a:avLst/>
          </a:prstGeom>
          <a:solidFill>
            <a:schemeClr val="bg1">
              <a:lumMod val="65000"/>
            </a:schemeClr>
          </a:solidFill>
        </p:spPr>
        <p:txBody>
          <a:bodyPr wrap="square">
            <a:spAutoFit/>
          </a:bodyPr>
          <a:lstStyle/>
          <a:p>
            <a:r>
              <a:rPr lang="es-ES_tradnl" dirty="0"/>
              <a:t> </a:t>
            </a:r>
            <a:r>
              <a:rPr lang="es-ES_tradnl" sz="2000" b="1" dirty="0">
                <a:solidFill>
                  <a:schemeClr val="bg1"/>
                </a:solidFill>
                <a:latin typeface="Century Gothic"/>
                <a:ea typeface="+mj-ea"/>
                <a:cs typeface="+mj-cs"/>
              </a:rPr>
              <a:t>La violencia es la principal causa de muerte para varones y las fuerzas de la naturaleza para mujeres</a:t>
            </a:r>
            <a:endParaRPr lang="en-US" sz="2000" b="1" dirty="0">
              <a:solidFill>
                <a:schemeClr val="bg1"/>
              </a:solidFill>
              <a:latin typeface="Century Gothic"/>
              <a:ea typeface="+mj-ea"/>
              <a:cs typeface="+mj-cs"/>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1"/>
          <p:cNvGraphicFramePr/>
          <p:nvPr/>
        </p:nvGraphicFramePr>
        <p:xfrm>
          <a:off x="167425" y="1812607"/>
          <a:ext cx="8783392" cy="4240463"/>
        </p:xfrm>
        <a:graphic>
          <a:graphicData uri="http://schemas.openxmlformats.org/drawingml/2006/chart">
            <c:chart xmlns:c="http://schemas.openxmlformats.org/drawingml/2006/chart" xmlns:r="http://schemas.openxmlformats.org/officeDocument/2006/relationships" r:id="rId3"/>
          </a:graphicData>
        </a:graphic>
      </p:graphicFrame>
      <p:sp>
        <p:nvSpPr>
          <p:cNvPr id="280577" name="Rectangle 1"/>
          <p:cNvSpPr>
            <a:spLocks noChangeArrowheads="1"/>
          </p:cNvSpPr>
          <p:nvPr/>
        </p:nvSpPr>
        <p:spPr bwMode="auto">
          <a:xfrm>
            <a:off x="1" y="1072752"/>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_tradnl" b="1" dirty="0">
                <a:solidFill>
                  <a:schemeClr val="tx2">
                    <a:lumMod val="60000"/>
                    <a:lumOff val="40000"/>
                  </a:schemeClr>
                </a:solidFill>
                <a:latin typeface="Century Gothic"/>
                <a:ea typeface="+mj-ea"/>
                <a:cs typeface="Century Gothic"/>
              </a:rPr>
              <a:t>América Latina (7 países)</a:t>
            </a:r>
            <a:endParaRPr lang="es-ES_tradnl" sz="9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b="1" dirty="0">
                <a:solidFill>
                  <a:schemeClr val="tx2">
                    <a:lumMod val="60000"/>
                    <a:lumOff val="40000"/>
                  </a:schemeClr>
                </a:solidFill>
                <a:latin typeface="Century Gothic"/>
                <a:ea typeface="+mj-ea"/>
                <a:cs typeface="Century Gothic"/>
              </a:rPr>
              <a:t>Madres adolescentes entre jóvenes de 15 a 19 años, según quintil de ingreso y zona de residencia </a:t>
            </a:r>
            <a:r>
              <a:rPr lang="fr-BE" sz="1400" b="1" i="1" dirty="0">
                <a:solidFill>
                  <a:schemeClr val="tx2">
                    <a:lumMod val="60000"/>
                    <a:lumOff val="40000"/>
                  </a:schemeClr>
                </a:solidFill>
                <a:latin typeface="Century Gothic"/>
                <a:ea typeface="+mj-ea"/>
                <a:cs typeface="Century Gothic"/>
              </a:rPr>
              <a:t>(En porcentajes)</a:t>
            </a:r>
          </a:p>
        </p:txBody>
      </p:sp>
      <p:sp>
        <p:nvSpPr>
          <p:cNvPr id="280578" name="Rectangle 2"/>
          <p:cNvSpPr>
            <a:spLocks noChangeArrowheads="1"/>
          </p:cNvSpPr>
          <p:nvPr/>
        </p:nvSpPr>
        <p:spPr bwMode="auto">
          <a:xfrm>
            <a:off x="0" y="638094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350963" algn="l"/>
              </a:tabLst>
            </a:pPr>
            <a:r>
              <a:rPr kumimoji="0" lang="es-ES" sz="1000" b="0" i="0" u="none" strike="noStrike" cap="none" normalizeH="0" baseline="0" dirty="0">
                <a:ln>
                  <a:noFill/>
                </a:ln>
                <a:solidFill>
                  <a:schemeClr val="tx1"/>
                </a:solidFill>
                <a:effectLst/>
                <a:latin typeface="Cambria" pitchFamily="18" charset="0"/>
                <a:ea typeface="Calibri" pitchFamily="34" charset="0"/>
                <a:cs typeface="Palatino-Roman"/>
              </a:rPr>
              <a:t>Fuente: Rodr</a:t>
            </a:r>
            <a:r>
              <a:rPr kumimoji="0" lang="es-ES" sz="1000" b="0" i="0" u="none" strike="noStrike" cap="none" normalizeH="0" baseline="0" dirty="0">
                <a:ln>
                  <a:noFill/>
                </a:ln>
                <a:solidFill>
                  <a:schemeClr val="tx1"/>
                </a:solidFill>
                <a:effectLst/>
                <a:latin typeface="Calibri"/>
                <a:ea typeface="Calibri" pitchFamily="34" charset="0"/>
                <a:cs typeface="Palatino-Roman"/>
              </a:rPr>
              <a:t>í</a:t>
            </a:r>
            <a:r>
              <a:rPr kumimoji="0" lang="es-ES" sz="1000" b="0" i="0" u="none" strike="noStrike" cap="none" normalizeH="0" baseline="0" dirty="0">
                <a:ln>
                  <a:noFill/>
                </a:ln>
                <a:solidFill>
                  <a:schemeClr val="tx1"/>
                </a:solidFill>
                <a:effectLst/>
                <a:latin typeface="Cambria" pitchFamily="18" charset="0"/>
                <a:ea typeface="Calibri" pitchFamily="34" charset="0"/>
                <a:cs typeface="Palatino-Roman"/>
              </a:rPr>
              <a:t>guez, Jorge (2014), </a:t>
            </a:r>
            <a:r>
              <a:rPr kumimoji="0" lang="es-ES" sz="1000" b="0" i="0" u="none" strike="noStrike" cap="none" normalizeH="0" baseline="0" dirty="0">
                <a:ln>
                  <a:noFill/>
                </a:ln>
                <a:solidFill>
                  <a:schemeClr val="tx1"/>
                </a:solidFill>
                <a:effectLst/>
                <a:latin typeface="Calibri"/>
                <a:ea typeface="Calibri" pitchFamily="34" charset="0"/>
                <a:cs typeface="Palatino-Roman"/>
              </a:rPr>
              <a:t>“</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La reproducci</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n en la adolescencia y sus desigualdades en Am</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rica Latina. Introducci</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n al an</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lisis demogr</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á</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fico, con </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é</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nfasis en el uso de </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microdatos</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censales de la ronda de 2010,</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s-ES" sz="1000" b="0" i="0" u="none" strike="noStrike" cap="none" normalizeH="0" baseline="0" dirty="0">
                <a:ln>
                  <a:noFill/>
                </a:ln>
                <a:solidFill>
                  <a:schemeClr val="tx1"/>
                </a:solidFill>
                <a:effectLst/>
                <a:latin typeface="Cambria" pitchFamily="18" charset="0"/>
                <a:ea typeface="Times New Roman" pitchFamily="18" charset="0"/>
                <a:cs typeface="Times New Roman" pitchFamily="18" charset="0"/>
              </a:rPr>
              <a:t>Santiago de Chile. </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Publicaci</a:t>
            </a:r>
            <a:r>
              <a:rPr kumimoji="0" lang="es-ES" sz="1000" b="0" i="0" u="none" strike="noStrike" cap="none" normalizeH="0" baseline="0" dirty="0">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n de las Naciones Unidas.</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1" y="-50632"/>
            <a:ext cx="9143999" cy="1015663"/>
          </a:xfrm>
          <a:prstGeom prst="rect">
            <a:avLst/>
          </a:prstGeom>
          <a:solidFill>
            <a:schemeClr val="bg1">
              <a:lumMod val="65000"/>
            </a:schemeClr>
          </a:solidFill>
        </p:spPr>
        <p:txBody>
          <a:bodyPr wrap="square">
            <a:spAutoFit/>
          </a:bodyPr>
          <a:lstStyle/>
          <a:p>
            <a:r>
              <a:rPr lang="es-ES_tradnl" sz="2000" b="1" dirty="0">
                <a:solidFill>
                  <a:schemeClr val="bg1"/>
                </a:solidFill>
                <a:latin typeface="Century Gothic"/>
                <a:ea typeface="+mj-ea"/>
                <a:cs typeface="+mj-cs"/>
              </a:rPr>
              <a:t> P</a:t>
            </a:r>
            <a:r>
              <a:rPr lang="es-ES" sz="2000" b="1" dirty="0">
                <a:solidFill>
                  <a:schemeClr val="bg1"/>
                </a:solidFill>
                <a:latin typeface="Century Gothic"/>
                <a:ea typeface="+mj-ea"/>
                <a:cs typeface="+mj-cs"/>
              </a:rPr>
              <a:t>ese a esfuerzos para reducir las tasas de maternidad adolescente, se mantienen a niveles altos, afectando a la población rural y de menores ingresos</a:t>
            </a:r>
            <a:endParaRPr lang="en-US" sz="2000" b="1" dirty="0">
              <a:solidFill>
                <a:schemeClr val="bg1"/>
              </a:solidFill>
              <a:latin typeface="Century Gothic"/>
              <a:ea typeface="+mj-ea"/>
              <a:cs typeface="+mj-cs"/>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3000"/>
          </a:xfrm>
          <a:solidFill>
            <a:schemeClr val="bg1">
              <a:lumMod val="65000"/>
            </a:schemeClr>
          </a:solidFill>
        </p:spPr>
        <p:txBody>
          <a:bodyPr>
            <a:normAutofit fontScale="90000"/>
          </a:bodyPr>
          <a:lstStyle/>
          <a:p>
            <a:br>
              <a:rPr lang="es-ES_tradnl" sz="2700" dirty="0">
                <a:latin typeface="Cambria" pitchFamily="18" charset="0"/>
              </a:rPr>
            </a:br>
            <a:br>
              <a:rPr lang="es-ES_tradnl" sz="2700" dirty="0">
                <a:latin typeface="Cambria" pitchFamily="18" charset="0"/>
              </a:rPr>
            </a:br>
            <a:br>
              <a:rPr lang="es-ES_tradnl" sz="2700" dirty="0">
                <a:latin typeface="Cambria" pitchFamily="18" charset="0"/>
              </a:rPr>
            </a:br>
            <a:br>
              <a:rPr lang="es-ES_tradnl" sz="2700" dirty="0">
                <a:latin typeface="Cambria" pitchFamily="18" charset="0"/>
              </a:rPr>
            </a:br>
            <a:r>
              <a:rPr lang="es-ES_tradnl" sz="2200" b="1" dirty="0">
                <a:solidFill>
                  <a:schemeClr val="bg1"/>
                </a:solidFill>
                <a:latin typeface="Century Gothic"/>
              </a:rPr>
              <a:t>Relevando otros temas de salud entre los jóvenes: </a:t>
            </a:r>
            <a:br>
              <a:rPr lang="es-ES_tradnl" sz="2200" b="1" dirty="0">
                <a:solidFill>
                  <a:schemeClr val="bg1"/>
                </a:solidFill>
                <a:latin typeface="Century Gothic"/>
              </a:rPr>
            </a:br>
            <a:r>
              <a:rPr lang="es-ES_tradnl" sz="2200" b="1" dirty="0">
                <a:solidFill>
                  <a:schemeClr val="bg1"/>
                </a:solidFill>
                <a:latin typeface="Century Gothic"/>
              </a:rPr>
              <a:t>el alcohol es la sustancia mas consumida por estudiantes</a:t>
            </a:r>
            <a:endParaRPr lang="en-US" sz="3200" dirty="0">
              <a:latin typeface="Cambria" pitchFamily="18" charset="0"/>
            </a:endParaRPr>
          </a:p>
        </p:txBody>
      </p:sp>
      <p:sp>
        <p:nvSpPr>
          <p:cNvPr id="1026" name="Text Box 3"/>
          <p:cNvSpPr txBox="1">
            <a:spLocks noChangeArrowheads="1"/>
          </p:cNvSpPr>
          <p:nvPr/>
        </p:nvSpPr>
        <p:spPr bwMode="auto">
          <a:xfrm>
            <a:off x="4823520" y="1052736"/>
            <a:ext cx="4320480" cy="7889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s-ES" sz="1600" b="1" dirty="0">
                <a:latin typeface="Cambria" pitchFamily="18" charset="0"/>
                <a:cs typeface="Arial" pitchFamily="34" charset="0"/>
              </a:rPr>
              <a:t>América Latina y el Caribe (18 países): Estudiantes que han consumido por lo menos un trago de alcohol uno o más días en los últimos 30 días</a:t>
            </a:r>
          </a:p>
          <a:p>
            <a:pPr algn="ctr" fontAlgn="base">
              <a:spcBef>
                <a:spcPct val="0"/>
              </a:spcBef>
              <a:spcAft>
                <a:spcPct val="0"/>
              </a:spcAft>
            </a:pPr>
            <a:r>
              <a:rPr lang="es-ES" sz="1600" b="1" dirty="0">
                <a:latin typeface="Cambria" pitchFamily="18" charset="0"/>
                <a:cs typeface="Arial" pitchFamily="34" charset="0"/>
              </a:rPr>
              <a:t>(En porcentajes)</a:t>
            </a:r>
          </a:p>
          <a:p>
            <a:pPr algn="ctr" fontAlgn="base">
              <a:spcBef>
                <a:spcPct val="0"/>
              </a:spcBef>
              <a:spcAft>
                <a:spcPct val="0"/>
              </a:spcAft>
            </a:pPr>
            <a:endParaRPr lang="es-ES" sz="1600" b="1" dirty="0">
              <a:latin typeface="Cambria" pitchFamily="18" charset="0"/>
              <a:cs typeface="Arial" pitchFamily="34" charset="0"/>
            </a:endParaRPr>
          </a:p>
        </p:txBody>
      </p:sp>
      <p:sp>
        <p:nvSpPr>
          <p:cNvPr id="1027" name="Text Box 4"/>
          <p:cNvSpPr txBox="1">
            <a:spLocks noChangeArrowheads="1"/>
          </p:cNvSpPr>
          <p:nvPr/>
        </p:nvSpPr>
        <p:spPr bwMode="auto">
          <a:xfrm>
            <a:off x="251520" y="1124744"/>
            <a:ext cx="3456384" cy="9144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tx1"/>
                </a:solidFill>
                <a:effectLst/>
                <a:latin typeface="Cambria" pitchFamily="18" charset="0"/>
                <a:cs typeface="Arial" pitchFamily="34" charset="0"/>
              </a:rPr>
              <a:t>América Latina y el Caribe (15 países): Estudiantes que fumaron cigarrillos uno o más días en los últimos 30 días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0" i="1" u="none" strike="noStrike" cap="none" normalizeH="0" baseline="0" dirty="0">
                <a:ln>
                  <a:noFill/>
                </a:ln>
                <a:solidFill>
                  <a:schemeClr val="tx1"/>
                </a:solidFill>
                <a:effectLst/>
                <a:latin typeface="Cambria" pitchFamily="18" charset="0"/>
                <a:cs typeface="Arial" pitchFamily="34" charset="0"/>
              </a:rPr>
              <a:t>(En porcentajes)</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0" name="Chart 9"/>
          <p:cNvGraphicFramePr/>
          <p:nvPr/>
        </p:nvGraphicFramePr>
        <p:xfrm>
          <a:off x="152400" y="2348880"/>
          <a:ext cx="4267200" cy="3975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800600" y="2420888"/>
          <a:ext cx="4163888" cy="397991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0" y="6457890"/>
            <a:ext cx="3048000" cy="400110"/>
          </a:xfrm>
          <a:prstGeom prst="rect">
            <a:avLst/>
          </a:prstGeom>
          <a:noFill/>
        </p:spPr>
        <p:txBody>
          <a:bodyPr wrap="square" rtlCol="0">
            <a:spAutoFit/>
          </a:bodyPr>
          <a:lstStyle/>
          <a:p>
            <a:r>
              <a:rPr lang="es-ES" sz="1000" dirty="0">
                <a:latin typeface="Cambria" pitchFamily="18" charset="0"/>
              </a:rPr>
              <a:t>Fuente: </a:t>
            </a:r>
            <a:r>
              <a:rPr lang="es-CL" sz="1000" dirty="0">
                <a:latin typeface="Cambria" pitchFamily="18" charset="0"/>
              </a:rPr>
              <a:t>Encuesta Mundial de Salud a Escolares (GSHS) de la Organización Mundial de la Salud </a:t>
            </a:r>
            <a:endParaRPr lang="en-US" sz="1000" dirty="0">
              <a:latin typeface="Cambr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393536" y="587340"/>
            <a:ext cx="6708888" cy="400110"/>
          </a:xfrm>
          <a:prstGeom prst="rect">
            <a:avLst/>
          </a:prstGeom>
        </p:spPr>
        <p:txBody>
          <a:bodyPr wrap="none">
            <a:spAutoFit/>
          </a:bodyPr>
          <a:lstStyle/>
          <a:p>
            <a:r>
              <a:rPr lang="es-CL" sz="2000" b="1" dirty="0">
                <a:solidFill>
                  <a:schemeClr val="tx2">
                    <a:lumMod val="60000"/>
                    <a:lumOff val="40000"/>
                  </a:schemeClr>
                </a:solidFill>
                <a:latin typeface="Century Gothic"/>
                <a:ea typeface="+mj-ea"/>
                <a:cs typeface="Century Gothic"/>
              </a:rPr>
              <a:t>Principales ejes de la Inclusión Social en la Juventud</a:t>
            </a:r>
            <a:endParaRPr lang="en-US" sz="2000" b="1" dirty="0">
              <a:solidFill>
                <a:schemeClr val="tx2">
                  <a:lumMod val="60000"/>
                  <a:lumOff val="40000"/>
                </a:schemeClr>
              </a:solidFill>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199" y="962308"/>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7" name="10 Rectángulo redondeado"/>
          <p:cNvSpPr/>
          <p:nvPr/>
        </p:nvSpPr>
        <p:spPr>
          <a:xfrm>
            <a:off x="935508" y="621587"/>
            <a:ext cx="7272982" cy="1117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b="1" dirty="0">
                <a:solidFill>
                  <a:schemeClr val="tx1"/>
                </a:solidFill>
              </a:rPr>
              <a:t>En América Latina  </a:t>
            </a:r>
            <a:r>
              <a:rPr lang="es-ES" sz="1800" b="1" dirty="0">
                <a:solidFill>
                  <a:schemeClr val="tx1"/>
                </a:solidFill>
              </a:rPr>
              <a:t>la violencia intencional y no intencional constituye la primera causa de muerte en la población de 15 a 50 años: (niños, niñas, adolescentes son </a:t>
            </a:r>
            <a:r>
              <a:rPr lang="es-ES" sz="1800" b="1" dirty="0" err="1">
                <a:solidFill>
                  <a:schemeClr val="tx1"/>
                </a:solidFill>
              </a:rPr>
              <a:t>tb</a:t>
            </a:r>
            <a:r>
              <a:rPr lang="es-ES" sz="1800" b="1" dirty="0">
                <a:solidFill>
                  <a:schemeClr val="tx1"/>
                </a:solidFill>
              </a:rPr>
              <a:t> vícti</a:t>
            </a:r>
            <a:r>
              <a:rPr lang="es-ES" b="1" dirty="0">
                <a:solidFill>
                  <a:schemeClr val="tx1"/>
                </a:solidFill>
              </a:rPr>
              <a:t>mas de este contexto)</a:t>
            </a:r>
            <a:endParaRPr lang="es-ES" sz="1800" b="1" dirty="0">
              <a:solidFill>
                <a:schemeClr val="tx1"/>
              </a:solidFill>
            </a:endParaRPr>
          </a:p>
        </p:txBody>
      </p:sp>
      <p:sp>
        <p:nvSpPr>
          <p:cNvPr id="11" name="Title 1"/>
          <p:cNvSpPr txBox="1">
            <a:spLocks/>
          </p:cNvSpPr>
          <p:nvPr/>
        </p:nvSpPr>
        <p:spPr bwMode="auto">
          <a:xfrm>
            <a:off x="0" y="14528"/>
            <a:ext cx="9143999" cy="423354"/>
          </a:xfrm>
          <a:prstGeom prst="rect">
            <a:avLst/>
          </a:prstGeom>
          <a:solidFill>
            <a:schemeClr val="tx2">
              <a:lumMod val="60000"/>
              <a:lumOff val="40000"/>
            </a:schemeClr>
          </a:solidFill>
          <a:ln>
            <a:miter lim="800000"/>
            <a:headEnd/>
            <a:tailEnd/>
          </a:ln>
        </p:spPr>
        <p:txBody>
          <a:bodyPr vert="horz" wrap="square" lIns="91440" tIns="45720" rIns="91440" bIns="45720" numCol="1" rtlCol="0" anchor="t" anchorCtr="0" compatLnSpc="1">
            <a:prstTxWarp prst="textNoShape">
              <a:avLst/>
            </a:prstTxWarp>
            <a:noAutofit/>
          </a:bodyPr>
          <a:lstStyle/>
          <a:p>
            <a:pPr lvl="0" algn="ctr">
              <a:spcBef>
                <a:spcPct val="0"/>
              </a:spcBef>
            </a:pPr>
            <a:r>
              <a:rPr lang="es-MX" sz="2600" b="1" noProof="0" dirty="0">
                <a:solidFill>
                  <a:schemeClr val="bg1"/>
                </a:solidFill>
                <a:latin typeface="Century Gothic"/>
                <a:ea typeface="+mj-ea"/>
                <a:cs typeface="+mj-cs"/>
              </a:rPr>
              <a:t>Inclusión </a:t>
            </a:r>
            <a:r>
              <a:rPr lang="es-MX" sz="2600" b="1" dirty="0">
                <a:solidFill>
                  <a:schemeClr val="bg1"/>
                </a:solidFill>
                <a:latin typeface="Century Gothic"/>
                <a:ea typeface="+mj-ea"/>
                <a:cs typeface="+mj-cs"/>
              </a:rPr>
              <a:t>social e</a:t>
            </a:r>
            <a:r>
              <a:rPr lang="es-MX" sz="2600" b="1" noProof="0" dirty="0">
                <a:solidFill>
                  <a:schemeClr val="bg1"/>
                </a:solidFill>
                <a:latin typeface="Century Gothic"/>
                <a:ea typeface="+mj-ea"/>
                <a:cs typeface="+mj-cs"/>
              </a:rPr>
              <a:t>n un escenario complejo</a:t>
            </a:r>
            <a:endParaRPr kumimoji="0" lang="en-US" sz="2600" b="0" i="0" u="none" strike="noStrike" kern="1200" cap="none" spc="0" normalizeH="0" baseline="0" noProof="0" dirty="0">
              <a:ln>
                <a:noFill/>
              </a:ln>
              <a:solidFill>
                <a:schemeClr val="bg1"/>
              </a:solidFill>
              <a:effectLst/>
              <a:uLnTx/>
              <a:uFillTx/>
              <a:latin typeface="Calibri" pitchFamily="34" charset="0"/>
              <a:ea typeface="+mj-ea"/>
              <a:cs typeface="+mj-cs"/>
            </a:endParaRPr>
          </a:p>
        </p:txBody>
      </p:sp>
      <p:graphicFrame>
        <p:nvGraphicFramePr>
          <p:cNvPr id="9" name="Chart 8">
            <a:extLst>
              <a:ext uri="{FF2B5EF4-FFF2-40B4-BE49-F238E27FC236}">
                <a16:creationId xmlns:a16="http://schemas.microsoft.com/office/drawing/2014/main" id="{DA61A51B-029F-456E-A857-E142653B0A44}"/>
              </a:ext>
            </a:extLst>
          </p:cNvPr>
          <p:cNvGraphicFramePr>
            <a:graphicFrameLocks/>
          </p:cNvGraphicFramePr>
          <p:nvPr>
            <p:extLst>
              <p:ext uri="{D42A27DB-BD31-4B8C-83A1-F6EECF244321}">
                <p14:modId xmlns:p14="http://schemas.microsoft.com/office/powerpoint/2010/main" val="28536086"/>
              </p:ext>
            </p:extLst>
          </p:nvPr>
        </p:nvGraphicFramePr>
        <p:xfrm>
          <a:off x="491824" y="2203309"/>
          <a:ext cx="8472663" cy="385762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2D6734EA-B377-489C-94B1-2E5D09F00057}"/>
              </a:ext>
            </a:extLst>
          </p:cNvPr>
          <p:cNvSpPr/>
          <p:nvPr/>
        </p:nvSpPr>
        <p:spPr>
          <a:xfrm>
            <a:off x="683568" y="1971225"/>
            <a:ext cx="7272982" cy="584775"/>
          </a:xfrm>
          <a:prstGeom prst="rect">
            <a:avLst/>
          </a:prstGeom>
        </p:spPr>
        <p:txBody>
          <a:bodyPr wrap="square">
            <a:spAutoFit/>
          </a:bodyPr>
          <a:lstStyle/>
          <a:p>
            <a:pPr algn="ctr"/>
            <a:r>
              <a:rPr lang="es-ES" sz="1600" b="1" dirty="0"/>
              <a:t>Tasas de mortalidad (x 100,000 habitantes) por homicidios en niños y adolescentes 10 a 19 años, según región. 2015</a:t>
            </a:r>
            <a:endParaRPr lang="en-US" sz="1600" b="1" dirty="0"/>
          </a:p>
        </p:txBody>
      </p:sp>
      <p:sp>
        <p:nvSpPr>
          <p:cNvPr id="5" name="Rectangle 4">
            <a:extLst>
              <a:ext uri="{FF2B5EF4-FFF2-40B4-BE49-F238E27FC236}">
                <a16:creationId xmlns:a16="http://schemas.microsoft.com/office/drawing/2014/main" id="{FB4006C9-E5E9-4644-B27F-6A6A7FD086E7}"/>
              </a:ext>
            </a:extLst>
          </p:cNvPr>
          <p:cNvSpPr/>
          <p:nvPr/>
        </p:nvSpPr>
        <p:spPr>
          <a:xfrm>
            <a:off x="502567" y="6453336"/>
            <a:ext cx="6731552" cy="461665"/>
          </a:xfrm>
          <a:prstGeom prst="rect">
            <a:avLst/>
          </a:prstGeom>
        </p:spPr>
        <p:txBody>
          <a:bodyPr wrap="square">
            <a:spAutoFit/>
          </a:bodyPr>
          <a:lstStyle/>
          <a:p>
            <a:r>
              <a:rPr lang="en-US" sz="1200" dirty="0"/>
              <a:t>Fuente: UNICEF. (2017c). A familiar face. Violence in the lives of children and adolescents, UNICEF, New York, 2017</a:t>
            </a:r>
          </a:p>
        </p:txBody>
      </p:sp>
    </p:spTree>
    <p:extLst>
      <p:ext uri="{BB962C8B-B14F-4D97-AF65-F5344CB8AC3E}">
        <p14:creationId xmlns:p14="http://schemas.microsoft.com/office/powerpoint/2010/main" val="8197555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8" name="Título 1"/>
          <p:cNvSpPr txBox="1">
            <a:spLocks/>
          </p:cNvSpPr>
          <p:nvPr/>
        </p:nvSpPr>
        <p:spPr>
          <a:xfrm>
            <a:off x="22366" y="30001"/>
            <a:ext cx="9143999" cy="544066"/>
          </a:xfrm>
          <a:prstGeom prst="rect">
            <a:avLst/>
          </a:prstGeom>
          <a:solidFill>
            <a:schemeClr val="bg1">
              <a:lumMod val="65000"/>
            </a:schemeClr>
          </a:solidFill>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s-ES" sz="2400" b="1" dirty="0" err="1">
                <a:solidFill>
                  <a:schemeClr val="bg1"/>
                </a:solidFill>
                <a:latin typeface="Century Gothic"/>
                <a:cs typeface="Century Gothic"/>
              </a:rPr>
              <a:t>Multicausalidad</a:t>
            </a:r>
            <a:r>
              <a:rPr lang="es-ES" sz="2400" b="1" dirty="0">
                <a:solidFill>
                  <a:schemeClr val="bg1"/>
                </a:solidFill>
                <a:latin typeface="Century Gothic"/>
                <a:cs typeface="Century Gothic"/>
              </a:rPr>
              <a:t>: Factores Posibilitadores de la Violencia</a:t>
            </a:r>
          </a:p>
        </p:txBody>
      </p:sp>
      <p:grpSp>
        <p:nvGrpSpPr>
          <p:cNvPr id="2" name="Group 32"/>
          <p:cNvGrpSpPr/>
          <p:nvPr/>
        </p:nvGrpSpPr>
        <p:grpSpPr>
          <a:xfrm>
            <a:off x="611560" y="1412776"/>
            <a:ext cx="8140700" cy="400050"/>
            <a:chOff x="784225" y="1497684"/>
            <a:chExt cx="8140700" cy="400050"/>
          </a:xfrm>
        </p:grpSpPr>
        <p:sp>
          <p:nvSpPr>
            <p:cNvPr id="17" name="Right Arrow 16"/>
            <p:cNvSpPr/>
            <p:nvPr/>
          </p:nvSpPr>
          <p:spPr>
            <a:xfrm>
              <a:off x="784225" y="1497684"/>
              <a:ext cx="434975" cy="358775"/>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24" name="TextBox 23"/>
            <p:cNvSpPr txBox="1">
              <a:spLocks noChangeArrowheads="1"/>
            </p:cNvSpPr>
            <p:nvPr/>
          </p:nvSpPr>
          <p:spPr bwMode="auto">
            <a:xfrm>
              <a:off x="1436688" y="1497684"/>
              <a:ext cx="7488237" cy="400050"/>
            </a:xfrm>
            <a:prstGeom prst="rect">
              <a:avLst/>
            </a:prstGeom>
            <a:solidFill>
              <a:schemeClr val="accent6">
                <a:lumMod val="20000"/>
                <a:lumOff val="80000"/>
              </a:schemeClr>
            </a:solidFill>
            <a:ln w="9525">
              <a:noFill/>
              <a:miter lim="800000"/>
              <a:headEnd/>
              <a:tailEnd/>
            </a:ln>
          </p:spPr>
          <p:txBody>
            <a:bodyPr>
              <a:spAutoFit/>
            </a:bodyPr>
            <a:lstStyle/>
            <a:p>
              <a:pPr>
                <a:defRPr/>
              </a:pPr>
              <a:r>
                <a:rPr lang="es-CR" sz="2000" b="1" dirty="0"/>
                <a:t>La creciente desigualdad y la exclusión (o exclusiones)</a:t>
              </a:r>
            </a:p>
          </p:txBody>
        </p:sp>
      </p:grpSp>
      <p:grpSp>
        <p:nvGrpSpPr>
          <p:cNvPr id="3" name="Group 34"/>
          <p:cNvGrpSpPr/>
          <p:nvPr/>
        </p:nvGrpSpPr>
        <p:grpSpPr>
          <a:xfrm>
            <a:off x="539552" y="2060848"/>
            <a:ext cx="8131175" cy="707886"/>
            <a:chOff x="784225" y="2777209"/>
            <a:chExt cx="8131175" cy="707886"/>
          </a:xfrm>
        </p:grpSpPr>
        <p:sp>
          <p:nvSpPr>
            <p:cNvPr id="21" name="Right Arrow 20"/>
            <p:cNvSpPr/>
            <p:nvPr/>
          </p:nvSpPr>
          <p:spPr>
            <a:xfrm>
              <a:off x="784225" y="2802609"/>
              <a:ext cx="436563" cy="360362"/>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26" name="TextBox 25"/>
            <p:cNvSpPr txBox="1">
              <a:spLocks noChangeArrowheads="1"/>
            </p:cNvSpPr>
            <p:nvPr/>
          </p:nvSpPr>
          <p:spPr bwMode="auto">
            <a:xfrm>
              <a:off x="1436688" y="2777209"/>
              <a:ext cx="7478712" cy="707886"/>
            </a:xfrm>
            <a:prstGeom prst="rect">
              <a:avLst/>
            </a:prstGeom>
            <a:solidFill>
              <a:schemeClr val="bg2">
                <a:lumMod val="20000"/>
                <a:lumOff val="80000"/>
              </a:schemeClr>
            </a:solidFill>
            <a:ln w="9525">
              <a:noFill/>
              <a:miter lim="800000"/>
              <a:headEnd/>
              <a:tailEnd/>
            </a:ln>
          </p:spPr>
          <p:txBody>
            <a:bodyPr>
              <a:spAutoFit/>
            </a:bodyPr>
            <a:lstStyle/>
            <a:p>
              <a:pPr>
                <a:defRPr/>
              </a:pPr>
              <a:r>
                <a:rPr lang="es-CR" sz="2000" b="1" dirty="0"/>
                <a:t>Las secuelas de conflictos civiles (cultura de la violencia y armas disponibles)</a:t>
              </a:r>
            </a:p>
          </p:txBody>
        </p:sp>
      </p:grpSp>
      <p:grpSp>
        <p:nvGrpSpPr>
          <p:cNvPr id="4" name="Group 36"/>
          <p:cNvGrpSpPr/>
          <p:nvPr/>
        </p:nvGrpSpPr>
        <p:grpSpPr>
          <a:xfrm>
            <a:off x="611560" y="5373216"/>
            <a:ext cx="8126784" cy="400050"/>
            <a:chOff x="827584" y="4509120"/>
            <a:chExt cx="8126784" cy="400050"/>
          </a:xfrm>
        </p:grpSpPr>
        <p:sp>
          <p:nvSpPr>
            <p:cNvPr id="23" name="Right Arrow 22"/>
            <p:cNvSpPr/>
            <p:nvPr/>
          </p:nvSpPr>
          <p:spPr>
            <a:xfrm>
              <a:off x="827584" y="4509120"/>
              <a:ext cx="436563" cy="358775"/>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28" name="TextBox 27"/>
            <p:cNvSpPr txBox="1">
              <a:spLocks noChangeArrowheads="1"/>
            </p:cNvSpPr>
            <p:nvPr/>
          </p:nvSpPr>
          <p:spPr bwMode="auto">
            <a:xfrm>
              <a:off x="1475656" y="4509120"/>
              <a:ext cx="7478712" cy="400050"/>
            </a:xfrm>
            <a:prstGeom prst="rect">
              <a:avLst/>
            </a:prstGeom>
            <a:solidFill>
              <a:srgbClr val="FFFF66"/>
            </a:solidFill>
            <a:ln w="9525">
              <a:noFill/>
              <a:miter lim="800000"/>
              <a:headEnd/>
              <a:tailEnd/>
            </a:ln>
          </p:spPr>
          <p:txBody>
            <a:bodyPr>
              <a:spAutoFit/>
            </a:bodyPr>
            <a:lstStyle/>
            <a:p>
              <a:r>
                <a:rPr lang="es-CR" sz="2000" b="1" dirty="0"/>
                <a:t>La falta de sentido de pertenencia de los y las jóvenes</a:t>
              </a:r>
            </a:p>
          </p:txBody>
        </p:sp>
      </p:grpSp>
      <p:grpSp>
        <p:nvGrpSpPr>
          <p:cNvPr id="5" name="Group 37"/>
          <p:cNvGrpSpPr/>
          <p:nvPr/>
        </p:nvGrpSpPr>
        <p:grpSpPr>
          <a:xfrm>
            <a:off x="539552" y="2996952"/>
            <a:ext cx="8249592" cy="400050"/>
            <a:chOff x="539552" y="2996952"/>
            <a:chExt cx="8249592" cy="400050"/>
          </a:xfrm>
        </p:grpSpPr>
        <p:sp>
          <p:nvSpPr>
            <p:cNvPr id="29" name="Right Arrow 28"/>
            <p:cNvSpPr/>
            <p:nvPr/>
          </p:nvSpPr>
          <p:spPr>
            <a:xfrm>
              <a:off x="539552" y="2996952"/>
              <a:ext cx="436563" cy="358775"/>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31" name="TextBox 30"/>
            <p:cNvSpPr txBox="1">
              <a:spLocks noChangeArrowheads="1"/>
            </p:cNvSpPr>
            <p:nvPr/>
          </p:nvSpPr>
          <p:spPr bwMode="auto">
            <a:xfrm>
              <a:off x="1259632" y="2996952"/>
              <a:ext cx="7529512" cy="400050"/>
            </a:xfrm>
            <a:prstGeom prst="rect">
              <a:avLst/>
            </a:prstGeom>
            <a:solidFill>
              <a:srgbClr val="FF99FF"/>
            </a:solidFill>
            <a:ln w="9525">
              <a:noFill/>
              <a:miter lim="800000"/>
              <a:headEnd/>
              <a:tailEnd/>
            </a:ln>
          </p:spPr>
          <p:txBody>
            <a:bodyPr>
              <a:spAutoFit/>
            </a:bodyPr>
            <a:lstStyle/>
            <a:p>
              <a:r>
                <a:rPr lang="es-CR" sz="2000" b="1" dirty="0"/>
                <a:t>El tráfico de drogas</a:t>
              </a:r>
            </a:p>
          </p:txBody>
        </p:sp>
      </p:grpSp>
      <p:grpSp>
        <p:nvGrpSpPr>
          <p:cNvPr id="6" name="Group 38"/>
          <p:cNvGrpSpPr/>
          <p:nvPr/>
        </p:nvGrpSpPr>
        <p:grpSpPr>
          <a:xfrm>
            <a:off x="539552" y="3645024"/>
            <a:ext cx="8140700" cy="431800"/>
            <a:chOff x="784225" y="5337846"/>
            <a:chExt cx="8140700" cy="431800"/>
          </a:xfrm>
        </p:grpSpPr>
        <p:sp>
          <p:nvSpPr>
            <p:cNvPr id="30" name="Right Arrow 29"/>
            <p:cNvSpPr/>
            <p:nvPr/>
          </p:nvSpPr>
          <p:spPr>
            <a:xfrm>
              <a:off x="784225" y="5409284"/>
              <a:ext cx="434975" cy="360362"/>
            </a:xfrm>
            <a:prstGeom prst="righ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32" name="TextBox 31"/>
            <p:cNvSpPr txBox="1">
              <a:spLocks noChangeArrowheads="1"/>
            </p:cNvSpPr>
            <p:nvPr/>
          </p:nvSpPr>
          <p:spPr bwMode="auto">
            <a:xfrm>
              <a:off x="1436688" y="5337846"/>
              <a:ext cx="7488237" cy="400050"/>
            </a:xfrm>
            <a:prstGeom prst="rect">
              <a:avLst/>
            </a:prstGeom>
            <a:solidFill>
              <a:srgbClr val="FF9999"/>
            </a:solidFill>
            <a:ln w="9525">
              <a:noFill/>
              <a:miter lim="800000"/>
              <a:headEnd/>
              <a:tailEnd/>
            </a:ln>
          </p:spPr>
          <p:txBody>
            <a:bodyPr>
              <a:spAutoFit/>
            </a:bodyPr>
            <a:lstStyle/>
            <a:p>
              <a:r>
                <a:rPr lang="es-CR" sz="2000" b="1"/>
                <a:t>Los fuertes procesos migratorios y las deportaciones</a:t>
              </a:r>
            </a:p>
          </p:txBody>
        </p:sp>
      </p:grpSp>
      <p:grpSp>
        <p:nvGrpSpPr>
          <p:cNvPr id="7" name="Group 33"/>
          <p:cNvGrpSpPr/>
          <p:nvPr/>
        </p:nvGrpSpPr>
        <p:grpSpPr>
          <a:xfrm>
            <a:off x="611560" y="4365104"/>
            <a:ext cx="8140700" cy="707886"/>
            <a:chOff x="784225" y="2137446"/>
            <a:chExt cx="8140700" cy="707886"/>
          </a:xfrm>
        </p:grpSpPr>
        <p:sp>
          <p:nvSpPr>
            <p:cNvPr id="34" name="Right Arrow 33"/>
            <p:cNvSpPr/>
            <p:nvPr/>
          </p:nvSpPr>
          <p:spPr>
            <a:xfrm>
              <a:off x="784225" y="2150146"/>
              <a:ext cx="436563" cy="360363"/>
            </a:xfrm>
            <a:prstGeom prs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35" name="TextBox 34"/>
            <p:cNvSpPr txBox="1">
              <a:spLocks noChangeArrowheads="1"/>
            </p:cNvSpPr>
            <p:nvPr/>
          </p:nvSpPr>
          <p:spPr bwMode="auto">
            <a:xfrm>
              <a:off x="1436688" y="2137446"/>
              <a:ext cx="7488237" cy="707886"/>
            </a:xfrm>
            <a:prstGeom prst="rect">
              <a:avLst/>
            </a:prstGeom>
            <a:solidFill>
              <a:srgbClr val="FFCC99"/>
            </a:solidFill>
            <a:ln w="9525">
              <a:noFill/>
              <a:miter lim="800000"/>
              <a:headEnd/>
              <a:tailEnd/>
            </a:ln>
          </p:spPr>
          <p:txBody>
            <a:bodyPr>
              <a:spAutoFit/>
            </a:bodyPr>
            <a:lstStyle/>
            <a:p>
              <a:r>
                <a:rPr lang="en-US" sz="2000" b="1" dirty="0"/>
                <a:t>Las </a:t>
              </a:r>
              <a:r>
                <a:rPr lang="en-US" sz="2000" b="1" dirty="0" err="1"/>
                <a:t>dinámicas</a:t>
              </a:r>
              <a:r>
                <a:rPr lang="en-US" sz="2000" b="1" dirty="0"/>
                <a:t> de </a:t>
              </a:r>
              <a:r>
                <a:rPr lang="en-US" sz="2000" b="1" dirty="0" err="1"/>
                <a:t>recomposición</a:t>
              </a:r>
              <a:r>
                <a:rPr lang="en-US" sz="2000" b="1" dirty="0"/>
                <a:t> del </a:t>
              </a:r>
              <a:r>
                <a:rPr lang="en-US" sz="2000" b="1" dirty="0" err="1"/>
                <a:t>núcleo</a:t>
              </a:r>
              <a:r>
                <a:rPr lang="en-US" sz="2000" b="1" dirty="0"/>
                <a:t> </a:t>
              </a:r>
              <a:r>
                <a:rPr lang="en-US" sz="2000" b="1" dirty="0" err="1"/>
                <a:t>doméstico</a:t>
              </a:r>
              <a:r>
                <a:rPr lang="en-US" sz="2000" b="1" dirty="0"/>
                <a:t> y la </a:t>
              </a:r>
              <a:r>
                <a:rPr lang="en-US" sz="2000" b="1" dirty="0" err="1"/>
                <a:t>violencia</a:t>
              </a:r>
              <a:r>
                <a:rPr lang="en-US" sz="2000" b="1" dirty="0"/>
                <a:t> </a:t>
              </a:r>
              <a:r>
                <a:rPr lang="en-US" sz="2000" b="1" dirty="0" err="1"/>
                <a:t>intrafamiliar</a:t>
              </a:r>
              <a:endParaRPr lang="es-CR" sz="2000" b="1" dirty="0"/>
            </a:p>
          </p:txBody>
        </p:sp>
      </p:grpSp>
    </p:spTree>
    <p:extLst>
      <p:ext uri="{BB962C8B-B14F-4D97-AF65-F5344CB8AC3E}">
        <p14:creationId xmlns:p14="http://schemas.microsoft.com/office/powerpoint/2010/main" val="81975553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6" name="CuadroTexto 15"/>
          <p:cNvSpPr txBox="1"/>
          <p:nvPr/>
        </p:nvSpPr>
        <p:spPr>
          <a:xfrm>
            <a:off x="7445486" y="37807"/>
            <a:ext cx="1539203" cy="276999"/>
          </a:xfrm>
          <a:prstGeom prst="rect">
            <a:avLst/>
          </a:prstGeom>
          <a:noFill/>
        </p:spPr>
        <p:txBody>
          <a:bodyPr wrap="none" rtlCol="0">
            <a:spAutoFit/>
          </a:bodyPr>
          <a:lstStyle/>
          <a:p>
            <a:pPr algn="r"/>
            <a:r>
              <a:rPr lang="es-ES" sz="1200" b="1" dirty="0">
                <a:solidFill>
                  <a:srgbClr val="FFFFFF"/>
                </a:solidFill>
                <a:latin typeface="Century Gothic"/>
                <a:cs typeface="Century Gothic"/>
              </a:rPr>
              <a:t>DICIEMBRE 8, 2014</a:t>
            </a:r>
          </a:p>
        </p:txBody>
      </p:sp>
      <p:grpSp>
        <p:nvGrpSpPr>
          <p:cNvPr id="2" name="Group 47"/>
          <p:cNvGrpSpPr/>
          <p:nvPr/>
        </p:nvGrpSpPr>
        <p:grpSpPr>
          <a:xfrm>
            <a:off x="685800" y="3622675"/>
            <a:ext cx="8077200" cy="419100"/>
            <a:chOff x="685800" y="3813175"/>
            <a:chExt cx="8077200" cy="419100"/>
          </a:xfrm>
        </p:grpSpPr>
        <p:sp>
          <p:nvSpPr>
            <p:cNvPr id="36" name="Right Arrow 35"/>
            <p:cNvSpPr/>
            <p:nvPr/>
          </p:nvSpPr>
          <p:spPr>
            <a:xfrm>
              <a:off x="685800" y="3813175"/>
              <a:ext cx="555625" cy="360363"/>
            </a:xfrm>
            <a:prstGeom prst="rightArrow">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39" name="TextBox 38"/>
            <p:cNvSpPr txBox="1">
              <a:spLocks noChangeArrowheads="1"/>
            </p:cNvSpPr>
            <p:nvPr/>
          </p:nvSpPr>
          <p:spPr bwMode="auto">
            <a:xfrm>
              <a:off x="1427163" y="3832225"/>
              <a:ext cx="7335837" cy="400050"/>
            </a:xfrm>
            <a:prstGeom prst="rect">
              <a:avLst/>
            </a:prstGeom>
            <a:solidFill>
              <a:srgbClr val="FF9999"/>
            </a:solidFill>
            <a:ln w="9525">
              <a:noFill/>
              <a:miter lim="800000"/>
              <a:headEnd/>
              <a:tailEnd/>
            </a:ln>
          </p:spPr>
          <p:txBody>
            <a:bodyPr>
              <a:spAutoFit/>
            </a:bodyPr>
            <a:lstStyle/>
            <a:p>
              <a:r>
                <a:rPr lang="es-CR" sz="2000" b="1" dirty="0"/>
                <a:t>Ausencia de oportunidades de empleo digno </a:t>
              </a:r>
              <a:endParaRPr lang="es-ES" sz="2000" b="1" dirty="0"/>
            </a:p>
          </p:txBody>
        </p:sp>
      </p:grpSp>
      <p:grpSp>
        <p:nvGrpSpPr>
          <p:cNvPr id="3" name="Group 44"/>
          <p:cNvGrpSpPr/>
          <p:nvPr/>
        </p:nvGrpSpPr>
        <p:grpSpPr>
          <a:xfrm>
            <a:off x="742950" y="1549554"/>
            <a:ext cx="8020050" cy="403225"/>
            <a:chOff x="742950" y="1627188"/>
            <a:chExt cx="8020050" cy="403225"/>
          </a:xfrm>
        </p:grpSpPr>
        <p:sp>
          <p:nvSpPr>
            <p:cNvPr id="33" name="Right Arrow 32"/>
            <p:cNvSpPr/>
            <p:nvPr/>
          </p:nvSpPr>
          <p:spPr>
            <a:xfrm>
              <a:off x="742950" y="1671638"/>
              <a:ext cx="552450" cy="358775"/>
            </a:xfrm>
            <a:prstGeom prst="rightArrow">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40" name="23 Rectángulo"/>
            <p:cNvSpPr>
              <a:spLocks noChangeArrowheads="1"/>
            </p:cNvSpPr>
            <p:nvPr/>
          </p:nvSpPr>
          <p:spPr bwMode="auto">
            <a:xfrm>
              <a:off x="1447800" y="1627188"/>
              <a:ext cx="7315200" cy="400050"/>
            </a:xfrm>
            <a:prstGeom prst="rect">
              <a:avLst/>
            </a:prstGeom>
            <a:solidFill>
              <a:srgbClr val="FFCC99"/>
            </a:solidFill>
            <a:ln w="9525">
              <a:noFill/>
              <a:miter lim="800000"/>
              <a:headEnd/>
              <a:tailEnd/>
            </a:ln>
          </p:spPr>
          <p:txBody>
            <a:bodyPr>
              <a:spAutoFit/>
            </a:bodyPr>
            <a:lstStyle/>
            <a:p>
              <a:r>
                <a:rPr lang="es-CR" sz="2000" b="1" dirty="0"/>
                <a:t>La estigmatización de la juventud</a:t>
              </a:r>
            </a:p>
          </p:txBody>
        </p:sp>
      </p:grpSp>
      <p:grpSp>
        <p:nvGrpSpPr>
          <p:cNvPr id="4" name="Group 45"/>
          <p:cNvGrpSpPr/>
          <p:nvPr/>
        </p:nvGrpSpPr>
        <p:grpSpPr>
          <a:xfrm>
            <a:off x="685800" y="2238375"/>
            <a:ext cx="8077200" cy="407988"/>
            <a:chOff x="685800" y="2238375"/>
            <a:chExt cx="8077200" cy="407988"/>
          </a:xfrm>
        </p:grpSpPr>
        <p:sp>
          <p:nvSpPr>
            <p:cNvPr id="34" name="Right Arrow 33"/>
            <p:cNvSpPr/>
            <p:nvPr/>
          </p:nvSpPr>
          <p:spPr>
            <a:xfrm>
              <a:off x="685800" y="2286000"/>
              <a:ext cx="555625" cy="360363"/>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41" name="25 Rectángulo"/>
            <p:cNvSpPr>
              <a:spLocks noChangeArrowheads="1"/>
            </p:cNvSpPr>
            <p:nvPr/>
          </p:nvSpPr>
          <p:spPr bwMode="auto">
            <a:xfrm>
              <a:off x="1427163" y="2238375"/>
              <a:ext cx="7335837" cy="400050"/>
            </a:xfrm>
            <a:prstGeom prst="rect">
              <a:avLst/>
            </a:prstGeom>
            <a:solidFill>
              <a:srgbClr val="FF99FF"/>
            </a:solidFill>
            <a:ln w="9525">
              <a:noFill/>
              <a:miter lim="800000"/>
              <a:headEnd/>
              <a:tailEnd/>
            </a:ln>
          </p:spPr>
          <p:txBody>
            <a:bodyPr>
              <a:spAutoFit/>
            </a:bodyPr>
            <a:lstStyle/>
            <a:p>
              <a:r>
                <a:rPr lang="es-CR" sz="2000" b="1"/>
                <a:t>La desafiliación institucional</a:t>
              </a:r>
            </a:p>
          </p:txBody>
        </p:sp>
      </p:grpSp>
      <p:grpSp>
        <p:nvGrpSpPr>
          <p:cNvPr id="5" name="Group 50"/>
          <p:cNvGrpSpPr/>
          <p:nvPr/>
        </p:nvGrpSpPr>
        <p:grpSpPr>
          <a:xfrm>
            <a:off x="685800" y="2963288"/>
            <a:ext cx="8077200" cy="451425"/>
            <a:chOff x="685800" y="2963288"/>
            <a:chExt cx="8077200" cy="451425"/>
          </a:xfrm>
        </p:grpSpPr>
        <p:sp>
          <p:nvSpPr>
            <p:cNvPr id="35" name="Right Arrow 34"/>
            <p:cNvSpPr/>
            <p:nvPr/>
          </p:nvSpPr>
          <p:spPr>
            <a:xfrm>
              <a:off x="685800" y="3054350"/>
              <a:ext cx="555625" cy="36036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42" name="28 Rectángulo"/>
            <p:cNvSpPr>
              <a:spLocks noChangeArrowheads="1"/>
            </p:cNvSpPr>
            <p:nvPr/>
          </p:nvSpPr>
          <p:spPr bwMode="auto">
            <a:xfrm>
              <a:off x="1427163" y="2963288"/>
              <a:ext cx="7335837" cy="400110"/>
            </a:xfrm>
            <a:prstGeom prst="rect">
              <a:avLst/>
            </a:prstGeom>
            <a:solidFill>
              <a:srgbClr val="92D050"/>
            </a:solidFill>
            <a:ln w="9525">
              <a:noFill/>
              <a:miter lim="800000"/>
              <a:headEnd/>
              <a:tailEnd/>
            </a:ln>
          </p:spPr>
          <p:txBody>
            <a:bodyPr>
              <a:spAutoFit/>
            </a:bodyPr>
            <a:lstStyle/>
            <a:p>
              <a:r>
                <a:rPr lang="es-ES" sz="2000" b="1" dirty="0"/>
                <a:t>Sistema educativo expulsor</a:t>
              </a:r>
            </a:p>
          </p:txBody>
        </p:sp>
      </p:grpSp>
      <p:grpSp>
        <p:nvGrpSpPr>
          <p:cNvPr id="6" name="Group 49"/>
          <p:cNvGrpSpPr/>
          <p:nvPr/>
        </p:nvGrpSpPr>
        <p:grpSpPr>
          <a:xfrm>
            <a:off x="685800" y="5056188"/>
            <a:ext cx="8077200" cy="430212"/>
            <a:chOff x="685800" y="5056188"/>
            <a:chExt cx="8077200" cy="430212"/>
          </a:xfrm>
        </p:grpSpPr>
        <p:sp>
          <p:nvSpPr>
            <p:cNvPr id="38" name="Right Arrow 37"/>
            <p:cNvSpPr/>
            <p:nvPr/>
          </p:nvSpPr>
          <p:spPr>
            <a:xfrm>
              <a:off x="685800" y="5127625"/>
              <a:ext cx="555625" cy="358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sz="2000" b="1"/>
            </a:p>
          </p:txBody>
        </p:sp>
        <p:sp>
          <p:nvSpPr>
            <p:cNvPr id="44" name="30 Rectángulo"/>
            <p:cNvSpPr>
              <a:spLocks noChangeArrowheads="1"/>
            </p:cNvSpPr>
            <p:nvPr/>
          </p:nvSpPr>
          <p:spPr bwMode="auto">
            <a:xfrm>
              <a:off x="1447800" y="5056188"/>
              <a:ext cx="7315200" cy="400050"/>
            </a:xfrm>
            <a:prstGeom prst="rect">
              <a:avLst/>
            </a:prstGeom>
            <a:solidFill>
              <a:srgbClr val="FFC000"/>
            </a:solidFill>
            <a:ln w="9525">
              <a:noFill/>
              <a:miter lim="800000"/>
              <a:headEnd/>
              <a:tailEnd/>
            </a:ln>
          </p:spPr>
          <p:txBody>
            <a:bodyPr>
              <a:spAutoFit/>
            </a:bodyPr>
            <a:lstStyle/>
            <a:p>
              <a:r>
                <a:rPr lang="es-CR" sz="2000" b="1" dirty="0"/>
                <a:t>Entre otros…</a:t>
              </a:r>
              <a:endParaRPr lang="es-ES" sz="2000" b="1" dirty="0"/>
            </a:p>
          </p:txBody>
        </p:sp>
      </p:grpSp>
      <p:sp>
        <p:nvSpPr>
          <p:cNvPr id="23" name="Título 1"/>
          <p:cNvSpPr txBox="1">
            <a:spLocks/>
          </p:cNvSpPr>
          <p:nvPr/>
        </p:nvSpPr>
        <p:spPr>
          <a:xfrm>
            <a:off x="1" y="188640"/>
            <a:ext cx="9143999"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r>
              <a:rPr lang="es-ES" sz="2400" b="1" dirty="0" err="1">
                <a:latin typeface="Century Gothic"/>
                <a:cs typeface="Century Gothic"/>
              </a:rPr>
              <a:t>Multicausalidad</a:t>
            </a:r>
            <a:r>
              <a:rPr lang="es-ES" sz="2400" b="1" dirty="0">
                <a:latin typeface="Century Gothic"/>
                <a:cs typeface="Century Gothic"/>
              </a:rPr>
              <a:t>: Factores Posibilitadores de la Violencia</a:t>
            </a:r>
          </a:p>
        </p:txBody>
      </p:sp>
    </p:spTree>
    <p:extLst>
      <p:ext uri="{BB962C8B-B14F-4D97-AF65-F5344CB8AC3E}">
        <p14:creationId xmlns:p14="http://schemas.microsoft.com/office/powerpoint/2010/main" val="8197555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259632" y="332656"/>
            <a:ext cx="6708888" cy="400110"/>
          </a:xfrm>
          <a:prstGeom prst="rect">
            <a:avLst/>
          </a:prstGeom>
        </p:spPr>
        <p:txBody>
          <a:bodyPr wrap="none">
            <a:spAutoFit/>
          </a:bodyPr>
          <a:lstStyle/>
          <a:p>
            <a:r>
              <a:rPr lang="es-CL" sz="2000" b="1" dirty="0">
                <a:latin typeface="Century Gothic"/>
                <a:ea typeface="+mj-ea"/>
                <a:cs typeface="Century Gothic"/>
              </a:rPr>
              <a:t>Principales ejes de la Inclusión Social en la Juventud</a:t>
            </a:r>
            <a:endParaRPr lang="en-US" sz="2000" b="1" dirty="0">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8" y="18919"/>
            <a:ext cx="9109291" cy="800219"/>
          </a:xfrm>
          <a:solidFill>
            <a:schemeClr val="bg1">
              <a:lumMod val="65000"/>
            </a:schemeClr>
          </a:solidFill>
        </p:spPr>
        <p:txBody>
          <a:bodyPr>
            <a:normAutofit fontScale="90000"/>
          </a:bodyPr>
          <a:lstStyle/>
          <a:p>
            <a:r>
              <a:rPr lang="es-CL" sz="2400" b="1" dirty="0">
                <a:solidFill>
                  <a:schemeClr val="bg1"/>
                </a:solidFill>
                <a:latin typeface="Century Gothic" panose="020B0502020202020204" pitchFamily="34" charset="0"/>
              </a:rPr>
              <a:t>Uno de los temas que más preocupan a los y las jóvenes son las violencias: particularmente en el hogar</a:t>
            </a:r>
            <a:endParaRPr lang="en-US" sz="2400" b="1" dirty="0">
              <a:solidFill>
                <a:schemeClr val="bg1"/>
              </a:solidFill>
              <a:latin typeface="Century Gothic" panose="020B0502020202020204" pitchFamily="34" charset="0"/>
            </a:endParaRPr>
          </a:p>
        </p:txBody>
      </p:sp>
      <p:graphicFrame>
        <p:nvGraphicFramePr>
          <p:cNvPr id="4" name="Chart 3"/>
          <p:cNvGraphicFramePr/>
          <p:nvPr/>
        </p:nvGraphicFramePr>
        <p:xfrm>
          <a:off x="611561" y="2132856"/>
          <a:ext cx="7704856"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5" name="10 Rectángulo"/>
          <p:cNvSpPr/>
          <p:nvPr/>
        </p:nvSpPr>
        <p:spPr>
          <a:xfrm>
            <a:off x="0" y="1268760"/>
            <a:ext cx="9144000" cy="800219"/>
          </a:xfrm>
          <a:prstGeom prst="rect">
            <a:avLst/>
          </a:prstGeom>
        </p:spPr>
        <p:txBody>
          <a:bodyPr wrap="square">
            <a:spAutoFit/>
          </a:bodyPr>
          <a:lstStyle/>
          <a:p>
            <a:pPr algn="ctr"/>
            <a:r>
              <a:rPr lang="es-CL" b="1" dirty="0">
                <a:latin typeface="Century Gothic"/>
                <a:ea typeface="+mj-ea"/>
                <a:cs typeface="Century Gothic"/>
              </a:rPr>
              <a:t>América Latina y el Caribe (18 países)</a:t>
            </a:r>
          </a:p>
          <a:p>
            <a:pPr algn="ctr"/>
            <a:r>
              <a:rPr lang="es-ES" sz="1400" b="1" i="1" dirty="0">
                <a:latin typeface="Century Gothic"/>
                <a:ea typeface="+mj-ea"/>
                <a:cs typeface="Century Gothic"/>
              </a:rPr>
              <a:t>¿ Qué tipo  violencia creen los jóvenes que es más dañina para el desarrollo de los países</a:t>
            </a:r>
            <a:r>
              <a:rPr lang="es-CL" sz="1400" b="1" i="1" dirty="0">
                <a:latin typeface="Century Gothic"/>
                <a:ea typeface="+mj-ea"/>
                <a:cs typeface="Century Gothic"/>
              </a:rPr>
              <a:t>?</a:t>
            </a:r>
          </a:p>
          <a:p>
            <a:pPr algn="ctr"/>
            <a:r>
              <a:rPr lang="es-CL" sz="1400" b="1" i="1" dirty="0">
                <a:latin typeface="Century Gothic"/>
                <a:ea typeface="+mj-ea"/>
                <a:cs typeface="Century Gothic"/>
              </a:rPr>
              <a:t>(En porcentajes)</a:t>
            </a:r>
            <a:endParaRPr lang="es-MX" sz="1400" b="1" i="1" dirty="0">
              <a:latin typeface="Century Gothic"/>
              <a:ea typeface="+mj-ea"/>
              <a:cs typeface="Century Gothic"/>
            </a:endParaRPr>
          </a:p>
        </p:txBody>
      </p:sp>
      <p:sp>
        <p:nvSpPr>
          <p:cNvPr id="8" name="Rectangle 1"/>
          <p:cNvSpPr>
            <a:spLocks noChangeArrowheads="1"/>
          </p:cNvSpPr>
          <p:nvPr/>
        </p:nvSpPr>
        <p:spPr bwMode="auto">
          <a:xfrm>
            <a:off x="0" y="6611779"/>
            <a:ext cx="897657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Fuente: CEPAL, sobre la base de tabulaciones especiales de la encuesta </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Latinobar</a:t>
            </a:r>
            <a:r>
              <a:rPr kumimoji="0" lang="es-ES" sz="1000" b="0" i="0" u="none" strike="noStrike" cap="none" normalizeH="0" baseline="0" dirty="0" err="1">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metro</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2017</a:t>
            </a:r>
            <a:endParaRPr kumimoji="0" lang="es-ES_tradnl"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7549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393536" y="587340"/>
            <a:ext cx="6708888" cy="400110"/>
          </a:xfrm>
          <a:prstGeom prst="rect">
            <a:avLst/>
          </a:prstGeom>
        </p:spPr>
        <p:txBody>
          <a:bodyPr wrap="none">
            <a:spAutoFit/>
          </a:bodyPr>
          <a:lstStyle/>
          <a:p>
            <a:r>
              <a:rPr lang="es-CL" sz="2000" b="1" dirty="0">
                <a:solidFill>
                  <a:schemeClr val="tx2">
                    <a:lumMod val="60000"/>
                    <a:lumOff val="40000"/>
                  </a:schemeClr>
                </a:solidFill>
                <a:latin typeface="Century Gothic"/>
                <a:ea typeface="+mj-ea"/>
                <a:cs typeface="Century Gothic"/>
              </a:rPr>
              <a:t>Principales ejes de la Inclusión Social en la Juventud</a:t>
            </a:r>
            <a:endParaRPr lang="en-US" sz="2000" b="1" dirty="0">
              <a:solidFill>
                <a:schemeClr val="tx2">
                  <a:lumMod val="60000"/>
                  <a:lumOff val="40000"/>
                </a:schemeClr>
              </a:solidFill>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10 Gráfico"/>
          <p:cNvGraphicFramePr/>
          <p:nvPr/>
        </p:nvGraphicFramePr>
        <p:xfrm>
          <a:off x="167425" y="1862107"/>
          <a:ext cx="8809150" cy="4577329"/>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Rectángulo"/>
          <p:cNvSpPr/>
          <p:nvPr/>
        </p:nvSpPr>
        <p:spPr>
          <a:xfrm>
            <a:off x="167425" y="703422"/>
            <a:ext cx="9143999" cy="1169551"/>
          </a:xfrm>
          <a:prstGeom prst="rect">
            <a:avLst/>
          </a:prstGeom>
        </p:spPr>
        <p:txBody>
          <a:bodyPr wrap="square">
            <a:spAutoFit/>
          </a:bodyPr>
          <a:lstStyle/>
          <a:p>
            <a:pPr algn="ctr"/>
            <a:r>
              <a:rPr lang="es-ES" b="1" dirty="0">
                <a:solidFill>
                  <a:schemeClr val="tx2">
                    <a:lumMod val="60000"/>
                    <a:lumOff val="40000"/>
                  </a:schemeClr>
                </a:solidFill>
                <a:latin typeface="Century Gothic"/>
                <a:ea typeface="+mj-ea"/>
                <a:cs typeface="Century Gothic"/>
              </a:rPr>
              <a:t>América Latina (18 países)</a:t>
            </a:r>
            <a:endParaRPr lang="es-ES" sz="900" b="1" dirty="0">
              <a:solidFill>
                <a:schemeClr val="tx2">
                  <a:lumMod val="60000"/>
                  <a:lumOff val="40000"/>
                </a:schemeClr>
              </a:solidFill>
              <a:latin typeface="Century Gothic"/>
              <a:ea typeface="+mj-ea"/>
              <a:cs typeface="Century Gothic"/>
            </a:endParaRPr>
          </a:p>
          <a:p>
            <a:pPr algn="ctr"/>
            <a:r>
              <a:rPr lang="es-ES" b="1" dirty="0">
                <a:solidFill>
                  <a:schemeClr val="tx2">
                    <a:lumMod val="60000"/>
                    <a:lumOff val="40000"/>
                  </a:schemeClr>
                </a:solidFill>
                <a:latin typeface="Century Gothic"/>
                <a:ea typeface="+mj-ea"/>
                <a:cs typeface="Century Gothic"/>
              </a:rPr>
              <a:t>Porcentaje de personas que han utilizado, participado o visto alguna actividad cultural, según tramo de edad</a:t>
            </a:r>
            <a:endParaRPr lang="es-ES" sz="900" b="1" dirty="0">
              <a:solidFill>
                <a:schemeClr val="tx2">
                  <a:lumMod val="60000"/>
                  <a:lumOff val="40000"/>
                </a:schemeClr>
              </a:solidFill>
              <a:latin typeface="Century Gothic"/>
              <a:ea typeface="+mj-ea"/>
              <a:cs typeface="Century Gothic"/>
            </a:endParaRPr>
          </a:p>
          <a:p>
            <a:pPr algn="ctr"/>
            <a:r>
              <a:rPr lang="es-ES" sz="1400" b="1" i="1" dirty="0">
                <a:solidFill>
                  <a:schemeClr val="tx2">
                    <a:lumMod val="60000"/>
                    <a:lumOff val="40000"/>
                  </a:schemeClr>
                </a:solidFill>
                <a:latin typeface="Century Gothic"/>
                <a:ea typeface="+mj-ea"/>
                <a:cs typeface="Century Gothic"/>
              </a:rPr>
              <a:t>porcentajes</a:t>
            </a:r>
            <a:endParaRPr lang="es-MX" sz="1400" b="1" i="1" dirty="0">
              <a:solidFill>
                <a:schemeClr val="tx2">
                  <a:lumMod val="60000"/>
                  <a:lumOff val="40000"/>
                </a:schemeClr>
              </a:solidFill>
              <a:latin typeface="Century Gothic"/>
              <a:ea typeface="+mj-ea"/>
              <a:cs typeface="Century Gothic"/>
            </a:endParaRPr>
          </a:p>
        </p:txBody>
      </p:sp>
      <p:sp>
        <p:nvSpPr>
          <p:cNvPr id="293889" name="Rectangle 1"/>
          <p:cNvSpPr>
            <a:spLocks noChangeArrowheads="1"/>
          </p:cNvSpPr>
          <p:nvPr/>
        </p:nvSpPr>
        <p:spPr bwMode="auto">
          <a:xfrm>
            <a:off x="0" y="6611779"/>
            <a:ext cx="897657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Fuente: CEPAL, sobre la base de tabulaciones especiales de la encuesta </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Latinobar</a:t>
            </a:r>
            <a:r>
              <a:rPr kumimoji="0" lang="es-ES" sz="1000" b="0" i="0" u="none" strike="noStrike" cap="none" normalizeH="0" baseline="0" dirty="0" err="1">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metro</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2013</a:t>
            </a:r>
            <a:endParaRPr kumimoji="0" lang="es-ES_tradnl"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0" y="-4464"/>
            <a:ext cx="9144000" cy="400110"/>
          </a:xfrm>
          <a:prstGeom prst="rect">
            <a:avLst/>
          </a:prstGeom>
          <a:solidFill>
            <a:schemeClr val="bg1">
              <a:lumMod val="75000"/>
            </a:schemeClr>
          </a:solidFill>
        </p:spPr>
        <p:txBody>
          <a:bodyPr wrap="square">
            <a:spAutoFit/>
          </a:bodyPr>
          <a:lstStyle/>
          <a:p>
            <a:r>
              <a:rPr lang="es-ES" sz="2000" b="1" dirty="0">
                <a:solidFill>
                  <a:schemeClr val="bg1"/>
                </a:solidFill>
              </a:rPr>
              <a:t>Jóvenes tienen mayor acceso a actividades culturales que adultos </a:t>
            </a:r>
            <a:endParaRPr lang="en-US" sz="2000" b="1" dirty="0">
              <a:solidFill>
                <a:schemeClr val="bg1"/>
              </a:solidFill>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4FDF2B-5160-4B27-838E-5D8B73DDDB0F}"/>
              </a:ext>
            </a:extLst>
          </p:cNvPr>
          <p:cNvSpPr txBox="1"/>
          <p:nvPr/>
        </p:nvSpPr>
        <p:spPr>
          <a:xfrm>
            <a:off x="0" y="0"/>
            <a:ext cx="9144000" cy="369332"/>
          </a:xfrm>
          <a:prstGeom prst="rect">
            <a:avLst/>
          </a:prstGeom>
          <a:solidFill>
            <a:schemeClr val="bg1">
              <a:lumMod val="65000"/>
            </a:schemeClr>
          </a:solidFill>
        </p:spPr>
        <p:txBody>
          <a:bodyPr wrap="square" rtlCol="0">
            <a:spAutoFit/>
          </a:bodyPr>
          <a:lstStyle/>
          <a:p>
            <a:r>
              <a:rPr lang="es-CL" b="1" dirty="0">
                <a:solidFill>
                  <a:schemeClr val="bg1"/>
                </a:solidFill>
                <a:latin typeface="Century Gothic" panose="020B0502020202020204" pitchFamily="34" charset="0"/>
              </a:rPr>
              <a:t>Juventud: protagonista de la era digital – nuevo cana de exclusiones</a:t>
            </a:r>
            <a:endParaRPr lang="en-US" b="1"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E29F16BD-E813-4C72-BE42-E10FBE66F5E5}"/>
              </a:ext>
            </a:extLst>
          </p:cNvPr>
          <p:cNvSpPr/>
          <p:nvPr/>
        </p:nvSpPr>
        <p:spPr>
          <a:xfrm>
            <a:off x="827584" y="649050"/>
            <a:ext cx="8064896" cy="369332"/>
          </a:xfrm>
          <a:prstGeom prst="rect">
            <a:avLst/>
          </a:prstGeom>
        </p:spPr>
        <p:txBody>
          <a:bodyPr wrap="square">
            <a:spAutoFit/>
          </a:bodyPr>
          <a:lstStyle/>
          <a:p>
            <a:r>
              <a:rPr lang="es-ES" b="1" dirty="0">
                <a:solidFill>
                  <a:srgbClr val="000000"/>
                </a:solidFill>
                <a:latin typeface="MiloPro-BoldIta"/>
              </a:rPr>
              <a:t>Jóvenes de 16 a 29 años y adultos que declaran usar internet todos los días, 2015  </a:t>
            </a:r>
            <a:endParaRPr lang="en-US" dirty="0"/>
          </a:p>
        </p:txBody>
      </p:sp>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083063485"/>
              </p:ext>
            </p:extLst>
          </p:nvPr>
        </p:nvGraphicFramePr>
        <p:xfrm>
          <a:off x="683568" y="1018382"/>
          <a:ext cx="7488831" cy="54349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D817A99F-7764-4797-8778-4975BC328168}"/>
              </a:ext>
            </a:extLst>
          </p:cNvPr>
          <p:cNvSpPr txBox="1"/>
          <p:nvPr/>
        </p:nvSpPr>
        <p:spPr>
          <a:xfrm>
            <a:off x="755576" y="6453337"/>
            <a:ext cx="8208912" cy="307777"/>
          </a:xfrm>
          <a:prstGeom prst="rect">
            <a:avLst/>
          </a:prstGeom>
          <a:noFill/>
        </p:spPr>
        <p:txBody>
          <a:bodyPr wrap="square" rtlCol="0">
            <a:spAutoFit/>
          </a:bodyPr>
          <a:lstStyle/>
          <a:p>
            <a:r>
              <a:rPr lang="es-CL" sz="1400" dirty="0"/>
              <a:t>Fuente: </a:t>
            </a:r>
            <a:r>
              <a:rPr lang="es-CL" sz="1400" dirty="0" err="1"/>
              <a:t>Murden</a:t>
            </a:r>
            <a:r>
              <a:rPr lang="es-CL" sz="1400" dirty="0"/>
              <a:t> y </a:t>
            </a:r>
            <a:r>
              <a:rPr lang="es-CL" sz="1400" dirty="0" err="1"/>
              <a:t>Cadenasso</a:t>
            </a:r>
            <a:r>
              <a:rPr lang="es-CL" sz="1400" dirty="0"/>
              <a:t>, 2018. Ser joven en la era digital. CEPAL/FSM</a:t>
            </a:r>
            <a:endParaRPr lang="en-US" sz="1400" dirty="0"/>
          </a:p>
        </p:txBody>
      </p:sp>
    </p:spTree>
    <p:extLst>
      <p:ext uri="{BB962C8B-B14F-4D97-AF65-F5344CB8AC3E}">
        <p14:creationId xmlns:p14="http://schemas.microsoft.com/office/powerpoint/2010/main" val="2309580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6611779"/>
            <a:ext cx="8976575"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Fuente: CEPAL, sobre la base de tabulaciones especiales de la encuesta </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Latinobar</a:t>
            </a:r>
            <a:r>
              <a:rPr kumimoji="0" lang="es-ES" sz="1000" b="0" i="0" u="none" strike="noStrike" cap="none" normalizeH="0" baseline="0" dirty="0" err="1">
                <a:ln>
                  <a:noFill/>
                </a:ln>
                <a:solidFill>
                  <a:schemeClr val="tx1"/>
                </a:solidFill>
                <a:effectLst/>
                <a:latin typeface="Calibri"/>
                <a:ea typeface="Calibri" pitchFamily="34" charset="0"/>
                <a:cs typeface="Times New Roman" pitchFamily="18" charset="0"/>
              </a:rPr>
              <a:t>ó</a:t>
            </a:r>
            <a:r>
              <a:rPr kumimoji="0" lang="es-ES" sz="10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metro</a:t>
            </a:r>
            <a:r>
              <a:rPr kumimoji="0" lang="es-ES" sz="10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2017</a:t>
            </a:r>
            <a:endParaRPr kumimoji="0" lang="es-ES_tradnl" sz="1800" b="0" i="0" u="none" strike="noStrike" cap="none" normalizeH="0" baseline="0" dirty="0">
              <a:ln>
                <a:noFill/>
              </a:ln>
              <a:solidFill>
                <a:schemeClr val="tx1"/>
              </a:solidFill>
              <a:effectLst/>
              <a:latin typeface="Arial" pitchFamily="34" charset="0"/>
              <a:cs typeface="Arial" pitchFamily="34" charset="0"/>
            </a:endParaRPr>
          </a:p>
        </p:txBody>
      </p:sp>
      <p:sp>
        <p:nvSpPr>
          <p:cNvPr id="6" name="10 Rectángulo"/>
          <p:cNvSpPr/>
          <p:nvPr/>
        </p:nvSpPr>
        <p:spPr>
          <a:xfrm>
            <a:off x="197768" y="797987"/>
            <a:ext cx="8748464" cy="523220"/>
          </a:xfrm>
          <a:prstGeom prst="rect">
            <a:avLst/>
          </a:prstGeom>
        </p:spPr>
        <p:txBody>
          <a:bodyPr wrap="square">
            <a:spAutoFit/>
          </a:bodyPr>
          <a:lstStyle/>
          <a:p>
            <a:pPr algn="ctr"/>
            <a:r>
              <a:rPr lang="es-ES" sz="1600" b="1" dirty="0">
                <a:solidFill>
                  <a:schemeClr val="tx2">
                    <a:lumMod val="60000"/>
                    <a:lumOff val="40000"/>
                  </a:schemeClr>
                </a:solidFill>
                <a:latin typeface="Century Gothic"/>
                <a:ea typeface="+mj-ea"/>
                <a:cs typeface="Century Gothic"/>
              </a:rPr>
              <a:t>América Latina (18 países): Redes sociales más utilizadas por los jóvenes</a:t>
            </a:r>
            <a:endParaRPr lang="es-MX" sz="800" b="1" dirty="0">
              <a:solidFill>
                <a:schemeClr val="tx2">
                  <a:lumMod val="60000"/>
                  <a:lumOff val="40000"/>
                </a:schemeClr>
              </a:solidFill>
              <a:latin typeface="Century Gothic"/>
              <a:ea typeface="+mj-ea"/>
              <a:cs typeface="Century Gothic"/>
            </a:endParaRPr>
          </a:p>
          <a:p>
            <a:pPr algn="ctr"/>
            <a:r>
              <a:rPr lang="es-MX" sz="1200" b="1" i="1" dirty="0">
                <a:solidFill>
                  <a:schemeClr val="tx2">
                    <a:lumMod val="60000"/>
                    <a:lumOff val="40000"/>
                  </a:schemeClr>
                </a:solidFill>
                <a:latin typeface="Century Gothic"/>
                <a:ea typeface="+mj-ea"/>
                <a:cs typeface="Century Gothic"/>
              </a:rPr>
              <a:t>porcentajes</a:t>
            </a:r>
            <a:endParaRPr lang="es-ES" sz="1600" b="1" i="1" dirty="0">
              <a:solidFill>
                <a:schemeClr val="tx2">
                  <a:lumMod val="60000"/>
                  <a:lumOff val="40000"/>
                </a:schemeClr>
              </a:solidFill>
              <a:latin typeface="Century Gothic"/>
              <a:ea typeface="+mj-ea"/>
              <a:cs typeface="Century Gothic"/>
            </a:endParaRPr>
          </a:p>
        </p:txBody>
      </p:sp>
      <p:sp>
        <p:nvSpPr>
          <p:cNvPr id="2" name="TextBox 1">
            <a:extLst>
              <a:ext uri="{FF2B5EF4-FFF2-40B4-BE49-F238E27FC236}">
                <a16:creationId xmlns:a16="http://schemas.microsoft.com/office/drawing/2014/main" id="{D0B507F7-E39D-4D70-AC30-36D78626BB91}"/>
              </a:ext>
            </a:extLst>
          </p:cNvPr>
          <p:cNvSpPr txBox="1"/>
          <p:nvPr/>
        </p:nvSpPr>
        <p:spPr>
          <a:xfrm>
            <a:off x="0" y="0"/>
            <a:ext cx="9144000" cy="646331"/>
          </a:xfrm>
          <a:prstGeom prst="rect">
            <a:avLst/>
          </a:prstGeom>
          <a:solidFill>
            <a:schemeClr val="bg1">
              <a:lumMod val="65000"/>
            </a:schemeClr>
          </a:solidFill>
        </p:spPr>
        <p:txBody>
          <a:bodyPr wrap="square" rtlCol="0">
            <a:spAutoFit/>
          </a:bodyPr>
          <a:lstStyle/>
          <a:p>
            <a:r>
              <a:rPr lang="es-CL" b="1" dirty="0">
                <a:solidFill>
                  <a:schemeClr val="bg1"/>
                </a:solidFill>
                <a:latin typeface="Century Gothic" panose="020B0502020202020204" pitchFamily="34" charset="0"/>
              </a:rPr>
              <a:t>Grandes usuarios de las redes sociales en el contexto mundial – especialmente en Brasil y Chile</a:t>
            </a:r>
            <a:endParaRPr lang="en-US" b="1" dirty="0">
              <a:solidFill>
                <a:schemeClr val="bg1"/>
              </a:solidFill>
              <a:latin typeface="Century Gothic" panose="020B0502020202020204" pitchFamily="34" charset="0"/>
            </a:endParaRPr>
          </a:p>
        </p:txBody>
      </p:sp>
      <p:pic>
        <p:nvPicPr>
          <p:cNvPr id="3" name="Picture 2">
            <a:extLst>
              <a:ext uri="{FF2B5EF4-FFF2-40B4-BE49-F238E27FC236}">
                <a16:creationId xmlns:a16="http://schemas.microsoft.com/office/drawing/2014/main" id="{64B25E22-17D9-49AD-A6D2-A60801FE3968}"/>
              </a:ext>
            </a:extLst>
          </p:cNvPr>
          <p:cNvPicPr>
            <a:picLocks noChangeAspect="1"/>
          </p:cNvPicPr>
          <p:nvPr/>
        </p:nvPicPr>
        <p:blipFill>
          <a:blip r:embed="rId3"/>
          <a:stretch>
            <a:fillRect/>
          </a:stretch>
        </p:blipFill>
        <p:spPr>
          <a:xfrm>
            <a:off x="502567" y="1124512"/>
            <a:ext cx="8138865" cy="4608975"/>
          </a:xfrm>
          <a:prstGeom prst="rect">
            <a:avLst/>
          </a:prstGeom>
        </p:spPr>
      </p:pic>
    </p:spTree>
    <p:extLst>
      <p:ext uri="{BB962C8B-B14F-4D97-AF65-F5344CB8AC3E}">
        <p14:creationId xmlns:p14="http://schemas.microsoft.com/office/powerpoint/2010/main" val="530480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393536" y="587340"/>
            <a:ext cx="6708888" cy="400110"/>
          </a:xfrm>
          <a:prstGeom prst="rect">
            <a:avLst/>
          </a:prstGeom>
        </p:spPr>
        <p:txBody>
          <a:bodyPr wrap="none">
            <a:spAutoFit/>
          </a:bodyPr>
          <a:lstStyle/>
          <a:p>
            <a:r>
              <a:rPr lang="es-CL" sz="2000" b="1" dirty="0">
                <a:solidFill>
                  <a:schemeClr val="tx2">
                    <a:lumMod val="60000"/>
                    <a:lumOff val="40000"/>
                  </a:schemeClr>
                </a:solidFill>
                <a:latin typeface="Century Gothic"/>
                <a:ea typeface="+mj-ea"/>
                <a:cs typeface="Century Gothic"/>
              </a:rPr>
              <a:t>Principales ejes de la Inclusión Social en la Juventud</a:t>
            </a:r>
            <a:endParaRPr lang="en-US" sz="2000" b="1" dirty="0">
              <a:solidFill>
                <a:schemeClr val="tx2">
                  <a:lumMod val="60000"/>
                  <a:lumOff val="40000"/>
                </a:schemeClr>
              </a:solidFill>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8769" name="Rectangle 1"/>
          <p:cNvSpPr>
            <a:spLocks noChangeArrowheads="1"/>
          </p:cNvSpPr>
          <p:nvPr/>
        </p:nvSpPr>
        <p:spPr bwMode="auto">
          <a:xfrm>
            <a:off x="0" y="615660"/>
            <a:ext cx="91440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L" sz="1600" b="1" dirty="0">
                <a:solidFill>
                  <a:schemeClr val="tx2">
                    <a:lumMod val="60000"/>
                    <a:lumOff val="40000"/>
                  </a:schemeClr>
                </a:solidFill>
                <a:latin typeface="Century Gothic"/>
                <a:ea typeface="+mj-ea"/>
                <a:cs typeface="Century Gothic"/>
              </a:rPr>
              <a:t>AMÉRICA LATINA (17 PAÍSES)</a:t>
            </a:r>
            <a:endParaRPr lang="es-CL" sz="8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CL" sz="1600" b="1" dirty="0">
                <a:solidFill>
                  <a:schemeClr val="tx2">
                    <a:lumMod val="60000"/>
                    <a:lumOff val="40000"/>
                  </a:schemeClr>
                </a:solidFill>
                <a:latin typeface="Century Gothic"/>
                <a:ea typeface="+mj-ea"/>
                <a:cs typeface="Century Gothic"/>
              </a:rPr>
              <a:t> PERSONAS DE 16 A 29 AÑOS QUE DECLARAN TENER NINGUNA CONFIANZA EN INSTITUCIONES SELECCIONADAS, 2000-2017</a:t>
            </a:r>
            <a:endParaRPr lang="es-MX" sz="800" b="1" dirty="0">
              <a:solidFill>
                <a:schemeClr val="tx2">
                  <a:lumMod val="60000"/>
                  <a:lumOff val="40000"/>
                </a:schemeClr>
              </a:solidFill>
              <a:latin typeface="Century Gothic"/>
              <a:ea typeface="+mj-ea"/>
              <a:cs typeface="Century Gothic"/>
            </a:endParaRPr>
          </a:p>
          <a:p>
            <a:pPr marL="0" marR="0" lvl="0" indent="0" algn="ctr" defTabSz="914400" rtl="0" eaLnBrk="0" fontAlgn="base" latinLnBrk="0" hangingPunct="0">
              <a:lnSpc>
                <a:spcPct val="100000"/>
              </a:lnSpc>
              <a:spcBef>
                <a:spcPct val="0"/>
              </a:spcBef>
              <a:spcAft>
                <a:spcPct val="0"/>
              </a:spcAft>
              <a:buClrTx/>
              <a:buSzTx/>
              <a:buFontTx/>
              <a:buNone/>
              <a:tabLst/>
            </a:pPr>
            <a:r>
              <a:rPr lang="es-CL" sz="1200" b="1" i="1" dirty="0">
                <a:solidFill>
                  <a:schemeClr val="tx2">
                    <a:lumMod val="60000"/>
                    <a:lumOff val="40000"/>
                  </a:schemeClr>
                </a:solidFill>
                <a:latin typeface="Century Gothic"/>
                <a:ea typeface="+mj-ea"/>
                <a:cs typeface="Century Gothic"/>
              </a:rPr>
              <a:t>(Promedio simple) </a:t>
            </a:r>
          </a:p>
        </p:txBody>
      </p:sp>
      <p:sp>
        <p:nvSpPr>
          <p:cNvPr id="288770" name="Rectangle 2"/>
          <p:cNvSpPr>
            <a:spLocks noChangeArrowheads="1"/>
          </p:cNvSpPr>
          <p:nvPr/>
        </p:nvSpPr>
        <p:spPr bwMode="auto">
          <a:xfrm>
            <a:off x="0" y="6498595"/>
            <a:ext cx="5351145"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CL" sz="11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Fuente</a:t>
            </a:r>
            <a:r>
              <a:rPr kumimoji="0" lang="es-CL" sz="9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CEPAL con base en procesamientos especiales de la encuesta </a:t>
            </a:r>
            <a:r>
              <a:rPr kumimoji="0" lang="es-CL" sz="9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Latinobar</a:t>
            </a:r>
            <a:r>
              <a:rPr kumimoji="0" lang="es-CL" sz="900" b="0" i="0" u="none" strike="noStrike" cap="none" normalizeH="0" baseline="0" dirty="0" err="1">
                <a:ln>
                  <a:noFill/>
                </a:ln>
                <a:solidFill>
                  <a:schemeClr val="tx1"/>
                </a:solidFill>
                <a:effectLst/>
                <a:latin typeface="Calibri"/>
                <a:ea typeface="Calibri" pitchFamily="34" charset="0"/>
                <a:cs typeface="Times New Roman" pitchFamily="18" charset="0"/>
              </a:rPr>
              <a:t>ó</a:t>
            </a:r>
            <a:r>
              <a:rPr kumimoji="0" lang="es-CL" sz="9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metro</a:t>
            </a:r>
            <a:r>
              <a:rPr kumimoji="0" lang="es-CL" sz="9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de 2000 ,</a:t>
            </a:r>
            <a:r>
              <a:rPr lang="es-CL" sz="900" dirty="0">
                <a:latin typeface="Times New Roman" pitchFamily="18" charset="0"/>
                <a:ea typeface="Calibri" pitchFamily="34" charset="0"/>
                <a:cs typeface="Times New Roman" pitchFamily="18" charset="0"/>
              </a:rPr>
              <a:t> </a:t>
            </a:r>
            <a:r>
              <a:rPr kumimoji="0" lang="es-CL" sz="9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2013 y 2017.</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0" y="-4464"/>
            <a:ext cx="9144000" cy="461665"/>
          </a:xfrm>
          <a:prstGeom prst="rect">
            <a:avLst/>
          </a:prstGeom>
          <a:solidFill>
            <a:schemeClr val="accent1"/>
          </a:solidFill>
        </p:spPr>
        <p:txBody>
          <a:bodyPr wrap="square">
            <a:spAutoFit/>
          </a:bodyPr>
          <a:lstStyle/>
          <a:p>
            <a:r>
              <a:rPr lang="es-ES" sz="2400" b="1" dirty="0">
                <a:solidFill>
                  <a:schemeClr val="bg1"/>
                </a:solidFill>
              </a:rPr>
              <a:t>Jóvenes desconfían de las instituciones políticas convencionales</a:t>
            </a:r>
            <a:endParaRPr lang="en-US" sz="2400" b="1" dirty="0">
              <a:solidFill>
                <a:schemeClr val="bg1"/>
              </a:solidFill>
            </a:endParaRPr>
          </a:p>
        </p:txBody>
      </p:sp>
      <p:pic>
        <p:nvPicPr>
          <p:cNvPr id="2" name="Picture 1">
            <a:extLst>
              <a:ext uri="{FF2B5EF4-FFF2-40B4-BE49-F238E27FC236}">
                <a16:creationId xmlns:a16="http://schemas.microsoft.com/office/drawing/2014/main" id="{C49E9E16-8522-43BD-91B5-299DF03768C7}"/>
              </a:ext>
            </a:extLst>
          </p:cNvPr>
          <p:cNvPicPr>
            <a:picLocks noChangeAspect="1"/>
          </p:cNvPicPr>
          <p:nvPr/>
        </p:nvPicPr>
        <p:blipFill>
          <a:blip r:embed="rId4"/>
          <a:stretch>
            <a:fillRect/>
          </a:stretch>
        </p:blipFill>
        <p:spPr>
          <a:xfrm>
            <a:off x="249561" y="1650622"/>
            <a:ext cx="8644877" cy="4419983"/>
          </a:xfrm>
          <a:prstGeom prst="rect">
            <a:avLst/>
          </a:prstGeom>
        </p:spPr>
      </p:pic>
    </p:spTree>
    <p:extLst>
      <p:ext uri="{BB962C8B-B14F-4D97-AF65-F5344CB8AC3E}">
        <p14:creationId xmlns:p14="http://schemas.microsoft.com/office/powerpoint/2010/main" val="4907103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21" name="Rectangle 1"/>
          <p:cNvSpPr>
            <a:spLocks noChangeArrowheads="1"/>
          </p:cNvSpPr>
          <p:nvPr/>
        </p:nvSpPr>
        <p:spPr bwMode="auto">
          <a:xfrm>
            <a:off x="81582" y="796170"/>
            <a:ext cx="898083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L" sz="1600" b="1" dirty="0">
                <a:solidFill>
                  <a:schemeClr val="tx2">
                    <a:lumMod val="60000"/>
                    <a:lumOff val="40000"/>
                  </a:schemeClr>
                </a:solidFill>
                <a:latin typeface="Century Gothic"/>
                <a:ea typeface="+mj-ea"/>
                <a:cs typeface="Century Gothic"/>
              </a:rPr>
              <a:t>AMÉRICA LATINA (18 PAÍSES)</a:t>
            </a:r>
            <a:endParaRPr lang="es-CL" sz="8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CL" sz="1600" b="1" dirty="0">
                <a:solidFill>
                  <a:schemeClr val="tx2">
                    <a:lumMod val="60000"/>
                    <a:lumOff val="40000"/>
                  </a:schemeClr>
                </a:solidFill>
                <a:latin typeface="Century Gothic"/>
                <a:ea typeface="+mj-ea"/>
                <a:cs typeface="Century Gothic"/>
              </a:rPr>
              <a:t>JÓVENES DE 16 A 29 AÑOS Y ADULTOS DE 30 Y MÁS AÑOS QUE OPINAN QUE EL PAÍS ESTA GOBERNADO POR GRUPOS PODEROSOS EN SU PROPIO BENEFICIO, 2017 </a:t>
            </a:r>
            <a:r>
              <a:rPr lang="es-CL" sz="1400" b="1" i="1" dirty="0">
                <a:solidFill>
                  <a:schemeClr val="tx2">
                    <a:lumMod val="60000"/>
                    <a:lumOff val="40000"/>
                  </a:schemeClr>
                </a:solidFill>
                <a:latin typeface="Century Gothic"/>
                <a:ea typeface="+mj-ea"/>
                <a:cs typeface="Century Gothic"/>
              </a:rPr>
              <a:t>(En porcentajes)*</a:t>
            </a:r>
          </a:p>
        </p:txBody>
      </p:sp>
      <p:sp>
        <p:nvSpPr>
          <p:cNvPr id="286722" name="Rectangle 2"/>
          <p:cNvSpPr>
            <a:spLocks noChangeArrowheads="1"/>
          </p:cNvSpPr>
          <p:nvPr/>
        </p:nvSpPr>
        <p:spPr bwMode="auto">
          <a:xfrm>
            <a:off x="0" y="6488668"/>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Fuente: CEPAL en base a tabulaciones especiales de la Encuesta </a:t>
            </a:r>
            <a:r>
              <a:rPr kumimoji="0" lang="es-CL" sz="900" b="0"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Latinobarómetro</a:t>
            </a:r>
            <a:r>
              <a:rPr kumimoji="0" lang="es-CL" sz="9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 2017. </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11" name="Rectangle 10"/>
          <p:cNvSpPr/>
          <p:nvPr/>
        </p:nvSpPr>
        <p:spPr>
          <a:xfrm>
            <a:off x="0" y="-4464"/>
            <a:ext cx="9144000" cy="461665"/>
          </a:xfrm>
          <a:prstGeom prst="rect">
            <a:avLst/>
          </a:prstGeom>
          <a:solidFill>
            <a:schemeClr val="accent1"/>
          </a:solidFill>
        </p:spPr>
        <p:txBody>
          <a:bodyPr wrap="square">
            <a:spAutoFit/>
          </a:bodyPr>
          <a:lstStyle/>
          <a:p>
            <a:r>
              <a:rPr lang="es-ES" sz="2400" b="1" dirty="0">
                <a:solidFill>
                  <a:schemeClr val="bg1"/>
                </a:solidFill>
              </a:rPr>
              <a:t>Subvaloración de la representación de las democracias</a:t>
            </a:r>
            <a:endParaRPr lang="en-US" sz="2400" b="1" dirty="0">
              <a:solidFill>
                <a:schemeClr val="bg1"/>
              </a:solidFill>
            </a:endParaRPr>
          </a:p>
        </p:txBody>
      </p:sp>
      <p:graphicFrame>
        <p:nvGraphicFramePr>
          <p:cNvPr id="12" name="Chart 11"/>
          <p:cNvGraphicFramePr/>
          <p:nvPr>
            <p:extLst>
              <p:ext uri="{D42A27DB-BD31-4B8C-83A1-F6EECF244321}">
                <p14:modId xmlns:p14="http://schemas.microsoft.com/office/powerpoint/2010/main" val="2651649292"/>
              </p:ext>
            </p:extLst>
          </p:nvPr>
        </p:nvGraphicFramePr>
        <p:xfrm>
          <a:off x="0" y="2204864"/>
          <a:ext cx="8820472"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791685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1"/>
          <p:cNvSpPr>
            <a:spLocks noChangeArrowheads="1"/>
          </p:cNvSpPr>
          <p:nvPr/>
        </p:nvSpPr>
        <p:spPr bwMode="auto">
          <a:xfrm>
            <a:off x="0" y="548680"/>
            <a:ext cx="9144000" cy="7525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10000"/>
              </a:lnSpc>
              <a:spcBef>
                <a:spcPct val="0"/>
              </a:spcBef>
              <a:spcAft>
                <a:spcPct val="0"/>
              </a:spcAft>
              <a:buClrTx/>
              <a:buSzTx/>
              <a:tabLst/>
            </a:pPr>
            <a:r>
              <a:rPr lang="es-CL" sz="1400" b="1" dirty="0">
                <a:solidFill>
                  <a:schemeClr val="tx2">
                    <a:lumMod val="60000"/>
                    <a:lumOff val="40000"/>
                  </a:schemeClr>
                </a:solidFill>
                <a:latin typeface="Century Gothic"/>
                <a:ea typeface="+mj-ea"/>
                <a:cs typeface="Century Gothic"/>
              </a:rPr>
              <a:t>AMÉRICA LATINA (18 PAÍSES)  PERCEPCIÓN SOBRE PROBLEMA MÁS IMPORTANTE EN EL PAÍS </a:t>
            </a:r>
          </a:p>
          <a:p>
            <a:pPr marR="0" lvl="0" indent="0" algn="ctr" fontAlgn="base">
              <a:lnSpc>
                <a:spcPct val="110000"/>
              </a:lnSpc>
              <a:spcBef>
                <a:spcPct val="0"/>
              </a:spcBef>
              <a:spcAft>
                <a:spcPct val="0"/>
              </a:spcAft>
              <a:buClrTx/>
              <a:buSzTx/>
              <a:tabLst/>
            </a:pPr>
            <a:r>
              <a:rPr lang="es-CL" sz="1400" b="1" dirty="0">
                <a:solidFill>
                  <a:schemeClr val="tx2">
                    <a:lumMod val="60000"/>
                    <a:lumOff val="40000"/>
                  </a:schemeClr>
                </a:solidFill>
                <a:latin typeface="Century Gothic"/>
                <a:ea typeface="+mj-ea"/>
                <a:cs typeface="Century Gothic"/>
              </a:rPr>
              <a:t>SEGÚN LAS Y LOS JÓVENES DE 16 A 29 AÑOS</a:t>
            </a:r>
          </a:p>
          <a:p>
            <a:pPr marR="0" lvl="0" indent="0" algn="ctr" fontAlgn="base">
              <a:lnSpc>
                <a:spcPct val="110000"/>
              </a:lnSpc>
              <a:spcBef>
                <a:spcPct val="0"/>
              </a:spcBef>
              <a:spcAft>
                <a:spcPct val="0"/>
              </a:spcAft>
              <a:buClrTx/>
              <a:buSzTx/>
              <a:tabLst/>
            </a:pPr>
            <a:r>
              <a:rPr lang="es-CL" sz="1100" b="1" i="1" dirty="0">
                <a:solidFill>
                  <a:schemeClr val="tx2">
                    <a:lumMod val="60000"/>
                    <a:lumOff val="40000"/>
                  </a:schemeClr>
                </a:solidFill>
                <a:latin typeface="Century Gothic"/>
                <a:ea typeface="+mj-ea"/>
                <a:cs typeface="Century Gothic"/>
              </a:rPr>
              <a:t>(En porcentajes)</a:t>
            </a:r>
            <a:r>
              <a:rPr lang="es-MX" sz="1100" b="1" i="1" dirty="0">
                <a:solidFill>
                  <a:schemeClr val="tx2">
                    <a:lumMod val="60000"/>
                    <a:lumOff val="40000"/>
                  </a:schemeClr>
                </a:solidFill>
                <a:latin typeface="Century Gothic"/>
                <a:ea typeface="+mj-ea"/>
                <a:cs typeface="Century Gothic"/>
              </a:rPr>
              <a:t> </a:t>
            </a:r>
          </a:p>
        </p:txBody>
      </p:sp>
      <p:sp>
        <p:nvSpPr>
          <p:cNvPr id="12" name="11 Rectángulo"/>
          <p:cNvSpPr/>
          <p:nvPr/>
        </p:nvSpPr>
        <p:spPr>
          <a:xfrm>
            <a:off x="0" y="6604084"/>
            <a:ext cx="9144000" cy="253916"/>
          </a:xfrm>
          <a:prstGeom prst="rect">
            <a:avLst/>
          </a:prstGeom>
        </p:spPr>
        <p:txBody>
          <a:bodyPr wrap="square">
            <a:spAutoFit/>
          </a:bodyPr>
          <a:lstStyle/>
          <a:p>
            <a:r>
              <a:rPr lang="es-CL" sz="1050" dirty="0"/>
              <a:t>Fuente: CEPAL en base a tabulaciones especiales de la Encuesta </a:t>
            </a:r>
            <a:r>
              <a:rPr lang="es-CL" sz="1050" dirty="0" err="1"/>
              <a:t>Latinobarómetro</a:t>
            </a:r>
            <a:r>
              <a:rPr lang="es-CL" sz="1050" dirty="0"/>
              <a:t> 2017. </a:t>
            </a:r>
            <a:endParaRPr lang="es-MX" sz="1050" dirty="0"/>
          </a:p>
        </p:txBody>
      </p:sp>
      <p:pic>
        <p:nvPicPr>
          <p:cNvPr id="14" name="Imagen 2"/>
          <p:cNvPicPr>
            <a:picLocks noChangeAspect="1"/>
          </p:cNvPicPr>
          <p:nvPr/>
        </p:nvPicPr>
        <p:blipFill>
          <a:blip r:embed="rId3" cstate="print"/>
          <a:stretch>
            <a:fillRect/>
          </a:stretch>
        </p:blipFill>
        <p:spPr>
          <a:xfrm>
            <a:off x="0" y="0"/>
            <a:ext cx="9144000" cy="323273"/>
          </a:xfrm>
          <a:prstGeom prst="rect">
            <a:avLst/>
          </a:prstGeom>
        </p:spPr>
      </p:pic>
      <p:sp>
        <p:nvSpPr>
          <p:cNvPr id="7" name="Rectangle 6"/>
          <p:cNvSpPr/>
          <p:nvPr/>
        </p:nvSpPr>
        <p:spPr>
          <a:xfrm>
            <a:off x="0" y="-4464"/>
            <a:ext cx="9144000" cy="461665"/>
          </a:xfrm>
          <a:prstGeom prst="rect">
            <a:avLst/>
          </a:prstGeom>
          <a:solidFill>
            <a:schemeClr val="accent1"/>
          </a:solidFill>
        </p:spPr>
        <p:txBody>
          <a:bodyPr wrap="square">
            <a:spAutoFit/>
          </a:bodyPr>
          <a:lstStyle/>
          <a:p>
            <a:r>
              <a:rPr lang="es-ES" sz="2400" b="1" dirty="0">
                <a:solidFill>
                  <a:schemeClr val="bg1"/>
                </a:solidFill>
              </a:rPr>
              <a:t>Delincuencia y desempleo son temas públicos prioritarios</a:t>
            </a:r>
            <a:endParaRPr lang="en-US" sz="2400" b="1" dirty="0">
              <a:solidFill>
                <a:schemeClr val="bg1"/>
              </a:solidFill>
            </a:endParaRPr>
          </a:p>
        </p:txBody>
      </p:sp>
      <p:graphicFrame>
        <p:nvGraphicFramePr>
          <p:cNvPr id="9" name="Chart 8"/>
          <p:cNvGraphicFramePr/>
          <p:nvPr/>
        </p:nvGraphicFramePr>
        <p:xfrm>
          <a:off x="323528" y="1556792"/>
          <a:ext cx="8496944" cy="4762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071321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
          <p:cNvPicPr>
            <a:picLocks noChangeAspect="1"/>
          </p:cNvPicPr>
          <p:nvPr/>
        </p:nvPicPr>
        <p:blipFill>
          <a:blip r:embed="rId4" cstate="print"/>
          <a:stretch>
            <a:fillRect/>
          </a:stretch>
        </p:blipFill>
        <p:spPr>
          <a:xfrm>
            <a:off x="0" y="0"/>
            <a:ext cx="9144000" cy="476672"/>
          </a:xfrm>
          <a:prstGeom prst="rect">
            <a:avLst/>
          </a:prstGeom>
          <a:solidFill>
            <a:schemeClr val="bg1">
              <a:lumMod val="65000"/>
            </a:schemeClr>
          </a:solidFill>
        </p:spPr>
      </p:pic>
      <p:sp>
        <p:nvSpPr>
          <p:cNvPr id="2" name="Title 1"/>
          <p:cNvSpPr>
            <a:spLocks noGrp="1"/>
          </p:cNvSpPr>
          <p:nvPr>
            <p:ph type="title"/>
          </p:nvPr>
        </p:nvSpPr>
        <p:spPr>
          <a:xfrm>
            <a:off x="457200" y="76200"/>
            <a:ext cx="8229600" cy="400472"/>
          </a:xfrm>
        </p:spPr>
        <p:txBody>
          <a:bodyPr>
            <a:normAutofit fontScale="90000"/>
          </a:bodyPr>
          <a:lstStyle/>
          <a:p>
            <a:br>
              <a:rPr lang="es-MX" sz="2400" b="1" dirty="0">
                <a:solidFill>
                  <a:schemeClr val="bg1"/>
                </a:solidFill>
                <a:latin typeface="+mj-lt"/>
              </a:rPr>
            </a:br>
            <a:br>
              <a:rPr lang="es-MX" sz="2400" b="1" dirty="0">
                <a:solidFill>
                  <a:schemeClr val="bg1"/>
                </a:solidFill>
              </a:rPr>
            </a:br>
            <a:br>
              <a:rPr lang="es-MX" sz="2400" b="1" dirty="0">
                <a:solidFill>
                  <a:schemeClr val="bg1"/>
                </a:solidFill>
              </a:rPr>
            </a:br>
            <a:br>
              <a:rPr lang="es-MX" sz="3100" b="1" dirty="0">
                <a:solidFill>
                  <a:schemeClr val="bg1"/>
                </a:solidFill>
              </a:rPr>
            </a:br>
            <a:r>
              <a:rPr lang="es-MX" sz="3100" b="1" dirty="0">
                <a:solidFill>
                  <a:schemeClr val="bg1"/>
                </a:solidFill>
              </a:rPr>
              <a:t>      </a:t>
            </a:r>
            <a:br>
              <a:rPr lang="es-MX" sz="3100" b="1" dirty="0">
                <a:solidFill>
                  <a:schemeClr val="bg1"/>
                </a:solidFill>
              </a:rPr>
            </a:br>
            <a:r>
              <a:rPr lang="es-MX" sz="3100" b="1" dirty="0">
                <a:solidFill>
                  <a:schemeClr val="bg1"/>
                </a:solidFill>
                <a:latin typeface="Cambria" pitchFamily="18" charset="0"/>
              </a:rPr>
              <a:t>A modo de cierre</a:t>
            </a:r>
            <a:endParaRPr lang="es-MX" sz="2800" dirty="0">
              <a:solidFill>
                <a:schemeClr val="bg1"/>
              </a:solidFill>
            </a:endParaRPr>
          </a:p>
        </p:txBody>
      </p:sp>
      <p:sp>
        <p:nvSpPr>
          <p:cNvPr id="8" name="TextBox 7"/>
          <p:cNvSpPr txBox="1"/>
          <p:nvPr/>
        </p:nvSpPr>
        <p:spPr>
          <a:xfrm>
            <a:off x="179512" y="1340768"/>
            <a:ext cx="8496944" cy="400110"/>
          </a:xfrm>
          <a:prstGeom prst="rect">
            <a:avLst/>
          </a:prstGeom>
          <a:noFill/>
        </p:spPr>
        <p:txBody>
          <a:bodyPr wrap="square" rtlCol="0">
            <a:spAutoFit/>
          </a:bodyPr>
          <a:lstStyle/>
          <a:p>
            <a:r>
              <a:rPr lang="es-ES" sz="2000" b="1" dirty="0">
                <a:latin typeface="Cambria" pitchFamily="18" charset="0"/>
              </a:rPr>
              <a:t> </a:t>
            </a:r>
            <a:endParaRPr lang="en-US" sz="2000" b="1" dirty="0">
              <a:latin typeface="Cambria" pitchFamily="18" charset="0"/>
            </a:endParaRPr>
          </a:p>
        </p:txBody>
      </p:sp>
      <p:sp>
        <p:nvSpPr>
          <p:cNvPr id="6" name="Rectangle 5"/>
          <p:cNvSpPr/>
          <p:nvPr/>
        </p:nvSpPr>
        <p:spPr>
          <a:xfrm>
            <a:off x="395536" y="1124744"/>
            <a:ext cx="8496944" cy="5262979"/>
          </a:xfrm>
          <a:prstGeom prst="rect">
            <a:avLst/>
          </a:prstGeom>
        </p:spPr>
        <p:txBody>
          <a:bodyPr wrap="square">
            <a:spAutoFit/>
          </a:bodyPr>
          <a:lstStyle/>
          <a:p>
            <a:pPr>
              <a:buFont typeface="Wingdings" pitchFamily="2" charset="2"/>
              <a:buChar char="ü"/>
            </a:pPr>
            <a:r>
              <a:rPr lang="es-ES" sz="2400" dirty="0"/>
              <a:t> Integración de la población juvenil en los procesos de desarrollo es crucial para avanzar hacia una sociedad más igualitaria.</a:t>
            </a:r>
          </a:p>
          <a:p>
            <a:pPr>
              <a:buFont typeface="Wingdings" pitchFamily="2" charset="2"/>
              <a:buChar char="ü"/>
            </a:pPr>
            <a:endParaRPr lang="es-ES" sz="2400" dirty="0"/>
          </a:p>
          <a:p>
            <a:pPr>
              <a:buFont typeface="Wingdings" pitchFamily="2" charset="2"/>
              <a:buChar char="ü"/>
            </a:pPr>
            <a:r>
              <a:rPr lang="es-ES" sz="2400" dirty="0"/>
              <a:t>Igualdad más allá de la distribución de medios; que incluya igualar oportunidades y capacidades.</a:t>
            </a:r>
          </a:p>
          <a:p>
            <a:pPr>
              <a:buFont typeface="Wingdings" pitchFamily="2" charset="2"/>
              <a:buChar char="ü"/>
            </a:pPr>
            <a:endParaRPr lang="es-ES" sz="2400" dirty="0"/>
          </a:p>
          <a:p>
            <a:pPr>
              <a:buFont typeface="Wingdings" pitchFamily="2" charset="2"/>
              <a:buChar char="ü"/>
            </a:pPr>
            <a:r>
              <a:rPr lang="es-ES" sz="2400" dirty="0"/>
              <a:t>Se necesitan políticas que promuevan tanto la autonomía de los sujetos como la atención a sus vulnerabilidades.</a:t>
            </a:r>
          </a:p>
          <a:p>
            <a:pPr>
              <a:buFont typeface="Wingdings" pitchFamily="2" charset="2"/>
              <a:buChar char="ü"/>
            </a:pPr>
            <a:endParaRPr lang="es-ES" sz="2400" dirty="0"/>
          </a:p>
          <a:p>
            <a:pPr>
              <a:buFont typeface="Wingdings" pitchFamily="2" charset="2"/>
              <a:buChar char="ü"/>
            </a:pPr>
            <a:r>
              <a:rPr lang="es-ES" sz="2400" dirty="0"/>
              <a:t>Avanzar hacia políticas que respondan a la </a:t>
            </a:r>
            <a:r>
              <a:rPr lang="es-ES" sz="2400" dirty="0" err="1"/>
              <a:t>multidimensionalidad</a:t>
            </a:r>
            <a:r>
              <a:rPr lang="es-ES" sz="2400" dirty="0"/>
              <a:t> y la integralidad del ser joven.</a:t>
            </a:r>
          </a:p>
          <a:p>
            <a:pPr>
              <a:buFont typeface="Wingdings" pitchFamily="2" charset="2"/>
              <a:buChar char="ü"/>
            </a:pPr>
            <a:endParaRPr lang="es-ES" sz="2400" dirty="0"/>
          </a:p>
          <a:p>
            <a:pPr>
              <a:buFont typeface="Wingdings" pitchFamily="2" charset="2"/>
              <a:buChar char="ü"/>
            </a:pPr>
            <a:r>
              <a:rPr lang="es-ES" sz="2400" dirty="0"/>
              <a:t>Oportunidad para j</a:t>
            </a:r>
            <a:r>
              <a:rPr lang="es-CL" sz="2400" dirty="0" err="1"/>
              <a:t>óvenes</a:t>
            </a:r>
            <a:r>
              <a:rPr lang="es-CL" sz="2400" dirty="0"/>
              <a:t> </a:t>
            </a:r>
            <a:r>
              <a:rPr lang="es-ES" sz="2400" dirty="0"/>
              <a:t>de </a:t>
            </a:r>
            <a:r>
              <a:rPr lang="es-ES" sz="2400"/>
              <a:t>participar  en </a:t>
            </a:r>
            <a:r>
              <a:rPr lang="es-ES" sz="2400" dirty="0"/>
              <a:t>las decisiones que afectan el desarrollo colectivo y no solo ser beneficiario de ellos </a:t>
            </a:r>
            <a:endParaRPr lang="en-US" sz="2400"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graphicFrame>
        <p:nvGraphicFramePr>
          <p:cNvPr id="9" name="Diagram 8"/>
          <p:cNvGraphicFramePr/>
          <p:nvPr/>
        </p:nvGraphicFramePr>
        <p:xfrm>
          <a:off x="154546" y="1146220"/>
          <a:ext cx="8371268" cy="547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1259632" y="332656"/>
            <a:ext cx="6708888" cy="400110"/>
          </a:xfrm>
          <a:prstGeom prst="rect">
            <a:avLst/>
          </a:prstGeom>
        </p:spPr>
        <p:txBody>
          <a:bodyPr wrap="none">
            <a:spAutoFit/>
          </a:bodyPr>
          <a:lstStyle/>
          <a:p>
            <a:r>
              <a:rPr lang="es-CL" sz="2000" b="1" dirty="0">
                <a:latin typeface="Century Gothic"/>
                <a:ea typeface="+mj-ea"/>
                <a:cs typeface="Century Gothic"/>
              </a:rPr>
              <a:t>Principales ejes de la Inclusión Social en la Juventud</a:t>
            </a:r>
            <a:endParaRPr lang="en-US" sz="2000" b="1" dirty="0">
              <a:latin typeface="Century Gothic"/>
              <a:ea typeface="+mj-ea"/>
              <a:cs typeface="Century Gothic"/>
            </a:endParaRPr>
          </a:p>
        </p:txBody>
      </p:sp>
    </p:spTree>
    <p:extLst>
      <p:ext uri="{BB962C8B-B14F-4D97-AF65-F5344CB8AC3E}">
        <p14:creationId xmlns:p14="http://schemas.microsoft.com/office/powerpoint/2010/main" val="81975553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84312"/>
          </a:xfrm>
        </p:spPr>
        <p:txBody>
          <a:bodyPr>
            <a:normAutofit/>
          </a:bodyPr>
          <a:lstStyle/>
          <a:p>
            <a:r>
              <a:rPr lang="pt-BR" sz="2400" b="1" dirty="0">
                <a:solidFill>
                  <a:schemeClr val="tx1"/>
                </a:solidFill>
                <a:latin typeface="Cambria" pitchFamily="18" charset="0"/>
                <a:cs typeface="Century Gothic"/>
              </a:rPr>
              <a:t>Plataforma de Juventud JUVeLAC </a:t>
            </a:r>
            <a:endParaRPr lang="en-US" sz="2400" dirty="0">
              <a:solidFill>
                <a:schemeClr val="tx1"/>
              </a:solidFill>
              <a:latin typeface="Cambria" pitchFamily="18" charset="0"/>
            </a:endParaRPr>
          </a:p>
        </p:txBody>
      </p:sp>
      <p:sp>
        <p:nvSpPr>
          <p:cNvPr id="3" name="Content Placeholder 2"/>
          <p:cNvSpPr>
            <a:spLocks noGrp="1"/>
          </p:cNvSpPr>
          <p:nvPr>
            <p:ph sz="quarter" idx="1"/>
          </p:nvPr>
        </p:nvSpPr>
        <p:spPr>
          <a:xfrm>
            <a:off x="683568" y="1219200"/>
            <a:ext cx="7848872" cy="1345704"/>
          </a:xfrm>
        </p:spPr>
        <p:txBody>
          <a:bodyPr>
            <a:noAutofit/>
          </a:bodyPr>
          <a:lstStyle/>
          <a:p>
            <a:pPr marL="0" indent="0" algn="just">
              <a:buNone/>
            </a:pPr>
            <a:r>
              <a:rPr lang="es-CL" sz="2400" b="1" dirty="0" err="1">
                <a:latin typeface="Cambria" pitchFamily="18" charset="0"/>
              </a:rPr>
              <a:t>JUVeLAC</a:t>
            </a:r>
            <a:r>
              <a:rPr lang="es-CL" sz="2400" dirty="0">
                <a:latin typeface="Cambria" pitchFamily="18" charset="0"/>
              </a:rPr>
              <a:t> se define como una herramienta tecnológica –Centro de Recursos- para realizar consultas amigables de contenidos sobre la Juventud de América Latina y el Caribe</a:t>
            </a:r>
            <a:endParaRPr lang="en-US" sz="2400" dirty="0">
              <a:latin typeface="Cambria" pitchFamily="18" charset="0"/>
            </a:endParaRPr>
          </a:p>
          <a:p>
            <a:pPr algn="just">
              <a:buNone/>
            </a:pPr>
            <a:endParaRPr lang="en-US" sz="2400" dirty="0">
              <a:latin typeface="Cambria"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827584" y="2780928"/>
            <a:ext cx="4443413" cy="3393697"/>
          </a:xfrm>
          <a:prstGeom prst="rect">
            <a:avLst/>
          </a:prstGeom>
          <a:noFill/>
          <a:ln w="9525">
            <a:noFill/>
            <a:miter lim="800000"/>
            <a:headEnd/>
            <a:tailEnd/>
          </a:ln>
        </p:spPr>
      </p:pic>
      <p:sp>
        <p:nvSpPr>
          <p:cNvPr id="5" name="Rectangle 4"/>
          <p:cNvSpPr/>
          <p:nvPr/>
        </p:nvSpPr>
        <p:spPr>
          <a:xfrm>
            <a:off x="5364088" y="3789040"/>
            <a:ext cx="3672408" cy="400110"/>
          </a:xfrm>
          <a:prstGeom prst="rect">
            <a:avLst/>
          </a:prstGeom>
        </p:spPr>
        <p:txBody>
          <a:bodyPr wrap="square">
            <a:spAutoFit/>
          </a:bodyPr>
          <a:lstStyle/>
          <a:p>
            <a:r>
              <a:rPr lang="en-US" sz="2000" b="1" dirty="0">
                <a:solidFill>
                  <a:srgbClr val="0070C0"/>
                </a:solidFill>
                <a:latin typeface="Cambria" pitchFamily="18" charset="0"/>
                <a:hlinkClick r:id="rId4"/>
              </a:rPr>
              <a:t>http://dds.cepal.org/juvelac/</a:t>
            </a:r>
            <a:endParaRPr lang="en-US" sz="2000" b="1" dirty="0">
              <a:solidFill>
                <a:srgbClr val="0070C0"/>
              </a:solidFill>
              <a:latin typeface="Cambria" pitchFamily="18" charset="0"/>
            </a:endParaRPr>
          </a:p>
        </p:txBody>
      </p:sp>
    </p:spTree>
    <p:extLst>
      <p:ext uri="{BB962C8B-B14F-4D97-AF65-F5344CB8AC3E}">
        <p14:creationId xmlns:p14="http://schemas.microsoft.com/office/powerpoint/2010/main" val="187152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3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3059" name="Rectangle 3"/>
          <p:cNvSpPr>
            <a:spLocks noChangeArrowheads="1"/>
          </p:cNvSpPr>
          <p:nvPr/>
        </p:nvSpPr>
        <p:spPr bwMode="auto">
          <a:xfrm>
            <a:off x="0" y="3190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3062" name="Rectangle 6"/>
          <p:cNvSpPr>
            <a:spLocks noChangeArrowheads="1"/>
          </p:cNvSpPr>
          <p:nvPr/>
        </p:nvSpPr>
        <p:spPr bwMode="auto">
          <a:xfrm>
            <a:off x="0" y="767967"/>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L" b="1" dirty="0">
                <a:solidFill>
                  <a:schemeClr val="tx2">
                    <a:lumMod val="60000"/>
                    <a:lumOff val="40000"/>
                  </a:schemeClr>
                </a:solidFill>
                <a:latin typeface="Century Gothic"/>
                <a:ea typeface="+mj-ea"/>
                <a:cs typeface="Century Gothic"/>
              </a:rPr>
              <a:t>América Latina (18 países) </a:t>
            </a:r>
          </a:p>
          <a:p>
            <a:pPr marL="0" marR="0" lvl="0" indent="0" algn="ctr" defTabSz="914400" rtl="0" eaLnBrk="1" fontAlgn="base" latinLnBrk="0" hangingPunct="1">
              <a:lnSpc>
                <a:spcPct val="100000"/>
              </a:lnSpc>
              <a:spcBef>
                <a:spcPct val="0"/>
              </a:spcBef>
              <a:spcAft>
                <a:spcPct val="0"/>
              </a:spcAft>
              <a:buClrTx/>
              <a:buSzTx/>
              <a:buFontTx/>
              <a:buNone/>
              <a:tabLst/>
            </a:pPr>
            <a:r>
              <a:rPr lang="es-CL" b="1" dirty="0">
                <a:solidFill>
                  <a:schemeClr val="tx2">
                    <a:lumMod val="60000"/>
                    <a:lumOff val="40000"/>
                  </a:schemeClr>
                </a:solidFill>
                <a:latin typeface="Century Gothic"/>
                <a:ea typeface="+mj-ea"/>
                <a:cs typeface="Century Gothic"/>
              </a:rPr>
              <a:t>Jóvenes de 15 a 24 años con educación secundaria completa, según quintiles extremos de ingreso, alrededor de 2016</a:t>
            </a:r>
            <a:endParaRPr lang="en-US" sz="900" b="1" dirty="0">
              <a:solidFill>
                <a:schemeClr val="tx2">
                  <a:lumMod val="60000"/>
                  <a:lumOff val="40000"/>
                </a:schemeClr>
              </a:solidFill>
              <a:latin typeface="Century Gothic"/>
              <a:ea typeface="+mj-ea"/>
              <a:cs typeface="Century Gothic"/>
            </a:endParaRPr>
          </a:p>
          <a:p>
            <a:pPr marL="0" marR="0" lvl="0" indent="0" algn="ctr" defTabSz="914400" rtl="0" eaLnBrk="0" fontAlgn="base" latinLnBrk="0" hangingPunct="0">
              <a:lnSpc>
                <a:spcPct val="100000"/>
              </a:lnSpc>
              <a:spcBef>
                <a:spcPct val="0"/>
              </a:spcBef>
              <a:spcAft>
                <a:spcPct val="0"/>
              </a:spcAft>
              <a:buClrTx/>
              <a:buSzTx/>
              <a:buFontTx/>
              <a:buNone/>
              <a:tabLst/>
            </a:pPr>
            <a:r>
              <a:rPr lang="es-CL" sz="1400" b="1" i="1" dirty="0">
                <a:solidFill>
                  <a:schemeClr val="tx2">
                    <a:lumMod val="60000"/>
                    <a:lumOff val="40000"/>
                  </a:schemeClr>
                </a:solidFill>
                <a:latin typeface="Century Gothic"/>
                <a:ea typeface="+mj-ea"/>
                <a:cs typeface="Century Gothic"/>
              </a:rPr>
              <a:t>(En porcentajes)</a:t>
            </a:r>
          </a:p>
        </p:txBody>
      </p:sp>
      <p:sp>
        <p:nvSpPr>
          <p:cNvPr id="17" name="Rectangle 16"/>
          <p:cNvSpPr/>
          <p:nvPr/>
        </p:nvSpPr>
        <p:spPr>
          <a:xfrm>
            <a:off x="0" y="6457890"/>
            <a:ext cx="9144000" cy="246221"/>
          </a:xfrm>
          <a:prstGeom prst="rect">
            <a:avLst/>
          </a:prstGeom>
        </p:spPr>
        <p:txBody>
          <a:bodyPr wrap="square">
            <a:spAutoFit/>
          </a:bodyPr>
          <a:lstStyle/>
          <a:p>
            <a:r>
              <a:rPr lang="es-CL" sz="1000" dirty="0"/>
              <a:t>Fuente CEPAL, sobre la base de tabulaciones especiales de las encuestas de hogares de los respectivos países.</a:t>
            </a:r>
            <a:endParaRPr lang="en-US" sz="1000" dirty="0"/>
          </a:p>
        </p:txBody>
      </p:sp>
      <p:sp>
        <p:nvSpPr>
          <p:cNvPr id="12" name="Title 1"/>
          <p:cNvSpPr>
            <a:spLocks noGrp="1"/>
          </p:cNvSpPr>
          <p:nvPr>
            <p:ph type="title"/>
          </p:nvPr>
        </p:nvSpPr>
        <p:spPr bwMode="auto">
          <a:xfrm>
            <a:off x="0" y="-11113"/>
            <a:ext cx="9143999" cy="798508"/>
          </a:xfrm>
          <a:solidFill>
            <a:schemeClr val="tx2">
              <a:lumMod val="60000"/>
              <a:lumOff val="40000"/>
            </a:schemeClr>
          </a:solidFill>
          <a:ln>
            <a:miter lim="800000"/>
            <a:headEnd/>
            <a:tailEnd/>
          </a:ln>
        </p:spPr>
        <p:txBody>
          <a:bodyPr vert="horz" wrap="square" lIns="91440" tIns="45720" rIns="91440" bIns="45720" numCol="1" anchor="t" anchorCtr="0" compatLnSpc="1">
            <a:prstTxWarp prst="textNoShape">
              <a:avLst/>
            </a:prstTxWarp>
            <a:noAutofit/>
          </a:bodyPr>
          <a:lstStyle/>
          <a:p>
            <a:pPr algn="just"/>
            <a:r>
              <a:rPr lang="es-CL" sz="2400" b="1" dirty="0">
                <a:solidFill>
                  <a:schemeClr val="bg1"/>
                </a:solidFill>
                <a:latin typeface="Century Gothic"/>
              </a:rPr>
              <a:t>La estratificación y desigualdad de ingresos se reproduce en los sistemas educativos</a:t>
            </a:r>
            <a:endParaRPr lang="en-US" sz="2400" b="1" dirty="0">
              <a:solidFill>
                <a:schemeClr val="bg1"/>
              </a:solidFill>
              <a:latin typeface="Century Gothic"/>
            </a:endParaRPr>
          </a:p>
        </p:txBody>
      </p:sp>
      <p:pic>
        <p:nvPicPr>
          <p:cNvPr id="4" name="Picture 3">
            <a:extLst>
              <a:ext uri="{FF2B5EF4-FFF2-40B4-BE49-F238E27FC236}">
                <a16:creationId xmlns:a16="http://schemas.microsoft.com/office/drawing/2014/main" id="{5C8B1D4A-6164-4F2B-872C-200BF38D61B1}"/>
              </a:ext>
            </a:extLst>
          </p:cNvPr>
          <p:cNvPicPr>
            <a:picLocks noChangeAspect="1"/>
          </p:cNvPicPr>
          <p:nvPr/>
        </p:nvPicPr>
        <p:blipFill>
          <a:blip r:embed="rId4"/>
          <a:stretch>
            <a:fillRect/>
          </a:stretch>
        </p:blipFill>
        <p:spPr>
          <a:xfrm>
            <a:off x="0" y="1820533"/>
            <a:ext cx="8967993" cy="4474852"/>
          </a:xfrm>
          <a:prstGeom prst="rect">
            <a:avLst/>
          </a:prstGeom>
        </p:spPr>
      </p:pic>
    </p:spTree>
    <p:extLst>
      <p:ext uri="{BB962C8B-B14F-4D97-AF65-F5344CB8AC3E}">
        <p14:creationId xmlns:p14="http://schemas.microsoft.com/office/powerpoint/2010/main" val="81975553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bwMode="auto">
          <a:xfrm>
            <a:off x="-17096" y="-46056"/>
            <a:ext cx="9144000" cy="1143000"/>
          </a:xfrm>
          <a:solidFill>
            <a:schemeClr val="bg1">
              <a:lumMod val="65000"/>
            </a:schemeClr>
          </a:solid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ES" altLang="es-CL" sz="2800" b="1" dirty="0">
                <a:solidFill>
                  <a:schemeClr val="bg1"/>
                </a:solidFill>
              </a:rPr>
              <a:t>La juventud enfrenta brechas en la conclusión de la secundaria, en especial en la zona rural, lo que condiciona  su futuro laboral  </a:t>
            </a:r>
            <a:br>
              <a:rPr lang="es-ES" altLang="es-CL" sz="2800" b="1" dirty="0">
                <a:solidFill>
                  <a:schemeClr val="bg1"/>
                </a:solidFill>
              </a:rPr>
            </a:br>
            <a:endParaRPr lang="en-US" altLang="es-CL" sz="2800" b="1" dirty="0">
              <a:solidFill>
                <a:schemeClr val="bg1"/>
              </a:solidFill>
            </a:endParaRPr>
          </a:p>
        </p:txBody>
      </p:sp>
      <p:sp>
        <p:nvSpPr>
          <p:cNvPr id="30723" name="TextBox 5"/>
          <p:cNvSpPr txBox="1">
            <a:spLocks noChangeArrowheads="1"/>
          </p:cNvSpPr>
          <p:nvPr/>
        </p:nvSpPr>
        <p:spPr bwMode="auto">
          <a:xfrm>
            <a:off x="685800" y="1600200"/>
            <a:ext cx="8305800" cy="600164"/>
          </a:xfrm>
          <a:prstGeom prst="rect">
            <a:avLst/>
          </a:prstGeom>
          <a:noFill/>
          <a:ln w="9525">
            <a:noFill/>
            <a:miter lim="800000"/>
            <a:headEnd/>
            <a:tailEnd/>
          </a:ln>
        </p:spPr>
        <p:txBody>
          <a:bodyPr wrap="square">
            <a:spAutoFit/>
          </a:bodyPr>
          <a:lstStyle/>
          <a:p>
            <a:pPr algn="ctr"/>
            <a:r>
              <a:rPr lang="es-ES" altLang="es-CL" sz="1100" b="1" dirty="0"/>
              <a:t>AMÉRICA LATINA (PROMEDIO SIMPLE, 17 PAÍSES): CONCLUSIÓN DE LA EDUCACIÓN SECUNDARIA ENTRE JÓVENES DE 20 A 24 AÑOS </a:t>
            </a:r>
          </a:p>
          <a:p>
            <a:pPr algn="ctr"/>
            <a:r>
              <a:rPr lang="es-ES" altLang="es-CL" sz="1100" b="1" dirty="0"/>
              <a:t>POR SEXO Y ZONA DE RESIDENCIA, ALREDEDOR DE 2002 Y 2014</a:t>
            </a:r>
          </a:p>
          <a:p>
            <a:pPr algn="ctr"/>
            <a:r>
              <a:rPr lang="es-ES" altLang="es-CL" sz="1100" i="1" dirty="0"/>
              <a:t>(En porcentajes)</a:t>
            </a:r>
            <a:endParaRPr lang="en-US" altLang="es-CL" sz="1100" b="1" dirty="0"/>
          </a:p>
        </p:txBody>
      </p:sp>
      <p:sp>
        <p:nvSpPr>
          <p:cNvPr id="7" name="TextBox 10"/>
          <p:cNvSpPr txBox="1">
            <a:spLocks noChangeArrowheads="1"/>
          </p:cNvSpPr>
          <p:nvPr/>
        </p:nvSpPr>
        <p:spPr bwMode="auto">
          <a:xfrm>
            <a:off x="457200" y="6257836"/>
            <a:ext cx="8458200" cy="600164"/>
          </a:xfrm>
          <a:prstGeom prst="rect">
            <a:avLst/>
          </a:prstGeom>
          <a:noFill/>
          <a:ln w="9525">
            <a:noFill/>
            <a:miter lim="800000"/>
            <a:headEnd/>
            <a:tailEnd/>
          </a:ln>
        </p:spPr>
        <p:txBody>
          <a:bodyPr>
            <a:spAutoFit/>
          </a:bodyPr>
          <a:lstStyle/>
          <a:p>
            <a:r>
              <a:rPr lang="es-ES" sz="1100" dirty="0"/>
              <a:t> </a:t>
            </a:r>
            <a:endParaRPr lang="en-US" sz="1100" dirty="0"/>
          </a:p>
          <a:p>
            <a:r>
              <a:rPr lang="es-ES" altLang="es-CL" sz="1100" b="1" dirty="0"/>
              <a:t>Fuente:</a:t>
            </a:r>
            <a:r>
              <a:rPr lang="es-ES" altLang="es-CL" sz="1100" dirty="0"/>
              <a:t> Comisión Económica para América Latina y el Caribe (CEPAL), </a:t>
            </a:r>
            <a:r>
              <a:rPr lang="es-ES" sz="1100" dirty="0"/>
              <a:t>sobre la base del Banco de Datos de Encuestas de Hogares (BADEHOG). Panorama Social de América Latina 2016.</a:t>
            </a:r>
          </a:p>
        </p:txBody>
      </p:sp>
      <p:pic>
        <p:nvPicPr>
          <p:cNvPr id="1026" name="Picture 2"/>
          <p:cNvPicPr>
            <a:picLocks noChangeAspect="1" noChangeArrowheads="1"/>
          </p:cNvPicPr>
          <p:nvPr/>
        </p:nvPicPr>
        <p:blipFill>
          <a:blip r:embed="rId3" cstate="print"/>
          <a:srcRect/>
          <a:stretch>
            <a:fillRect/>
          </a:stretch>
        </p:blipFill>
        <p:spPr bwMode="auto">
          <a:xfrm>
            <a:off x="768392" y="2209800"/>
            <a:ext cx="8070808" cy="4114800"/>
          </a:xfrm>
          <a:prstGeom prst="rect">
            <a:avLst/>
          </a:prstGeom>
          <a:noFill/>
          <a:ln w="9525">
            <a:noFill/>
            <a:miter lim="800000"/>
            <a:headEnd/>
            <a:tailEnd/>
          </a:ln>
          <a:effectLst/>
        </p:spPr>
      </p:pic>
    </p:spTree>
    <p:extLst>
      <p:ext uri="{BB962C8B-B14F-4D97-AF65-F5344CB8AC3E}">
        <p14:creationId xmlns:p14="http://schemas.microsoft.com/office/powerpoint/2010/main" val="194750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071538" y="1571612"/>
            <a:ext cx="7369175" cy="4487863"/>
          </a:xfrm>
          <a:prstGeom prst="rect">
            <a:avLst/>
          </a:prstGeom>
          <a:noFill/>
          <a:ln w="9525">
            <a:noFill/>
            <a:miter lim="800000"/>
            <a:headEnd/>
            <a:tailEnd/>
          </a:ln>
          <a:effectLst/>
        </p:spPr>
      </p:pic>
      <p:sp>
        <p:nvSpPr>
          <p:cNvPr id="4" name="Rectangle 3"/>
          <p:cNvSpPr/>
          <p:nvPr/>
        </p:nvSpPr>
        <p:spPr>
          <a:xfrm>
            <a:off x="1000100" y="1000108"/>
            <a:ext cx="7358114" cy="646331"/>
          </a:xfrm>
          <a:prstGeom prst="rect">
            <a:avLst/>
          </a:prstGeom>
        </p:spPr>
        <p:txBody>
          <a:bodyPr wrap="square">
            <a:spAutoFit/>
          </a:bodyPr>
          <a:lstStyle/>
          <a:p>
            <a:pPr algn="ctr"/>
            <a:r>
              <a:rPr lang="es-ES" dirty="0"/>
              <a:t>América Latina (5 países): conclusión de la educación secundaria entre jóvenes de 20 a 24 años por sexo y etnia, alrededor de 2002 y 2014</a:t>
            </a:r>
            <a:endParaRPr lang="en-US" dirty="0"/>
          </a:p>
        </p:txBody>
      </p:sp>
      <p:sp>
        <p:nvSpPr>
          <p:cNvPr id="5" name="Rectangle 2"/>
          <p:cNvSpPr>
            <a:spLocks noChangeArrowheads="1"/>
          </p:cNvSpPr>
          <p:nvPr/>
        </p:nvSpPr>
        <p:spPr bwMode="auto">
          <a:xfrm>
            <a:off x="0" y="0"/>
            <a:ext cx="9144000" cy="990600"/>
          </a:xfrm>
          <a:prstGeom prst="rect">
            <a:avLst/>
          </a:prstGeom>
          <a:solidFill>
            <a:schemeClr val="bg1">
              <a:lumMod val="65000"/>
            </a:schemeClr>
          </a:solidFill>
          <a:ln w="9525">
            <a:noFill/>
            <a:miter lim="800000"/>
            <a:headEnd/>
            <a:tailEnd/>
          </a:ln>
        </p:spPr>
        <p:txBody>
          <a:bodyPr anchor="ctr"/>
          <a:lstStyle/>
          <a:p>
            <a:pPr>
              <a:spcBef>
                <a:spcPts val="600"/>
              </a:spcBef>
              <a:defRPr/>
            </a:pPr>
            <a:r>
              <a:rPr lang="es-ES" sz="2400" b="1" dirty="0">
                <a:solidFill>
                  <a:schemeClr val="bg1"/>
                </a:solidFill>
                <a:ea typeface="+mj-ea"/>
                <a:cs typeface="+mj-cs"/>
              </a:rPr>
              <a:t>También se mantienen </a:t>
            </a:r>
            <a:r>
              <a:rPr lang="es-ES" sz="2400" b="1" dirty="0">
                <a:solidFill>
                  <a:schemeClr val="bg1"/>
                </a:solidFill>
                <a:latin typeface="+mn-lt"/>
                <a:ea typeface="+mj-ea"/>
                <a:cs typeface="+mj-cs"/>
              </a:rPr>
              <a:t>importantes diferencias por condición étnica</a:t>
            </a:r>
          </a:p>
        </p:txBody>
      </p:sp>
      <p:sp>
        <p:nvSpPr>
          <p:cNvPr id="7" name="Rectangle 2"/>
          <p:cNvSpPr>
            <a:spLocks noChangeArrowheads="1"/>
          </p:cNvSpPr>
          <p:nvPr/>
        </p:nvSpPr>
        <p:spPr bwMode="auto">
          <a:xfrm>
            <a:off x="1043608" y="6304384"/>
            <a:ext cx="7181602" cy="553998"/>
          </a:xfrm>
          <a:prstGeom prst="rect">
            <a:avLst/>
          </a:prstGeom>
          <a:noFill/>
          <a:ln w="9525">
            <a:noFill/>
            <a:miter lim="800000"/>
            <a:headEnd/>
            <a:tailEnd/>
          </a:ln>
        </p:spPr>
        <p:txBody>
          <a:bodyPr wrap="square" anchor="ctr">
            <a:spAutoFit/>
          </a:bodyPr>
          <a:lstStyle/>
          <a:p>
            <a:pPr algn="just"/>
            <a:r>
              <a:rPr lang="es-CL" sz="1000" dirty="0">
                <a:latin typeface="+mn-lt"/>
                <a:ea typeface="Calibri" pitchFamily="34" charset="0"/>
                <a:cs typeface="Times New Roman" pitchFamily="18" charset="0"/>
              </a:rPr>
              <a:t>Fuente: Comisión Económica para América Latina y el Caribe (CEPAL), sobre la base de tabulaciones especiales de las encuestas de hogares de los respectivos países. </a:t>
            </a:r>
            <a:r>
              <a:rPr lang="es-ES_tradnl" sz="1000" dirty="0"/>
              <a:t>	Promedio simple sobre la base de la información de Bolivia (Estado Plurinacional de) (2002, 2013), el Brasil (2001, 2014), Chile (2003, 2013), el Ecuador (2002, 2014) y Guatemala (2002, 2014). </a:t>
            </a:r>
            <a:endParaRPr lang="en-US" sz="1000" dirty="0"/>
          </a:p>
        </p:txBody>
      </p:sp>
    </p:spTree>
    <p:extLst>
      <p:ext uri="{BB962C8B-B14F-4D97-AF65-F5344CB8AC3E}">
        <p14:creationId xmlns:p14="http://schemas.microsoft.com/office/powerpoint/2010/main" val="9698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908720"/>
            <a:ext cx="7992888" cy="646331"/>
          </a:xfrm>
          <a:prstGeom prst="rect">
            <a:avLst/>
          </a:prstGeom>
        </p:spPr>
        <p:txBody>
          <a:bodyPr wrap="square">
            <a:spAutoFit/>
          </a:bodyPr>
          <a:lstStyle/>
          <a:p>
            <a:pPr algn="ctr"/>
            <a:r>
              <a:rPr lang="es-ES" b="1" dirty="0">
                <a:solidFill>
                  <a:schemeClr val="tx2">
                    <a:lumMod val="60000"/>
                    <a:lumOff val="40000"/>
                  </a:schemeClr>
                </a:solidFill>
                <a:latin typeface="Century Gothic"/>
                <a:ea typeface="+mj-ea"/>
                <a:cs typeface="Century Gothic"/>
              </a:rPr>
              <a:t>Porcentaje promedio de estudiantes en cada nivel de desempeño en PISA por región. Matemáticas, Lectura y Ciencias, 2015</a:t>
            </a:r>
            <a:endParaRPr lang="en-US" b="1" dirty="0">
              <a:solidFill>
                <a:schemeClr val="tx2">
                  <a:lumMod val="60000"/>
                  <a:lumOff val="40000"/>
                </a:schemeClr>
              </a:solidFill>
              <a:latin typeface="Century Gothic"/>
              <a:ea typeface="+mj-ea"/>
              <a:cs typeface="Century Gothic"/>
            </a:endParaRPr>
          </a:p>
        </p:txBody>
      </p:sp>
      <p:sp>
        <p:nvSpPr>
          <p:cNvPr id="8" name="Rectangle 2"/>
          <p:cNvSpPr>
            <a:spLocks noChangeArrowheads="1"/>
          </p:cNvSpPr>
          <p:nvPr/>
        </p:nvSpPr>
        <p:spPr bwMode="auto">
          <a:xfrm>
            <a:off x="611560" y="6429396"/>
            <a:ext cx="626469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sz="9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Fuente: CEPAL sobre la base de </a:t>
            </a:r>
            <a:r>
              <a:rPr lang="es-CL" sz="900" dirty="0">
                <a:latin typeface="Cambria" pitchFamily="18" charset="0"/>
                <a:ea typeface="Calibri" pitchFamily="34" charset="0"/>
                <a:cs typeface="Times New Roman" pitchFamily="18" charset="0"/>
              </a:rPr>
              <a:t>la  prueba PISA 2015.  La ineficiencia de la Desigualdad. Trigésimo Séptimos Período de Sesiones de la CEPAL, 2018.</a:t>
            </a:r>
            <a:endParaRPr kumimoji="0" lang="es-CL" sz="1800" b="0" i="0" u="none" strike="noStrike" cap="none" normalizeH="0" baseline="0" dirty="0">
              <a:ln>
                <a:noFill/>
              </a:ln>
              <a:solidFill>
                <a:schemeClr val="tx1"/>
              </a:solidFill>
              <a:effectLst/>
              <a:latin typeface="Arial" pitchFamily="34" charset="0"/>
              <a:cs typeface="Arial" pitchFamily="34" charset="0"/>
            </a:endParaRPr>
          </a:p>
        </p:txBody>
      </p:sp>
      <p:sp>
        <p:nvSpPr>
          <p:cNvPr id="9" name="Título 1"/>
          <p:cNvSpPr>
            <a:spLocks noGrp="1"/>
          </p:cNvSpPr>
          <p:nvPr>
            <p:ph type="title"/>
          </p:nvPr>
        </p:nvSpPr>
        <p:spPr>
          <a:xfrm>
            <a:off x="0" y="0"/>
            <a:ext cx="9144000" cy="836712"/>
          </a:xfrm>
          <a:solidFill>
            <a:schemeClr val="tx2">
              <a:lumMod val="60000"/>
              <a:lumOff val="40000"/>
            </a:schemeClr>
          </a:solidFill>
          <a:effectLst/>
        </p:spPr>
        <p:txBody>
          <a:bodyPr vert="horz" lIns="91440" tIns="45720" rIns="91440" bIns="45720" rtlCol="0" anchor="ctr">
            <a:noAutofit/>
          </a:bodyPr>
          <a:lstStyle/>
          <a:p>
            <a:pPr algn="l"/>
            <a:r>
              <a:rPr lang="es-ES" sz="2200" b="1" dirty="0">
                <a:solidFill>
                  <a:schemeClr val="bg1"/>
                </a:solidFill>
                <a:latin typeface="Century Gothic"/>
              </a:rPr>
              <a:t>Desafíos de calidad. Magros resultados con mucha desigualdad</a:t>
            </a:r>
            <a:endParaRPr lang="es-ES_tradnl" sz="2200" b="1" dirty="0">
              <a:solidFill>
                <a:schemeClr val="bg1"/>
              </a:solidFill>
              <a:latin typeface="Century Gothic"/>
            </a:endParaRPr>
          </a:p>
        </p:txBody>
      </p:sp>
      <p:graphicFrame>
        <p:nvGraphicFramePr>
          <p:cNvPr id="6" name="Chart 5"/>
          <p:cNvGraphicFramePr/>
          <p:nvPr>
            <p:extLst>
              <p:ext uri="{D42A27DB-BD31-4B8C-83A1-F6EECF244321}">
                <p14:modId xmlns:p14="http://schemas.microsoft.com/office/powerpoint/2010/main" val="406888330"/>
              </p:ext>
            </p:extLst>
          </p:nvPr>
        </p:nvGraphicFramePr>
        <p:xfrm>
          <a:off x="581282" y="1643050"/>
          <a:ext cx="8604448" cy="4786346"/>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p:cNvSpPr/>
          <p:nvPr/>
        </p:nvSpPr>
        <p:spPr>
          <a:xfrm>
            <a:off x="467544" y="1570850"/>
            <a:ext cx="1714512" cy="4572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5183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43"/>
            <a:ext cx="9144000" cy="792162"/>
          </a:xfrm>
          <a:solidFill>
            <a:schemeClr val="bg1">
              <a:lumMod val="65000"/>
            </a:schemeClr>
          </a:solidFill>
        </p:spPr>
        <p:txBody>
          <a:bodyPr>
            <a:normAutofit fontScale="90000"/>
          </a:bodyPr>
          <a:lstStyle/>
          <a:p>
            <a:pPr lvl="0"/>
            <a:r>
              <a:rPr lang="es-ES" altLang="es-CL" sz="2400" b="1" dirty="0">
                <a:solidFill>
                  <a:schemeClr val="bg1"/>
                </a:solidFill>
                <a:latin typeface="+mn-lt"/>
              </a:rPr>
              <a:t>Mayor desafío de los jóvenes es la transición de la escuela al mercado laboral lo que obstaculiza su emancipación</a:t>
            </a:r>
          </a:p>
        </p:txBody>
      </p:sp>
      <p:sp>
        <p:nvSpPr>
          <p:cNvPr id="3" name="Content Placeholder 2"/>
          <p:cNvSpPr>
            <a:spLocks noGrp="1"/>
          </p:cNvSpPr>
          <p:nvPr>
            <p:ph idx="1"/>
          </p:nvPr>
        </p:nvSpPr>
        <p:spPr>
          <a:xfrm>
            <a:off x="457200" y="1447801"/>
            <a:ext cx="8686800" cy="5029200"/>
          </a:xfrm>
        </p:spPr>
        <p:txBody>
          <a:bodyPr/>
          <a:lstStyle/>
          <a:p>
            <a:endParaRPr lang="en-US" dirty="0"/>
          </a:p>
          <a:p>
            <a:endParaRPr lang="en-US" dirty="0"/>
          </a:p>
        </p:txBody>
      </p:sp>
      <p:sp>
        <p:nvSpPr>
          <p:cNvPr id="7" name="TextBox 6"/>
          <p:cNvSpPr txBox="1"/>
          <p:nvPr/>
        </p:nvSpPr>
        <p:spPr>
          <a:xfrm>
            <a:off x="685800" y="1295400"/>
            <a:ext cx="4572000" cy="600164"/>
          </a:xfrm>
          <a:prstGeom prst="rect">
            <a:avLst/>
          </a:prstGeom>
          <a:noFill/>
        </p:spPr>
        <p:txBody>
          <a:bodyPr wrap="square" rtlCol="0">
            <a:spAutoFit/>
          </a:bodyPr>
          <a:lstStyle/>
          <a:p>
            <a:pPr algn="ctr"/>
            <a:r>
              <a:rPr lang="es-ES_tradnl" sz="1100" b="1" dirty="0">
                <a:latin typeface="+mn-lt"/>
              </a:rPr>
              <a:t>AMÉRICA LATINA (18 PAÍSES): TASAS DE DESEMPLEO POR SEXO Y TRAMO DE EDAD, ALREDEDOR DE 2002 Y 2014</a:t>
            </a:r>
          </a:p>
          <a:p>
            <a:pPr algn="ctr"/>
            <a:r>
              <a:rPr lang="es-ES_tradnl" sz="1100" i="1" dirty="0">
                <a:latin typeface="+mn-lt"/>
              </a:rPr>
              <a:t>(En porcentajes)</a:t>
            </a:r>
            <a:endParaRPr lang="en-US" sz="1100" dirty="0">
              <a:latin typeface="+mn-lt"/>
            </a:endParaRPr>
          </a:p>
        </p:txBody>
      </p:sp>
      <p:graphicFrame>
        <p:nvGraphicFramePr>
          <p:cNvPr id="9" name="Chart 8"/>
          <p:cNvGraphicFramePr/>
          <p:nvPr>
            <p:extLst/>
          </p:nvPr>
        </p:nvGraphicFramePr>
        <p:xfrm>
          <a:off x="251520" y="2057400"/>
          <a:ext cx="485388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334000" y="1143000"/>
            <a:ext cx="3810000" cy="1107996"/>
          </a:xfrm>
          <a:prstGeom prst="rect">
            <a:avLst/>
          </a:prstGeom>
          <a:noFill/>
        </p:spPr>
        <p:txBody>
          <a:bodyPr wrap="square" rtlCol="0">
            <a:spAutoFit/>
          </a:bodyPr>
          <a:lstStyle/>
          <a:p>
            <a:pPr algn="ctr"/>
            <a:r>
              <a:rPr lang="es-ES_tradnl" sz="1200" b="1" dirty="0">
                <a:latin typeface="+mn-lt"/>
              </a:rPr>
              <a:t>CARIBE (10 PAÍSES): TASA DE DESEMPLEO POR SEXO ENTRE 15 Y 24 AÑOS DE EDAD, 2002 Y 2016 </a:t>
            </a:r>
          </a:p>
          <a:p>
            <a:pPr algn="ctr"/>
            <a:r>
              <a:rPr lang="es-ES_tradnl" sz="1200" i="1" dirty="0">
                <a:latin typeface="+mn-lt"/>
              </a:rPr>
              <a:t>(En porcentajes)</a:t>
            </a:r>
          </a:p>
          <a:p>
            <a:endParaRPr lang="es-ES_tradnl" dirty="0"/>
          </a:p>
        </p:txBody>
      </p:sp>
      <p:graphicFrame>
        <p:nvGraphicFramePr>
          <p:cNvPr id="12" name="Chart 11"/>
          <p:cNvGraphicFramePr/>
          <p:nvPr/>
        </p:nvGraphicFramePr>
        <p:xfrm>
          <a:off x="5257800" y="2133600"/>
          <a:ext cx="3886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85800" y="5867400"/>
            <a:ext cx="4343400" cy="846386"/>
          </a:xfrm>
          <a:prstGeom prst="rect">
            <a:avLst/>
          </a:prstGeom>
          <a:noFill/>
        </p:spPr>
        <p:txBody>
          <a:bodyPr wrap="square" rtlCol="0">
            <a:spAutoFit/>
          </a:bodyPr>
          <a:lstStyle/>
          <a:p>
            <a:endParaRPr lang="es-ES" sz="700" dirty="0"/>
          </a:p>
          <a:p>
            <a:r>
              <a:rPr lang="es-ES" sz="700" dirty="0"/>
              <a:t>Fuente: Comisión Económica para América Latina y el Caribe (CEPAL), sobre la base de tabulaciones especiales de las encuestas de hogares de los respectivos países.</a:t>
            </a:r>
          </a:p>
          <a:p>
            <a:r>
              <a:rPr lang="es-ES" sz="700" dirty="0"/>
              <a:t>Promedio simple de las cifras de los países. Se incluyen datos de la Argentina, Bolivia (Estado Plurinacional de), el Brasil, Chile, Colombia, Costa Rica, el Ecuador, El Salvador, Guatemala, Honduras, México, Nicaragua, Panamá, el Paraguay, el Perú, la República Dominicana, el Uruguay y Venezuela (República Bolivariana de).</a:t>
            </a:r>
          </a:p>
        </p:txBody>
      </p:sp>
      <p:sp>
        <p:nvSpPr>
          <p:cNvPr id="10" name="TextBox 9"/>
          <p:cNvSpPr txBox="1"/>
          <p:nvPr/>
        </p:nvSpPr>
        <p:spPr>
          <a:xfrm>
            <a:off x="5257800" y="5867400"/>
            <a:ext cx="3810000" cy="630942"/>
          </a:xfrm>
          <a:prstGeom prst="rect">
            <a:avLst/>
          </a:prstGeom>
          <a:noFill/>
        </p:spPr>
        <p:txBody>
          <a:bodyPr wrap="square" rtlCol="0">
            <a:spAutoFit/>
          </a:bodyPr>
          <a:lstStyle/>
          <a:p>
            <a:endParaRPr lang="es-ES" sz="700" dirty="0"/>
          </a:p>
          <a:p>
            <a:r>
              <a:rPr lang="es-ES" sz="700" dirty="0"/>
              <a:t>Fuente: elaboración propia sobre la base de datos Banco Mundial /OIT con datos disponibles para Bahamas, Barbados, Belice, Belice, Guyana, Jamaica, Santa Lucía, San Vicente y las Granadinas, </a:t>
            </a:r>
            <a:r>
              <a:rPr lang="es-ES" sz="700" dirty="0" err="1"/>
              <a:t>Suriname</a:t>
            </a:r>
            <a:r>
              <a:rPr lang="es-ES" sz="700" dirty="0"/>
              <a:t>, y Trinidad y Tobago.</a:t>
            </a:r>
          </a:p>
          <a:p>
            <a:r>
              <a:rPr lang="es-ES" sz="700" dirty="0"/>
              <a:t>Promedio simple de los países. </a:t>
            </a:r>
          </a:p>
        </p:txBody>
      </p:sp>
    </p:spTree>
    <p:extLst>
      <p:ext uri="{BB962C8B-B14F-4D97-AF65-F5344CB8AC3E}">
        <p14:creationId xmlns:p14="http://schemas.microsoft.com/office/powerpoint/2010/main" val="1223514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stretch>
            <a:fillRect/>
          </a:stretch>
        </p:blipFill>
        <p:spPr>
          <a:xfrm>
            <a:off x="0" y="0"/>
            <a:ext cx="9144000" cy="323273"/>
          </a:xfrm>
          <a:prstGeom prst="rect">
            <a:avLst/>
          </a:prstGeom>
        </p:spPr>
      </p:pic>
      <p:sp>
        <p:nvSpPr>
          <p:cNvPr id="10" name="Título 1"/>
          <p:cNvSpPr txBox="1">
            <a:spLocks/>
          </p:cNvSpPr>
          <p:nvPr/>
        </p:nvSpPr>
        <p:spPr>
          <a:xfrm>
            <a:off x="457200" y="787395"/>
            <a:ext cx="8229600" cy="111760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10000"/>
              </a:lnSpc>
            </a:pPr>
            <a:endParaRPr lang="es-MX" sz="3200" b="1" dirty="0">
              <a:solidFill>
                <a:schemeClr val="tx2">
                  <a:lumMod val="60000"/>
                  <a:lumOff val="40000"/>
                </a:schemeClr>
              </a:solidFill>
              <a:latin typeface="Century Gothic"/>
              <a:cs typeface="Century Gothic"/>
            </a:endParaRPr>
          </a:p>
        </p:txBody>
      </p:sp>
      <p:sp>
        <p:nvSpPr>
          <p:cNvPr id="129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8"/>
          <p:cNvGraphicFramePr/>
          <p:nvPr/>
        </p:nvGraphicFramePr>
        <p:xfrm>
          <a:off x="218941" y="1904995"/>
          <a:ext cx="8654603" cy="4186711"/>
        </p:xfrm>
        <a:graphic>
          <a:graphicData uri="http://schemas.openxmlformats.org/drawingml/2006/chart">
            <c:chart xmlns:c="http://schemas.openxmlformats.org/drawingml/2006/chart" xmlns:r="http://schemas.openxmlformats.org/officeDocument/2006/relationships" r:id="rId4"/>
          </a:graphicData>
        </a:graphic>
      </p:graphicFrame>
      <p:sp>
        <p:nvSpPr>
          <p:cNvPr id="167937" name="Rectangle 1"/>
          <p:cNvSpPr>
            <a:spLocks noChangeArrowheads="1"/>
          </p:cNvSpPr>
          <p:nvPr/>
        </p:nvSpPr>
        <p:spPr bwMode="auto">
          <a:xfrm>
            <a:off x="0" y="761419"/>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b="1" dirty="0">
                <a:solidFill>
                  <a:schemeClr val="tx2">
                    <a:lumMod val="60000"/>
                    <a:lumOff val="40000"/>
                  </a:schemeClr>
                </a:solidFill>
                <a:latin typeface="Century Gothic"/>
                <a:ea typeface="+mj-ea"/>
                <a:cs typeface="Century Gothic"/>
              </a:rPr>
              <a:t>América Latina (18 países)</a:t>
            </a:r>
            <a:endParaRPr lang="es-ES" sz="900" b="1" dirty="0">
              <a:solidFill>
                <a:schemeClr val="tx2">
                  <a:lumMod val="60000"/>
                  <a:lumOff val="40000"/>
                </a:schemeClr>
              </a:solidFill>
              <a:latin typeface="Century Gothic"/>
              <a:ea typeface="+mj-ea"/>
              <a:cs typeface="Century Gothic"/>
            </a:endParaRPr>
          </a:p>
          <a:p>
            <a:pPr marL="0" marR="0" lvl="0" indent="0" algn="ctr" defTabSz="914400" rtl="0" eaLnBrk="1" fontAlgn="base" latinLnBrk="0" hangingPunct="1">
              <a:lnSpc>
                <a:spcPct val="100000"/>
              </a:lnSpc>
              <a:spcBef>
                <a:spcPct val="0"/>
              </a:spcBef>
              <a:spcAft>
                <a:spcPct val="0"/>
              </a:spcAft>
              <a:buClrTx/>
              <a:buSzTx/>
              <a:buFontTx/>
              <a:buNone/>
              <a:tabLst/>
            </a:pPr>
            <a:r>
              <a:rPr lang="es-ES" b="1" dirty="0">
                <a:solidFill>
                  <a:schemeClr val="tx2">
                    <a:lumMod val="60000"/>
                    <a:lumOff val="40000"/>
                  </a:schemeClr>
                </a:solidFill>
                <a:latin typeface="Century Gothic"/>
                <a:ea typeface="+mj-ea"/>
                <a:cs typeface="Century Gothic"/>
              </a:rPr>
              <a:t>Población asalariada afiliada a la seguridad social, por tramos de edad, alrededor de 2012</a:t>
            </a:r>
            <a:endParaRPr lang="en-US" sz="900" b="1" dirty="0">
              <a:solidFill>
                <a:schemeClr val="tx2">
                  <a:lumMod val="60000"/>
                  <a:lumOff val="40000"/>
                </a:schemeClr>
              </a:solidFill>
              <a:latin typeface="Century Gothic"/>
              <a:ea typeface="+mj-ea"/>
              <a:cs typeface="Century Gothic"/>
            </a:endParaRPr>
          </a:p>
          <a:p>
            <a:pPr marL="0" marR="0" lvl="0" indent="0" algn="ctr" defTabSz="914400" rtl="0" eaLnBrk="0" fontAlgn="base" latinLnBrk="0" hangingPunct="0">
              <a:lnSpc>
                <a:spcPct val="100000"/>
              </a:lnSpc>
              <a:spcBef>
                <a:spcPct val="0"/>
              </a:spcBef>
              <a:spcAft>
                <a:spcPct val="0"/>
              </a:spcAft>
              <a:buClrTx/>
              <a:buSzTx/>
              <a:buFontTx/>
              <a:buNone/>
              <a:tabLst/>
            </a:pPr>
            <a:r>
              <a:rPr lang="es-ES" sz="1400" b="1" i="1" dirty="0">
                <a:solidFill>
                  <a:schemeClr val="tx2">
                    <a:lumMod val="60000"/>
                    <a:lumOff val="40000"/>
                  </a:schemeClr>
                </a:solidFill>
                <a:latin typeface="Century Gothic"/>
                <a:ea typeface="+mj-ea"/>
                <a:cs typeface="Century Gothic"/>
              </a:rPr>
              <a:t>(En porcentajes)</a:t>
            </a:r>
          </a:p>
        </p:txBody>
      </p:sp>
      <p:sp>
        <p:nvSpPr>
          <p:cNvPr id="167938" name="Rectangle 2"/>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dirty="0">
                <a:ln>
                  <a:noFill/>
                </a:ln>
                <a:solidFill>
                  <a:schemeClr val="tx1"/>
                </a:solidFill>
                <a:effectLst/>
                <a:latin typeface="Cambria" pitchFamily="18" charset="0"/>
                <a:ea typeface="Calibri" pitchFamily="34" charset="0"/>
                <a:cs typeface="Cumberland AMT" charset="0"/>
              </a:rPr>
              <a:t>Fuente:</a:t>
            </a:r>
            <a:r>
              <a:rPr kumimoji="0" lang="es-ES" sz="900" b="0" i="0" u="none" strike="noStrike" cap="none" normalizeH="0" baseline="0" dirty="0">
                <a:ln>
                  <a:noFill/>
                </a:ln>
                <a:solidFill>
                  <a:schemeClr val="tx1"/>
                </a:solidFill>
                <a:effectLst/>
                <a:latin typeface="Cambria" pitchFamily="18" charset="0"/>
                <a:ea typeface="Calibri" pitchFamily="34" charset="0"/>
                <a:cs typeface="Cumberland AMT" charset="0"/>
              </a:rPr>
              <a:t> Comisi</a:t>
            </a:r>
            <a:r>
              <a:rPr kumimoji="0" lang="es-ES" sz="900" b="0" i="0" u="none" strike="noStrike" cap="none" normalizeH="0" baseline="0" dirty="0">
                <a:ln>
                  <a:noFill/>
                </a:ln>
                <a:solidFill>
                  <a:schemeClr val="tx1"/>
                </a:solidFill>
                <a:effectLst/>
                <a:latin typeface="Calibri"/>
                <a:ea typeface="Calibri" pitchFamily="34" charset="0"/>
                <a:cs typeface="Cumberland AMT" charset="0"/>
              </a:rPr>
              <a:t>ó</a:t>
            </a:r>
            <a:r>
              <a:rPr kumimoji="0" lang="es-ES" sz="900" b="0" i="0" u="none" strike="noStrike" cap="none" normalizeH="0" baseline="0" dirty="0">
                <a:ln>
                  <a:noFill/>
                </a:ln>
                <a:solidFill>
                  <a:schemeClr val="tx1"/>
                </a:solidFill>
                <a:effectLst/>
                <a:latin typeface="Cambria" pitchFamily="18" charset="0"/>
                <a:ea typeface="Calibri" pitchFamily="34" charset="0"/>
                <a:cs typeface="Cumberland AMT" charset="0"/>
              </a:rPr>
              <a:t>n Econ</a:t>
            </a:r>
            <a:r>
              <a:rPr kumimoji="0" lang="es-ES" sz="900" b="0" i="0" u="none" strike="noStrike" cap="none" normalizeH="0" baseline="0" dirty="0">
                <a:ln>
                  <a:noFill/>
                </a:ln>
                <a:solidFill>
                  <a:schemeClr val="tx1"/>
                </a:solidFill>
                <a:effectLst/>
                <a:latin typeface="Calibri"/>
                <a:ea typeface="Calibri" pitchFamily="34" charset="0"/>
                <a:cs typeface="Cumberland AMT" charset="0"/>
              </a:rPr>
              <a:t>ó</a:t>
            </a:r>
            <a:r>
              <a:rPr kumimoji="0" lang="es-ES" sz="900" b="0" i="0" u="none" strike="noStrike" cap="none" normalizeH="0" baseline="0" dirty="0">
                <a:ln>
                  <a:noFill/>
                </a:ln>
                <a:solidFill>
                  <a:schemeClr val="tx1"/>
                </a:solidFill>
                <a:effectLst/>
                <a:latin typeface="Cambria" pitchFamily="18" charset="0"/>
                <a:ea typeface="Calibri" pitchFamily="34" charset="0"/>
                <a:cs typeface="Cumberland AMT" charset="0"/>
              </a:rPr>
              <a:t>mica para Am</a:t>
            </a:r>
            <a:r>
              <a:rPr kumimoji="0" lang="es-ES" sz="900" b="0" i="0" u="none" strike="noStrike" cap="none" normalizeH="0" baseline="0" dirty="0">
                <a:ln>
                  <a:noFill/>
                </a:ln>
                <a:solidFill>
                  <a:schemeClr val="tx1"/>
                </a:solidFill>
                <a:effectLst/>
                <a:latin typeface="Calibri"/>
                <a:ea typeface="Calibri" pitchFamily="34" charset="0"/>
                <a:cs typeface="Cumberland AMT" charset="0"/>
              </a:rPr>
              <a:t>é</a:t>
            </a:r>
            <a:r>
              <a:rPr kumimoji="0" lang="es-ES" sz="900" b="0" i="0" u="none" strike="noStrike" cap="none" normalizeH="0" baseline="0" dirty="0">
                <a:ln>
                  <a:noFill/>
                </a:ln>
                <a:solidFill>
                  <a:schemeClr val="tx1"/>
                </a:solidFill>
                <a:effectLst/>
                <a:latin typeface="Cambria" pitchFamily="18" charset="0"/>
                <a:ea typeface="Calibri" pitchFamily="34" charset="0"/>
                <a:cs typeface="Cumberland AMT" charset="0"/>
              </a:rPr>
              <a:t>rica Latina y el Caribe (CEPAL), sobre la base de tabulaciones especiales de las encuestas de hogares de los pa</a:t>
            </a:r>
            <a:r>
              <a:rPr kumimoji="0" lang="es-ES" sz="900" b="0" i="0" u="none" strike="noStrike" cap="none" normalizeH="0" baseline="0" dirty="0">
                <a:ln>
                  <a:noFill/>
                </a:ln>
                <a:solidFill>
                  <a:schemeClr val="tx1"/>
                </a:solidFill>
                <a:effectLst/>
                <a:latin typeface="Calibri"/>
                <a:ea typeface="Calibri" pitchFamily="34" charset="0"/>
                <a:cs typeface="Cumberland AMT" charset="0"/>
              </a:rPr>
              <a:t>í</a:t>
            </a:r>
            <a:r>
              <a:rPr kumimoji="0" lang="es-ES" sz="900" b="0" i="0" u="none" strike="noStrike" cap="none" normalizeH="0" baseline="0" dirty="0">
                <a:ln>
                  <a:noFill/>
                </a:ln>
                <a:solidFill>
                  <a:schemeClr val="tx1"/>
                </a:solidFill>
                <a:effectLst/>
                <a:latin typeface="Cambria" pitchFamily="18" charset="0"/>
                <a:ea typeface="Calibri" pitchFamily="34" charset="0"/>
                <a:cs typeface="Cumberland AMT" charset="0"/>
              </a:rPr>
              <a:t>ses.</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itle 1"/>
          <p:cNvSpPr txBox="1">
            <a:spLocks/>
          </p:cNvSpPr>
          <p:nvPr/>
        </p:nvSpPr>
        <p:spPr bwMode="auto">
          <a:xfrm>
            <a:off x="1" y="14528"/>
            <a:ext cx="9143999" cy="442672"/>
          </a:xfrm>
          <a:prstGeom prst="rect">
            <a:avLst/>
          </a:prstGeom>
          <a:solidFill>
            <a:schemeClr val="tx2">
              <a:lumMod val="60000"/>
              <a:lumOff val="40000"/>
            </a:schemeClr>
          </a:solidFill>
          <a:ln>
            <a:miter lim="800000"/>
            <a:headEnd/>
            <a:tailEnd/>
          </a:ln>
        </p:spPr>
        <p:txBody>
          <a:bodyPr vert="horz" wrap="square" lIns="91440" tIns="45720" rIns="91440" bIns="45720" numCol="1" rtlCol="0" anchor="t" anchorCtr="0" compatLnSpc="1">
            <a:prstTxWarp prst="textNoShape">
              <a:avLst/>
            </a:prstTxWarp>
            <a:noAutofit/>
          </a:bodyPr>
          <a:lstStyle/>
          <a:p>
            <a:pPr lvl="0" algn="just">
              <a:spcBef>
                <a:spcPct val="0"/>
              </a:spcBef>
            </a:pPr>
            <a:r>
              <a:rPr lang="es-MX" sz="2200" b="1" noProof="0" dirty="0">
                <a:solidFill>
                  <a:schemeClr val="bg1"/>
                </a:solidFill>
                <a:latin typeface="Century Gothic"/>
                <a:ea typeface="+mj-ea"/>
                <a:cs typeface="+mj-cs"/>
              </a:rPr>
              <a:t>Inserción laboral juvenil es menos protegida</a:t>
            </a:r>
            <a:endParaRPr kumimoji="0" lang="en-US" sz="2200" b="0" i="0" u="none" strike="noStrike" kern="120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81975553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IMING" val="|60.2|18.3|22.3|33.5|25|13.3|8.9|1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2797</TotalTime>
  <Words>5122</Words>
  <Application>Microsoft Office PowerPoint</Application>
  <PresentationFormat>On-screen Show (4:3)</PresentationFormat>
  <Paragraphs>423</Paragraphs>
  <Slides>30</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Bookman Old Style</vt:lpstr>
      <vt:lpstr>Calibri</vt:lpstr>
      <vt:lpstr>Cambria</vt:lpstr>
      <vt:lpstr>Century Gothic</vt:lpstr>
      <vt:lpstr>Cumberland AMT</vt:lpstr>
      <vt:lpstr>Gill Sans MT</vt:lpstr>
      <vt:lpstr>MiloPro-BoldIta</vt:lpstr>
      <vt:lpstr>Palatino-Roman</vt:lpstr>
      <vt:lpstr>Times New Roman</vt:lpstr>
      <vt:lpstr>Wingdings</vt:lpstr>
      <vt:lpstr>Wingdings 3</vt:lpstr>
      <vt:lpstr>Origin</vt:lpstr>
      <vt:lpstr>Jóvenes en América Latina: contextos e inclusión social   </vt:lpstr>
      <vt:lpstr>PowerPoint Presentation</vt:lpstr>
      <vt:lpstr>PowerPoint Presentation</vt:lpstr>
      <vt:lpstr>La estratificación y desigualdad de ingresos se reproduce en los sistemas educativos</vt:lpstr>
      <vt:lpstr>La juventud enfrenta brechas en la conclusión de la secundaria, en especial en la zona rural, lo que condiciona  su futuro laboral   </vt:lpstr>
      <vt:lpstr>PowerPoint Presentation</vt:lpstr>
      <vt:lpstr>Desafíos de calidad. Magros resultados con mucha desigualdad</vt:lpstr>
      <vt:lpstr>Mayor desafío de los jóvenes es la transición de la escuela al mercado laboral lo que obstaculiza su emancipación</vt:lpstr>
      <vt:lpstr>PowerPoint Presentation</vt:lpstr>
      <vt:lpstr>21% de jóvenes no están estudiando ni ocupados en el mercado de trabajo  </vt:lpstr>
      <vt:lpstr>PowerPoint Presentation</vt:lpstr>
      <vt:lpstr>PowerPoint Presentation</vt:lpstr>
      <vt:lpstr>PowerPoint Presentation</vt:lpstr>
      <vt:lpstr>PowerPoint Presentation</vt:lpstr>
      <vt:lpstr>    Relevando otros temas de salud entre los jóvenes:  el alcohol es la sustancia mas consumida por estudiantes</vt:lpstr>
      <vt:lpstr>PowerPoint Presentation</vt:lpstr>
      <vt:lpstr>PowerPoint Presentation</vt:lpstr>
      <vt:lpstr>PowerPoint Presentation</vt:lpstr>
      <vt:lpstr>PowerPoint Presentation</vt:lpstr>
      <vt:lpstr>Uno de los temas que más preocupan a los y las jóvenes son las violencias: particularmente en el hogar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 modo de cierre</vt:lpstr>
      <vt:lpstr>Plataforma de Juventud JUVeLAC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Daniela Trucco</dc:creator>
  <cp:lastModifiedBy>Daniela Trucco</cp:lastModifiedBy>
  <cp:revision>104</cp:revision>
  <cp:lastPrinted>2018-11-14T11:55:26Z</cp:lastPrinted>
  <dcterms:created xsi:type="dcterms:W3CDTF">2015-05-28T14:56:16Z</dcterms:created>
  <dcterms:modified xsi:type="dcterms:W3CDTF">2018-11-14T12:01:24Z</dcterms:modified>
</cp:coreProperties>
</file>