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5" r:id="rId2"/>
  </p:sldMasterIdLst>
  <p:notesMasterIdLst>
    <p:notesMasterId r:id="rId30"/>
  </p:notesMasterIdLst>
  <p:sldIdLst>
    <p:sldId id="345" r:id="rId3"/>
    <p:sldId id="415" r:id="rId4"/>
    <p:sldId id="388" r:id="rId5"/>
    <p:sldId id="410" r:id="rId6"/>
    <p:sldId id="416" r:id="rId7"/>
    <p:sldId id="421" r:id="rId8"/>
    <p:sldId id="422" r:id="rId9"/>
    <p:sldId id="423" r:id="rId10"/>
    <p:sldId id="424" r:id="rId11"/>
    <p:sldId id="425" r:id="rId12"/>
    <p:sldId id="426" r:id="rId13"/>
    <p:sldId id="427" r:id="rId14"/>
    <p:sldId id="428" r:id="rId15"/>
    <p:sldId id="429" r:id="rId16"/>
    <p:sldId id="430" r:id="rId17"/>
    <p:sldId id="431" r:id="rId18"/>
    <p:sldId id="435" r:id="rId19"/>
    <p:sldId id="417" r:id="rId20"/>
    <p:sldId id="432" r:id="rId21"/>
    <p:sldId id="433" r:id="rId22"/>
    <p:sldId id="418" r:id="rId23"/>
    <p:sldId id="434" r:id="rId24"/>
    <p:sldId id="441" r:id="rId25"/>
    <p:sldId id="442" r:id="rId26"/>
    <p:sldId id="419" r:id="rId27"/>
    <p:sldId id="436" r:id="rId28"/>
    <p:sldId id="393" r:id="rId2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5000"/>
    <a:srgbClr val="A9D14D"/>
    <a:srgbClr val="5BC2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59" autoAdjust="0"/>
    <p:restoredTop sz="94660"/>
  </p:normalViewPr>
  <p:slideViewPr>
    <p:cSldViewPr snapToGrid="0">
      <p:cViewPr varScale="1">
        <p:scale>
          <a:sx n="74" d="100"/>
          <a:sy n="74" d="100"/>
        </p:scale>
        <p:origin x="67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8D329-B02E-4E29-9711-742A81B3F8F2}" type="datetimeFigureOut">
              <a:rPr lang="es-CL" smtClean="0"/>
              <a:t>14-11-2018</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8CD12-C7C6-450F-B748-9C77B7A1B870}" type="slidenum">
              <a:rPr lang="es-CL" smtClean="0"/>
              <a:t>‹Nº›</a:t>
            </a:fld>
            <a:endParaRPr lang="es-CL"/>
          </a:p>
        </p:txBody>
      </p:sp>
    </p:spTree>
    <p:extLst>
      <p:ext uri="{BB962C8B-B14F-4D97-AF65-F5344CB8AC3E}">
        <p14:creationId xmlns:p14="http://schemas.microsoft.com/office/powerpoint/2010/main" val="367958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BEA89F0-EEFF-4557-98F9-3808666ABDB3}" type="slidenum">
              <a:rPr lang="es-CL" smtClean="0"/>
              <a:t>8</a:t>
            </a:fld>
            <a:endParaRPr lang="es-CL" dirty="0"/>
          </a:p>
        </p:txBody>
      </p:sp>
    </p:spTree>
    <p:extLst>
      <p:ext uri="{BB962C8B-B14F-4D97-AF65-F5344CB8AC3E}">
        <p14:creationId xmlns:p14="http://schemas.microsoft.com/office/powerpoint/2010/main" val="281010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BEA89F0-EEFF-4557-98F9-3808666ABDB3}" type="slidenum">
              <a:rPr lang="es-CL" smtClean="0"/>
              <a:t>9</a:t>
            </a:fld>
            <a:endParaRPr lang="es-CL" dirty="0"/>
          </a:p>
        </p:txBody>
      </p:sp>
    </p:spTree>
    <p:extLst>
      <p:ext uri="{BB962C8B-B14F-4D97-AF65-F5344CB8AC3E}">
        <p14:creationId xmlns:p14="http://schemas.microsoft.com/office/powerpoint/2010/main" val="16905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BEA89F0-EEFF-4557-98F9-3808666ABDB3}" type="slidenum">
              <a:rPr lang="es-CL" smtClean="0"/>
              <a:t>10</a:t>
            </a:fld>
            <a:endParaRPr lang="es-CL" dirty="0"/>
          </a:p>
        </p:txBody>
      </p:sp>
    </p:spTree>
    <p:extLst>
      <p:ext uri="{BB962C8B-B14F-4D97-AF65-F5344CB8AC3E}">
        <p14:creationId xmlns:p14="http://schemas.microsoft.com/office/powerpoint/2010/main" val="67014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BEA89F0-EEFF-4557-98F9-3808666ABDB3}" type="slidenum">
              <a:rPr lang="es-CL" smtClean="0"/>
              <a:t>11</a:t>
            </a:fld>
            <a:endParaRPr lang="es-CL" dirty="0"/>
          </a:p>
        </p:txBody>
      </p:sp>
    </p:spTree>
    <p:extLst>
      <p:ext uri="{BB962C8B-B14F-4D97-AF65-F5344CB8AC3E}">
        <p14:creationId xmlns:p14="http://schemas.microsoft.com/office/powerpoint/2010/main" val="337170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BEA89F0-EEFF-4557-98F9-3808666ABDB3}" type="slidenum">
              <a:rPr lang="es-CL" smtClean="0"/>
              <a:t>12</a:t>
            </a:fld>
            <a:endParaRPr lang="es-CL" dirty="0"/>
          </a:p>
        </p:txBody>
      </p:sp>
    </p:spTree>
    <p:extLst>
      <p:ext uri="{BB962C8B-B14F-4D97-AF65-F5344CB8AC3E}">
        <p14:creationId xmlns:p14="http://schemas.microsoft.com/office/powerpoint/2010/main" val="1613902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BEA89F0-EEFF-4557-98F9-3808666ABDB3}" type="slidenum">
              <a:rPr lang="es-CL" smtClean="0"/>
              <a:t>13</a:t>
            </a:fld>
            <a:endParaRPr lang="es-CL" dirty="0"/>
          </a:p>
        </p:txBody>
      </p:sp>
    </p:spTree>
    <p:extLst>
      <p:ext uri="{BB962C8B-B14F-4D97-AF65-F5344CB8AC3E}">
        <p14:creationId xmlns:p14="http://schemas.microsoft.com/office/powerpoint/2010/main" val="14606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BEA89F0-EEFF-4557-98F9-3808666ABDB3}" type="slidenum">
              <a:rPr lang="es-CL" smtClean="0"/>
              <a:t>14</a:t>
            </a:fld>
            <a:endParaRPr lang="es-CL" dirty="0"/>
          </a:p>
        </p:txBody>
      </p:sp>
    </p:spTree>
    <p:extLst>
      <p:ext uri="{BB962C8B-B14F-4D97-AF65-F5344CB8AC3E}">
        <p14:creationId xmlns:p14="http://schemas.microsoft.com/office/powerpoint/2010/main" val="2139821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BEA89F0-EEFF-4557-98F9-3808666ABDB3}" type="slidenum">
              <a:rPr lang="es-CL" smtClean="0"/>
              <a:t>15</a:t>
            </a:fld>
            <a:endParaRPr lang="es-CL" dirty="0"/>
          </a:p>
        </p:txBody>
      </p:sp>
    </p:spTree>
    <p:extLst>
      <p:ext uri="{BB962C8B-B14F-4D97-AF65-F5344CB8AC3E}">
        <p14:creationId xmlns:p14="http://schemas.microsoft.com/office/powerpoint/2010/main" val="384958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BEA89F0-EEFF-4557-98F9-3808666ABDB3}" type="slidenum">
              <a:rPr lang="es-CL" smtClean="0"/>
              <a:t>16</a:t>
            </a:fld>
            <a:endParaRPr lang="es-CL" dirty="0"/>
          </a:p>
        </p:txBody>
      </p:sp>
    </p:spTree>
    <p:extLst>
      <p:ext uri="{BB962C8B-B14F-4D97-AF65-F5344CB8AC3E}">
        <p14:creationId xmlns:p14="http://schemas.microsoft.com/office/powerpoint/2010/main" val="959487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53" indent="0" algn="ctr">
              <a:buNone/>
              <a:defRPr sz="1999"/>
            </a:lvl2pPr>
            <a:lvl3pPr marL="914306" indent="0" algn="ctr">
              <a:buNone/>
              <a:defRPr sz="1800"/>
            </a:lvl3pPr>
            <a:lvl4pPr marL="1371458" indent="0" algn="ctr">
              <a:buNone/>
              <a:defRPr sz="1600"/>
            </a:lvl4pPr>
            <a:lvl5pPr marL="1828610" indent="0" algn="ctr">
              <a:buNone/>
              <a:defRPr sz="1600"/>
            </a:lvl5pPr>
            <a:lvl6pPr marL="2285763" indent="0" algn="ctr">
              <a:buNone/>
              <a:defRPr sz="1600"/>
            </a:lvl6pPr>
            <a:lvl7pPr marL="2742916" indent="0" algn="ctr">
              <a:buNone/>
              <a:defRPr sz="1600"/>
            </a:lvl7pPr>
            <a:lvl8pPr marL="3200069" indent="0" algn="ctr">
              <a:buNone/>
              <a:defRPr sz="1600"/>
            </a:lvl8pPr>
            <a:lvl9pPr marL="3657221"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A2F55C8-0D73-4C95-A19E-FBDF0AB81FCA}" type="datetimeFigureOut">
              <a:rPr lang="es-CL" smtClean="0">
                <a:solidFill>
                  <a:prstClr val="black">
                    <a:tint val="75000"/>
                  </a:prstClr>
                </a:solidFill>
              </a:rPr>
              <a:pPr/>
              <a:t>14-11-2018</a:t>
            </a:fld>
            <a:endParaRPr lang="es-CL">
              <a:solidFill>
                <a:prstClr val="black">
                  <a:tint val="75000"/>
                </a:prstClr>
              </a:solidFill>
            </a:endParaRPr>
          </a:p>
        </p:txBody>
      </p:sp>
      <p:sp>
        <p:nvSpPr>
          <p:cNvPr id="5" name="Footer Placeholder 4"/>
          <p:cNvSpPr>
            <a:spLocks noGrp="1"/>
          </p:cNvSpPr>
          <p:nvPr>
            <p:ph type="ftr" sz="quarter" idx="11"/>
          </p:nvPr>
        </p:nvSpPr>
        <p:spPr/>
        <p:txBody>
          <a:bodyPr/>
          <a:lstStyle/>
          <a:p>
            <a:endParaRPr lang="es-CL">
              <a:solidFill>
                <a:prstClr val="black">
                  <a:tint val="75000"/>
                </a:prstClr>
              </a:solidFill>
            </a:endParaRPr>
          </a:p>
        </p:txBody>
      </p:sp>
      <p:sp>
        <p:nvSpPr>
          <p:cNvPr id="6" name="Slide Number Placeholder 5"/>
          <p:cNvSpPr>
            <a:spLocks noGrp="1"/>
          </p:cNvSpPr>
          <p:nvPr>
            <p:ph type="sldNum" sz="quarter" idx="12"/>
          </p:nvPr>
        </p:nvSpPr>
        <p:spPr/>
        <p:txBody>
          <a:bodyPr/>
          <a:lstStyle/>
          <a:p>
            <a:fld id="{F13DAB43-FE7A-4A20-ACD6-D027F637CC4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649547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A2F55C8-0D73-4C95-A19E-FBDF0AB81FCA}" type="datetimeFigureOut">
              <a:rPr lang="es-CL" smtClean="0">
                <a:solidFill>
                  <a:prstClr val="black">
                    <a:tint val="75000"/>
                  </a:prstClr>
                </a:solidFill>
              </a:rPr>
              <a:pPr/>
              <a:t>14-11-2018</a:t>
            </a:fld>
            <a:endParaRPr lang="es-CL">
              <a:solidFill>
                <a:prstClr val="black">
                  <a:tint val="75000"/>
                </a:prstClr>
              </a:solidFill>
            </a:endParaRPr>
          </a:p>
        </p:txBody>
      </p:sp>
      <p:sp>
        <p:nvSpPr>
          <p:cNvPr id="5" name="Footer Placeholder 4"/>
          <p:cNvSpPr>
            <a:spLocks noGrp="1"/>
          </p:cNvSpPr>
          <p:nvPr>
            <p:ph type="ftr" sz="quarter" idx="11"/>
          </p:nvPr>
        </p:nvSpPr>
        <p:spPr/>
        <p:txBody>
          <a:bodyPr/>
          <a:lstStyle/>
          <a:p>
            <a:endParaRPr lang="es-CL">
              <a:solidFill>
                <a:prstClr val="black">
                  <a:tint val="75000"/>
                </a:prstClr>
              </a:solidFill>
            </a:endParaRPr>
          </a:p>
        </p:txBody>
      </p:sp>
      <p:sp>
        <p:nvSpPr>
          <p:cNvPr id="6" name="Slide Number Placeholder 5"/>
          <p:cNvSpPr>
            <a:spLocks noGrp="1"/>
          </p:cNvSpPr>
          <p:nvPr>
            <p:ph type="sldNum" sz="quarter" idx="12"/>
          </p:nvPr>
        </p:nvSpPr>
        <p:spPr/>
        <p:txBody>
          <a:bodyPr/>
          <a:lstStyle/>
          <a:p>
            <a:fld id="{F13DAB43-FE7A-4A20-ACD6-D027F637CC4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163208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A2F55C8-0D73-4C95-A19E-FBDF0AB81FCA}" type="datetimeFigureOut">
              <a:rPr lang="es-CL" smtClean="0">
                <a:solidFill>
                  <a:prstClr val="black">
                    <a:tint val="75000"/>
                  </a:prstClr>
                </a:solidFill>
              </a:rPr>
              <a:pPr/>
              <a:t>14-11-2018</a:t>
            </a:fld>
            <a:endParaRPr lang="es-CL">
              <a:solidFill>
                <a:prstClr val="black">
                  <a:tint val="75000"/>
                </a:prstClr>
              </a:solidFill>
            </a:endParaRPr>
          </a:p>
        </p:txBody>
      </p:sp>
      <p:sp>
        <p:nvSpPr>
          <p:cNvPr id="5" name="Footer Placeholder 4"/>
          <p:cNvSpPr>
            <a:spLocks noGrp="1"/>
          </p:cNvSpPr>
          <p:nvPr>
            <p:ph type="ftr" sz="quarter" idx="11"/>
          </p:nvPr>
        </p:nvSpPr>
        <p:spPr/>
        <p:txBody>
          <a:bodyPr/>
          <a:lstStyle/>
          <a:p>
            <a:endParaRPr lang="es-CL">
              <a:solidFill>
                <a:prstClr val="black">
                  <a:tint val="75000"/>
                </a:prstClr>
              </a:solidFill>
            </a:endParaRPr>
          </a:p>
        </p:txBody>
      </p:sp>
      <p:sp>
        <p:nvSpPr>
          <p:cNvPr id="6" name="Slide Number Placeholder 5"/>
          <p:cNvSpPr>
            <a:spLocks noGrp="1"/>
          </p:cNvSpPr>
          <p:nvPr>
            <p:ph type="sldNum" sz="quarter" idx="12"/>
          </p:nvPr>
        </p:nvSpPr>
        <p:spPr/>
        <p:txBody>
          <a:bodyPr/>
          <a:lstStyle/>
          <a:p>
            <a:fld id="{F13DAB43-FE7A-4A20-ACD6-D027F637CC4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73937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53445" y="3974194"/>
            <a:ext cx="5685111" cy="577087"/>
          </a:xfrm>
          <a:prstGeom prst="rect">
            <a:avLst/>
          </a:prstGeom>
        </p:spPr>
        <p:txBody>
          <a:bodyPr anchor="b">
            <a:normAutofit/>
          </a:bodyPr>
          <a:lstStyle>
            <a:lvl1pPr algn="ctr">
              <a:defRPr sz="2533" b="1" i="0" cap="all" baseline="0">
                <a:solidFill>
                  <a:srgbClr val="009BA6"/>
                </a:solidFill>
                <a:latin typeface="calibri" charset="0"/>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253444" y="4551281"/>
            <a:ext cx="5685112" cy="376057"/>
          </a:xfrm>
          <a:prstGeom prst="rect">
            <a:avLst/>
          </a:prstGeom>
        </p:spPr>
        <p:txBody>
          <a:bodyPr>
            <a:normAutofit/>
          </a:bodyPr>
          <a:lstStyle>
            <a:lvl1pPr marL="0" indent="0" algn="ctr">
              <a:buNone/>
              <a:defRPr sz="1867" baseline="0">
                <a:solidFill>
                  <a:srgbClr val="009BA6"/>
                </a:solidFill>
                <a:latin typeface="calibri" charset="0"/>
                <a:ea typeface="calibri" charset="0"/>
                <a:cs typeface="calibri"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smtClean="0"/>
              <a:t>Haga clic para modificar el estilo de subtítulo del patrón</a:t>
            </a:r>
            <a:endParaRPr lang="en-US" dirty="0"/>
          </a:p>
        </p:txBody>
      </p:sp>
      <p:sp>
        <p:nvSpPr>
          <p:cNvPr id="10" name="Content Placeholder 2"/>
          <p:cNvSpPr>
            <a:spLocks noGrp="1"/>
          </p:cNvSpPr>
          <p:nvPr>
            <p:ph idx="11"/>
          </p:nvPr>
        </p:nvSpPr>
        <p:spPr>
          <a:xfrm>
            <a:off x="3253444" y="4927337"/>
            <a:ext cx="5685112" cy="376147"/>
          </a:xfrm>
          <a:prstGeom prst="rect">
            <a:avLst/>
          </a:prstGeom>
        </p:spPr>
        <p:txBody>
          <a:bodyPr>
            <a:normAutofit/>
          </a:bodyPr>
          <a:lstStyle>
            <a:lvl1pPr marL="0" indent="0" algn="ctr">
              <a:buNone/>
              <a:defRPr sz="1200" b="0" i="0" baseline="0">
                <a:solidFill>
                  <a:srgbClr val="009BA6"/>
                </a:solidFill>
                <a:latin typeface="calibri" charset="0"/>
              </a:defRPr>
            </a:lvl1pPr>
            <a:lvl2pPr marL="457189" indent="0">
              <a:buNone/>
              <a:defRPr sz="1200" baseline="0">
                <a:latin typeface="helvetica" charset="0"/>
              </a:defRPr>
            </a:lvl2pPr>
            <a:lvl3pPr marL="914377" indent="0">
              <a:buNone/>
              <a:defRPr sz="1200" baseline="0">
                <a:latin typeface="helvetica" charset="0"/>
              </a:defRPr>
            </a:lvl3pPr>
            <a:lvl4pPr marL="1371566" indent="0">
              <a:buNone/>
              <a:defRPr sz="1200" baseline="0">
                <a:latin typeface="helvetica" charset="0"/>
              </a:defRPr>
            </a:lvl4pPr>
            <a:lvl5pPr marL="1828754" indent="0">
              <a:buNone/>
              <a:defRPr sz="1200" baseline="0">
                <a:latin typeface="helvetica" charset="0"/>
              </a:defRPr>
            </a:lvl5pPr>
          </a:lstStyle>
          <a:p>
            <a:pPr lvl="0"/>
            <a:r>
              <a:rPr lang="es-ES" smtClean="0"/>
              <a:t>Haga clic para modificar el estilo de texto del patrón</a:t>
            </a:r>
          </a:p>
        </p:txBody>
      </p:sp>
    </p:spTree>
    <p:extLst>
      <p:ext uri="{BB962C8B-B14F-4D97-AF65-F5344CB8AC3E}">
        <p14:creationId xmlns:p14="http://schemas.microsoft.com/office/powerpoint/2010/main" val="2727192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ADILLA">
    <p:spTree>
      <p:nvGrpSpPr>
        <p:cNvPr id="1" name=""/>
        <p:cNvGrpSpPr/>
        <p:nvPr/>
      </p:nvGrpSpPr>
      <p:grpSpPr>
        <a:xfrm>
          <a:off x="0" y="0"/>
          <a:ext cx="0" cy="0"/>
          <a:chOff x="0" y="0"/>
          <a:chExt cx="0" cy="0"/>
        </a:xfrm>
      </p:grpSpPr>
      <p:pic>
        <p:nvPicPr>
          <p:cNvPr id="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8234"/>
            <a:ext cx="9906000" cy="659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4"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3901" y="387352"/>
            <a:ext cx="2173817"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42323" y="1820759"/>
            <a:ext cx="4290744" cy="577087"/>
          </a:xfrm>
          <a:prstGeom prst="rect">
            <a:avLst/>
          </a:prstGeom>
        </p:spPr>
        <p:txBody>
          <a:bodyPr anchor="b">
            <a:noAutofit/>
          </a:bodyPr>
          <a:lstStyle>
            <a:lvl1pPr algn="l">
              <a:defRPr sz="4000" b="1" i="0" baseline="0">
                <a:solidFill>
                  <a:srgbClr val="009BA6"/>
                </a:solidFill>
                <a:latin typeface="calibri" charset="0"/>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42323" y="2422148"/>
            <a:ext cx="4290743" cy="404632"/>
          </a:xfrm>
          <a:prstGeom prst="rect">
            <a:avLst/>
          </a:prstGeom>
        </p:spPr>
        <p:txBody>
          <a:bodyPr>
            <a:normAutofit/>
          </a:bodyPr>
          <a:lstStyle>
            <a:lvl1pPr marL="0" indent="0" algn="l">
              <a:buNone/>
              <a:defRPr sz="2000" baseline="0">
                <a:solidFill>
                  <a:srgbClr val="009BA6"/>
                </a:solidFill>
                <a:latin typeface="calibri"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798916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INA 1">
    <p:spTree>
      <p:nvGrpSpPr>
        <p:cNvPr id="1" name=""/>
        <p:cNvGrpSpPr/>
        <p:nvPr/>
      </p:nvGrpSpPr>
      <p:grpSpPr>
        <a:xfrm>
          <a:off x="0" y="0"/>
          <a:ext cx="0" cy="0"/>
          <a:chOff x="0" y="0"/>
          <a:chExt cx="0" cy="0"/>
        </a:xfrm>
      </p:grpSpPr>
      <p:pic>
        <p:nvPicPr>
          <p:cNvPr id="4" name="Imagen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3901" y="387352"/>
            <a:ext cx="2173817"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0"/>
          </p:nvPr>
        </p:nvSpPr>
        <p:spPr>
          <a:xfrm>
            <a:off x="418867" y="1699299"/>
            <a:ext cx="9372636" cy="4586215"/>
          </a:xfrm>
          <a:prstGeom prst="rect">
            <a:avLst/>
          </a:prstGeom>
        </p:spPr>
        <p:txBody>
          <a:bodyPr>
            <a:normAutofit/>
          </a:bodyPr>
          <a:lstStyle>
            <a:lvl1pPr marL="0" indent="0">
              <a:buNone/>
              <a:defRPr sz="1200" baseline="0">
                <a:latin typeface="calibri" charset="0"/>
              </a:defRPr>
            </a:lvl1pPr>
            <a:lvl2pPr marL="457189" indent="0">
              <a:buNone/>
              <a:defRPr sz="1200" baseline="0">
                <a:latin typeface="helvetica" charset="0"/>
              </a:defRPr>
            </a:lvl2pPr>
            <a:lvl3pPr marL="914377" indent="0">
              <a:buNone/>
              <a:defRPr sz="1200" baseline="0">
                <a:latin typeface="helvetica" charset="0"/>
              </a:defRPr>
            </a:lvl3pPr>
            <a:lvl4pPr marL="1371566" indent="0">
              <a:buNone/>
              <a:defRPr sz="1200" baseline="0">
                <a:latin typeface="helvetica" charset="0"/>
              </a:defRPr>
            </a:lvl4pPr>
            <a:lvl5pPr marL="1828754" indent="0">
              <a:buNone/>
              <a:defRPr sz="1200" baseline="0">
                <a:latin typeface="helvetica" charset="0"/>
              </a:defRPr>
            </a:lvl5pPr>
          </a:lstStyle>
          <a:p>
            <a:pPr lvl="0"/>
            <a:r>
              <a:rPr lang="es-ES" smtClean="0"/>
              <a:t>Haga clic para modificar el estilo de texto del patrón</a:t>
            </a:r>
          </a:p>
        </p:txBody>
      </p:sp>
      <p:sp>
        <p:nvSpPr>
          <p:cNvPr id="2" name="Title 1"/>
          <p:cNvSpPr>
            <a:spLocks noGrp="1"/>
          </p:cNvSpPr>
          <p:nvPr>
            <p:ph type="ctrTitle"/>
          </p:nvPr>
        </p:nvSpPr>
        <p:spPr>
          <a:xfrm>
            <a:off x="418867" y="1095363"/>
            <a:ext cx="8212771" cy="251717"/>
          </a:xfrm>
          <a:prstGeom prst="rect">
            <a:avLst/>
          </a:prstGeom>
        </p:spPr>
        <p:txBody>
          <a:bodyPr anchor="b">
            <a:noAutofit/>
          </a:bodyPr>
          <a:lstStyle>
            <a:lvl1pPr algn="l">
              <a:defRPr sz="1600" b="1" i="0" cap="all" baseline="0">
                <a:solidFill>
                  <a:srgbClr val="009BA6"/>
                </a:solidFill>
                <a:latin typeface="calibri" charset="0"/>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078117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smtClean="0"/>
              <a:t>Haga clic para modificar el estilo de título del patrón</a:t>
            </a:r>
            <a:endParaRPr lang="es-CL"/>
          </a:p>
        </p:txBody>
      </p:sp>
    </p:spTree>
    <p:extLst>
      <p:ext uri="{BB962C8B-B14F-4D97-AF65-F5344CB8AC3E}">
        <p14:creationId xmlns:p14="http://schemas.microsoft.com/office/powerpoint/2010/main" val="3832653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585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PORTADILLA">
    <p:spTree>
      <p:nvGrpSpPr>
        <p:cNvPr id="1" name=""/>
        <p:cNvGrpSpPr/>
        <p:nvPr/>
      </p:nvGrpSpPr>
      <p:grpSpPr>
        <a:xfrm>
          <a:off x="0" y="0"/>
          <a:ext cx="0" cy="0"/>
          <a:chOff x="0" y="0"/>
          <a:chExt cx="0" cy="0"/>
        </a:xfrm>
      </p:grpSpPr>
      <p:pic>
        <p:nvPicPr>
          <p:cNvPr id="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8234"/>
            <a:ext cx="9906000" cy="659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4"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3901" y="387352"/>
            <a:ext cx="2173817"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42323" y="1820759"/>
            <a:ext cx="4290744" cy="577087"/>
          </a:xfrm>
          <a:prstGeom prst="rect">
            <a:avLst/>
          </a:prstGeom>
        </p:spPr>
        <p:txBody>
          <a:bodyPr anchor="b">
            <a:noAutofit/>
          </a:bodyPr>
          <a:lstStyle>
            <a:lvl1pPr algn="l">
              <a:defRPr sz="4000" b="1" i="0" baseline="0">
                <a:solidFill>
                  <a:srgbClr val="009BA6"/>
                </a:solidFill>
                <a:latin typeface="calibri" charset="0"/>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42323" y="2422148"/>
            <a:ext cx="4290743" cy="404632"/>
          </a:xfrm>
          <a:prstGeom prst="rect">
            <a:avLst/>
          </a:prstGeom>
        </p:spPr>
        <p:txBody>
          <a:bodyPr>
            <a:normAutofit/>
          </a:bodyPr>
          <a:lstStyle>
            <a:lvl1pPr marL="0" indent="0" algn="l">
              <a:buNone/>
              <a:defRPr sz="2000" baseline="0">
                <a:solidFill>
                  <a:srgbClr val="009BA6"/>
                </a:solidFill>
                <a:latin typeface="calibri"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973156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A2F55C8-0D73-4C95-A19E-FBDF0AB81FCA}" type="datetimeFigureOut">
              <a:rPr lang="es-CL" smtClean="0">
                <a:solidFill>
                  <a:prstClr val="black"/>
                </a:solidFill>
              </a:rPr>
              <a:pPr/>
              <a:t>14-11-2018</a:t>
            </a:fld>
            <a:endParaRPr lang="es-CL">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s-CL">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13DAB43-FE7A-4A20-ACD6-D027F637CC43}" type="slidenum">
              <a:rPr lang="es-CL" smtClean="0">
                <a:solidFill>
                  <a:prstClr val="black"/>
                </a:solidFill>
              </a:rPr>
              <a:pPr/>
              <a:t>‹Nº›</a:t>
            </a:fld>
            <a:endParaRPr lang="es-CL">
              <a:solidFill>
                <a:prstClr val="black"/>
              </a:solidFill>
            </a:endParaRPr>
          </a:p>
        </p:txBody>
      </p:sp>
    </p:spTree>
    <p:extLst>
      <p:ext uri="{BB962C8B-B14F-4D97-AF65-F5344CB8AC3E}">
        <p14:creationId xmlns:p14="http://schemas.microsoft.com/office/powerpoint/2010/main" val="3906899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exto introducción">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6"/>
            <a:ext cx="10515600" cy="2983442"/>
          </a:xfrm>
          <a:prstGeom prst="rect">
            <a:avLst/>
          </a:prstGeom>
        </p:spPr>
        <p:txBody>
          <a:bodyPr/>
          <a:lstStyle>
            <a:lvl1pPr marL="174195" indent="-174195">
              <a:buClr>
                <a:srgbClr val="008365"/>
              </a:buClr>
              <a:buFont typeface="Calibri" panose="020F0502020204030204" pitchFamily="34" charset="0"/>
              <a:buChar char="→"/>
              <a:defRPr>
                <a:solidFill>
                  <a:schemeClr val="tx1">
                    <a:lumMod val="75000"/>
                    <a:lumOff val="25000"/>
                  </a:schemeClr>
                </a:solidFill>
              </a:defRPr>
            </a:lvl1pPr>
            <a:lvl2pPr marL="522583" indent="-174195">
              <a:buClr>
                <a:srgbClr val="008365"/>
              </a:buClr>
              <a:buFont typeface="Arial" panose="020B0604020202020204" pitchFamily="34" charset="0"/>
              <a:buChar char="•"/>
              <a:defRPr>
                <a:solidFill>
                  <a:schemeClr val="tx1">
                    <a:lumMod val="75000"/>
                    <a:lumOff val="25000"/>
                  </a:schemeClr>
                </a:solidFill>
              </a:defRPr>
            </a:lvl2pPr>
            <a:lvl3pPr marL="870972" indent="-174195">
              <a:buClr>
                <a:srgbClr val="008365"/>
              </a:buClr>
              <a:buFont typeface="Arial" panose="020B0604020202020204" pitchFamily="34" charset="0"/>
              <a:buChar char="•"/>
              <a:defRPr>
                <a:solidFill>
                  <a:schemeClr val="tx1">
                    <a:lumMod val="75000"/>
                    <a:lumOff val="25000"/>
                  </a:schemeClr>
                </a:solidFill>
              </a:defRPr>
            </a:lvl3pPr>
            <a:lvl4pPr marL="1219360" indent="-174195">
              <a:buClr>
                <a:srgbClr val="008365"/>
              </a:buClr>
              <a:buFont typeface="Arial" panose="020B0604020202020204" pitchFamily="34" charset="0"/>
              <a:buChar char="•"/>
              <a:defRPr>
                <a:solidFill>
                  <a:schemeClr val="tx1">
                    <a:lumMod val="75000"/>
                    <a:lumOff val="25000"/>
                  </a:schemeClr>
                </a:solidFill>
              </a:defRPr>
            </a:lvl4pPr>
            <a:lvl5pPr marL="1567749" indent="-174195">
              <a:buClr>
                <a:srgbClr val="008365"/>
              </a:buClr>
              <a:buFont typeface="Arial" panose="020B0604020202020204" pitchFamily="34" charset="0"/>
              <a:buChar char="•"/>
              <a:defRPr>
                <a:solidFill>
                  <a:schemeClr val="tx1">
                    <a:lumMod val="75000"/>
                    <a:lumOff val="25000"/>
                  </a:schemeClr>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Tree>
    <p:extLst>
      <p:ext uri="{BB962C8B-B14F-4D97-AF65-F5344CB8AC3E}">
        <p14:creationId xmlns:p14="http://schemas.microsoft.com/office/powerpoint/2010/main" val="25275124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A2F55C8-0D73-4C95-A19E-FBDF0AB81FCA}" type="datetimeFigureOut">
              <a:rPr lang="es-CL" smtClean="0">
                <a:solidFill>
                  <a:prstClr val="black">
                    <a:tint val="75000"/>
                  </a:prstClr>
                </a:solidFill>
              </a:rPr>
              <a:pPr/>
              <a:t>14-11-2018</a:t>
            </a:fld>
            <a:endParaRPr lang="es-CL">
              <a:solidFill>
                <a:prstClr val="black">
                  <a:tint val="75000"/>
                </a:prstClr>
              </a:solidFill>
            </a:endParaRPr>
          </a:p>
        </p:txBody>
      </p:sp>
      <p:sp>
        <p:nvSpPr>
          <p:cNvPr id="5" name="Footer Placeholder 4"/>
          <p:cNvSpPr>
            <a:spLocks noGrp="1"/>
          </p:cNvSpPr>
          <p:nvPr>
            <p:ph type="ftr" sz="quarter" idx="11"/>
          </p:nvPr>
        </p:nvSpPr>
        <p:spPr/>
        <p:txBody>
          <a:bodyPr/>
          <a:lstStyle/>
          <a:p>
            <a:endParaRPr lang="es-CL">
              <a:solidFill>
                <a:prstClr val="black">
                  <a:tint val="75000"/>
                </a:prstClr>
              </a:solidFill>
            </a:endParaRPr>
          </a:p>
        </p:txBody>
      </p:sp>
      <p:sp>
        <p:nvSpPr>
          <p:cNvPr id="6" name="Slide Number Placeholder 5"/>
          <p:cNvSpPr>
            <a:spLocks noGrp="1"/>
          </p:cNvSpPr>
          <p:nvPr>
            <p:ph type="sldNum" sz="quarter" idx="12"/>
          </p:nvPr>
        </p:nvSpPr>
        <p:spPr/>
        <p:txBody>
          <a:bodyPr/>
          <a:lstStyle/>
          <a:p>
            <a:fld id="{F13DAB43-FE7A-4A20-ACD6-D027F637CC4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22668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C940C448-E891-4DE0-8597-3608B01BCF36}" type="datetimeFigureOut">
              <a:rPr lang="es-CL" smtClean="0"/>
              <a:t>14-11-2018</a:t>
            </a:fld>
            <a:endParaRPr lang="es-C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6909EC79-9001-4D62-A8C7-0C0B324BFDB9}" type="slidenum">
              <a:rPr lang="es-CL" smtClean="0"/>
              <a:t>‹Nº›</a:t>
            </a:fld>
            <a:endParaRPr lang="es-CL"/>
          </a:p>
        </p:txBody>
      </p:sp>
    </p:spTree>
    <p:extLst>
      <p:ext uri="{BB962C8B-B14F-4D97-AF65-F5344CB8AC3E}">
        <p14:creationId xmlns:p14="http://schemas.microsoft.com/office/powerpoint/2010/main" val="3716672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53" indent="0">
              <a:buNone/>
              <a:defRPr sz="1999">
                <a:solidFill>
                  <a:schemeClr val="tx1">
                    <a:tint val="75000"/>
                  </a:schemeClr>
                </a:solidFill>
              </a:defRPr>
            </a:lvl2pPr>
            <a:lvl3pPr marL="914306" indent="0">
              <a:buNone/>
              <a:defRPr sz="1800">
                <a:solidFill>
                  <a:schemeClr val="tx1">
                    <a:tint val="75000"/>
                  </a:schemeClr>
                </a:solidFill>
              </a:defRPr>
            </a:lvl3pPr>
            <a:lvl4pPr marL="1371458" indent="0">
              <a:buNone/>
              <a:defRPr sz="1600">
                <a:solidFill>
                  <a:schemeClr val="tx1">
                    <a:tint val="75000"/>
                  </a:schemeClr>
                </a:solidFill>
              </a:defRPr>
            </a:lvl4pPr>
            <a:lvl5pPr marL="1828610" indent="0">
              <a:buNone/>
              <a:defRPr sz="1600">
                <a:solidFill>
                  <a:schemeClr val="tx1">
                    <a:tint val="75000"/>
                  </a:schemeClr>
                </a:solidFill>
              </a:defRPr>
            </a:lvl5pPr>
            <a:lvl6pPr marL="2285763" indent="0">
              <a:buNone/>
              <a:defRPr sz="1600">
                <a:solidFill>
                  <a:schemeClr val="tx1">
                    <a:tint val="75000"/>
                  </a:schemeClr>
                </a:solidFill>
              </a:defRPr>
            </a:lvl6pPr>
            <a:lvl7pPr marL="2742916" indent="0">
              <a:buNone/>
              <a:defRPr sz="1600">
                <a:solidFill>
                  <a:schemeClr val="tx1">
                    <a:tint val="75000"/>
                  </a:schemeClr>
                </a:solidFill>
              </a:defRPr>
            </a:lvl7pPr>
            <a:lvl8pPr marL="3200069" indent="0">
              <a:buNone/>
              <a:defRPr sz="1600">
                <a:solidFill>
                  <a:schemeClr val="tx1">
                    <a:tint val="75000"/>
                  </a:schemeClr>
                </a:solidFill>
              </a:defRPr>
            </a:lvl8pPr>
            <a:lvl9pPr marL="3657221"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A2F55C8-0D73-4C95-A19E-FBDF0AB81FCA}" type="datetimeFigureOut">
              <a:rPr lang="es-CL" smtClean="0">
                <a:solidFill>
                  <a:prstClr val="black">
                    <a:tint val="75000"/>
                  </a:prstClr>
                </a:solidFill>
              </a:rPr>
              <a:pPr/>
              <a:t>14-11-2018</a:t>
            </a:fld>
            <a:endParaRPr lang="es-CL">
              <a:solidFill>
                <a:prstClr val="black">
                  <a:tint val="75000"/>
                </a:prstClr>
              </a:solidFill>
            </a:endParaRPr>
          </a:p>
        </p:txBody>
      </p:sp>
      <p:sp>
        <p:nvSpPr>
          <p:cNvPr id="5" name="Footer Placeholder 4"/>
          <p:cNvSpPr>
            <a:spLocks noGrp="1"/>
          </p:cNvSpPr>
          <p:nvPr>
            <p:ph type="ftr" sz="quarter" idx="11"/>
          </p:nvPr>
        </p:nvSpPr>
        <p:spPr/>
        <p:txBody>
          <a:bodyPr/>
          <a:lstStyle/>
          <a:p>
            <a:endParaRPr lang="es-CL">
              <a:solidFill>
                <a:prstClr val="black">
                  <a:tint val="75000"/>
                </a:prstClr>
              </a:solidFill>
            </a:endParaRPr>
          </a:p>
        </p:txBody>
      </p:sp>
      <p:sp>
        <p:nvSpPr>
          <p:cNvPr id="6" name="Slide Number Placeholder 5"/>
          <p:cNvSpPr>
            <a:spLocks noGrp="1"/>
          </p:cNvSpPr>
          <p:nvPr>
            <p:ph type="sldNum" sz="quarter" idx="12"/>
          </p:nvPr>
        </p:nvSpPr>
        <p:spPr/>
        <p:txBody>
          <a:bodyPr/>
          <a:lstStyle/>
          <a:p>
            <a:fld id="{F13DAB43-FE7A-4A20-ACD6-D027F637CC4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4389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A2F55C8-0D73-4C95-A19E-FBDF0AB81FCA}" type="datetimeFigureOut">
              <a:rPr lang="es-CL" smtClean="0">
                <a:solidFill>
                  <a:prstClr val="black">
                    <a:tint val="75000"/>
                  </a:prstClr>
                </a:solidFill>
              </a:rPr>
              <a:pPr/>
              <a:t>14-11-2018</a:t>
            </a:fld>
            <a:endParaRPr lang="es-CL">
              <a:solidFill>
                <a:prstClr val="black">
                  <a:tint val="75000"/>
                </a:prstClr>
              </a:solidFill>
            </a:endParaRPr>
          </a:p>
        </p:txBody>
      </p:sp>
      <p:sp>
        <p:nvSpPr>
          <p:cNvPr id="6" name="Footer Placeholder 5"/>
          <p:cNvSpPr>
            <a:spLocks noGrp="1"/>
          </p:cNvSpPr>
          <p:nvPr>
            <p:ph type="ftr" sz="quarter" idx="11"/>
          </p:nvPr>
        </p:nvSpPr>
        <p:spPr/>
        <p:txBody>
          <a:bodyPr/>
          <a:lstStyle/>
          <a:p>
            <a:endParaRPr lang="es-CL">
              <a:solidFill>
                <a:prstClr val="black">
                  <a:tint val="75000"/>
                </a:prstClr>
              </a:solidFill>
            </a:endParaRPr>
          </a:p>
        </p:txBody>
      </p:sp>
      <p:sp>
        <p:nvSpPr>
          <p:cNvPr id="7" name="Slide Number Placeholder 6"/>
          <p:cNvSpPr>
            <a:spLocks noGrp="1"/>
          </p:cNvSpPr>
          <p:nvPr>
            <p:ph type="sldNum" sz="quarter" idx="12"/>
          </p:nvPr>
        </p:nvSpPr>
        <p:spPr/>
        <p:txBody>
          <a:bodyPr/>
          <a:lstStyle/>
          <a:p>
            <a:fld id="{F13DAB43-FE7A-4A20-ACD6-D027F637CC4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1498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53" indent="0">
              <a:buNone/>
              <a:defRPr sz="1999" b="1"/>
            </a:lvl2pPr>
            <a:lvl3pPr marL="914306" indent="0">
              <a:buNone/>
              <a:defRPr sz="1800" b="1"/>
            </a:lvl3pPr>
            <a:lvl4pPr marL="1371458" indent="0">
              <a:buNone/>
              <a:defRPr sz="1600" b="1"/>
            </a:lvl4pPr>
            <a:lvl5pPr marL="1828610" indent="0">
              <a:buNone/>
              <a:defRPr sz="1600" b="1"/>
            </a:lvl5pPr>
            <a:lvl6pPr marL="2285763" indent="0">
              <a:buNone/>
              <a:defRPr sz="1600" b="1"/>
            </a:lvl6pPr>
            <a:lvl7pPr marL="2742916" indent="0">
              <a:buNone/>
              <a:defRPr sz="1600" b="1"/>
            </a:lvl7pPr>
            <a:lvl8pPr marL="3200069" indent="0">
              <a:buNone/>
              <a:defRPr sz="1600" b="1"/>
            </a:lvl8pPr>
            <a:lvl9pPr marL="3657221"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53" indent="0">
              <a:buNone/>
              <a:defRPr sz="1999" b="1"/>
            </a:lvl2pPr>
            <a:lvl3pPr marL="914306" indent="0">
              <a:buNone/>
              <a:defRPr sz="1800" b="1"/>
            </a:lvl3pPr>
            <a:lvl4pPr marL="1371458" indent="0">
              <a:buNone/>
              <a:defRPr sz="1600" b="1"/>
            </a:lvl4pPr>
            <a:lvl5pPr marL="1828610" indent="0">
              <a:buNone/>
              <a:defRPr sz="1600" b="1"/>
            </a:lvl5pPr>
            <a:lvl6pPr marL="2285763" indent="0">
              <a:buNone/>
              <a:defRPr sz="1600" b="1"/>
            </a:lvl6pPr>
            <a:lvl7pPr marL="2742916" indent="0">
              <a:buNone/>
              <a:defRPr sz="1600" b="1"/>
            </a:lvl7pPr>
            <a:lvl8pPr marL="3200069" indent="0">
              <a:buNone/>
              <a:defRPr sz="1600" b="1"/>
            </a:lvl8pPr>
            <a:lvl9pPr marL="3657221"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A2F55C8-0D73-4C95-A19E-FBDF0AB81FCA}" type="datetimeFigureOut">
              <a:rPr lang="es-CL" smtClean="0">
                <a:solidFill>
                  <a:prstClr val="black">
                    <a:tint val="75000"/>
                  </a:prstClr>
                </a:solidFill>
              </a:rPr>
              <a:pPr/>
              <a:t>14-11-2018</a:t>
            </a:fld>
            <a:endParaRPr lang="es-CL">
              <a:solidFill>
                <a:prstClr val="black">
                  <a:tint val="75000"/>
                </a:prstClr>
              </a:solidFill>
            </a:endParaRPr>
          </a:p>
        </p:txBody>
      </p:sp>
      <p:sp>
        <p:nvSpPr>
          <p:cNvPr id="8" name="Footer Placeholder 7"/>
          <p:cNvSpPr>
            <a:spLocks noGrp="1"/>
          </p:cNvSpPr>
          <p:nvPr>
            <p:ph type="ftr" sz="quarter" idx="11"/>
          </p:nvPr>
        </p:nvSpPr>
        <p:spPr/>
        <p:txBody>
          <a:bodyPr/>
          <a:lstStyle/>
          <a:p>
            <a:endParaRPr lang="es-CL">
              <a:solidFill>
                <a:prstClr val="black">
                  <a:tint val="75000"/>
                </a:prstClr>
              </a:solidFill>
            </a:endParaRPr>
          </a:p>
        </p:txBody>
      </p:sp>
      <p:sp>
        <p:nvSpPr>
          <p:cNvPr id="9" name="Slide Number Placeholder 8"/>
          <p:cNvSpPr>
            <a:spLocks noGrp="1"/>
          </p:cNvSpPr>
          <p:nvPr>
            <p:ph type="sldNum" sz="quarter" idx="12"/>
          </p:nvPr>
        </p:nvSpPr>
        <p:spPr/>
        <p:txBody>
          <a:bodyPr/>
          <a:lstStyle/>
          <a:p>
            <a:fld id="{F13DAB43-FE7A-4A20-ACD6-D027F637CC4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25641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A2F55C8-0D73-4C95-A19E-FBDF0AB81FCA}" type="datetimeFigureOut">
              <a:rPr lang="es-CL" smtClean="0">
                <a:solidFill>
                  <a:prstClr val="black">
                    <a:tint val="75000"/>
                  </a:prstClr>
                </a:solidFill>
              </a:rPr>
              <a:pPr/>
              <a:t>14-11-2018</a:t>
            </a:fld>
            <a:endParaRPr lang="es-CL">
              <a:solidFill>
                <a:prstClr val="black">
                  <a:tint val="75000"/>
                </a:prstClr>
              </a:solidFill>
            </a:endParaRPr>
          </a:p>
        </p:txBody>
      </p:sp>
      <p:sp>
        <p:nvSpPr>
          <p:cNvPr id="4" name="Footer Placeholder 3"/>
          <p:cNvSpPr>
            <a:spLocks noGrp="1"/>
          </p:cNvSpPr>
          <p:nvPr>
            <p:ph type="ftr" sz="quarter" idx="11"/>
          </p:nvPr>
        </p:nvSpPr>
        <p:spPr/>
        <p:txBody>
          <a:bodyPr/>
          <a:lstStyle/>
          <a:p>
            <a:endParaRPr lang="es-CL">
              <a:solidFill>
                <a:prstClr val="black">
                  <a:tint val="75000"/>
                </a:prstClr>
              </a:solidFill>
            </a:endParaRPr>
          </a:p>
        </p:txBody>
      </p:sp>
      <p:sp>
        <p:nvSpPr>
          <p:cNvPr id="5" name="Slide Number Placeholder 4"/>
          <p:cNvSpPr>
            <a:spLocks noGrp="1"/>
          </p:cNvSpPr>
          <p:nvPr>
            <p:ph type="sldNum" sz="quarter" idx="12"/>
          </p:nvPr>
        </p:nvSpPr>
        <p:spPr/>
        <p:txBody>
          <a:bodyPr/>
          <a:lstStyle/>
          <a:p>
            <a:fld id="{F13DAB43-FE7A-4A20-ACD6-D027F637CC4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7348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F55C8-0D73-4C95-A19E-FBDF0AB81FCA}" type="datetimeFigureOut">
              <a:rPr lang="es-CL" smtClean="0">
                <a:solidFill>
                  <a:prstClr val="black">
                    <a:tint val="75000"/>
                  </a:prstClr>
                </a:solidFill>
              </a:rPr>
              <a:pPr/>
              <a:t>14-11-2018</a:t>
            </a:fld>
            <a:endParaRPr lang="es-CL">
              <a:solidFill>
                <a:prstClr val="black">
                  <a:tint val="75000"/>
                </a:prstClr>
              </a:solidFill>
            </a:endParaRPr>
          </a:p>
        </p:txBody>
      </p:sp>
      <p:sp>
        <p:nvSpPr>
          <p:cNvPr id="3" name="Footer Placeholder 2"/>
          <p:cNvSpPr>
            <a:spLocks noGrp="1"/>
          </p:cNvSpPr>
          <p:nvPr>
            <p:ph type="ftr" sz="quarter" idx="11"/>
          </p:nvPr>
        </p:nvSpPr>
        <p:spPr/>
        <p:txBody>
          <a:bodyPr/>
          <a:lstStyle/>
          <a:p>
            <a:endParaRPr lang="es-CL">
              <a:solidFill>
                <a:prstClr val="black">
                  <a:tint val="75000"/>
                </a:prstClr>
              </a:solidFill>
            </a:endParaRPr>
          </a:p>
        </p:txBody>
      </p:sp>
      <p:sp>
        <p:nvSpPr>
          <p:cNvPr id="4" name="Slide Number Placeholder 3"/>
          <p:cNvSpPr>
            <a:spLocks noGrp="1"/>
          </p:cNvSpPr>
          <p:nvPr>
            <p:ph type="sldNum" sz="quarter" idx="12"/>
          </p:nvPr>
        </p:nvSpPr>
        <p:spPr/>
        <p:txBody>
          <a:bodyPr/>
          <a:lstStyle/>
          <a:p>
            <a:fld id="{F13DAB43-FE7A-4A20-ACD6-D027F637CC4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22746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9" y="987426"/>
            <a:ext cx="6172200" cy="4873625"/>
          </a:xfrm>
        </p:spPr>
        <p:txBody>
          <a:bodyPr/>
          <a:lstStyle>
            <a:lvl1pPr>
              <a:defRPr sz="3200"/>
            </a:lvl1pPr>
            <a:lvl2pPr>
              <a:defRPr sz="2800"/>
            </a:lvl2pPr>
            <a:lvl3pPr>
              <a:defRPr sz="2400"/>
            </a:lvl3pPr>
            <a:lvl4pPr>
              <a:defRPr sz="1999"/>
            </a:lvl4pPr>
            <a:lvl5pPr>
              <a:defRPr sz="1999"/>
            </a:lvl5pPr>
            <a:lvl6pPr>
              <a:defRPr sz="1999"/>
            </a:lvl6pPr>
            <a:lvl7pPr>
              <a:defRPr sz="1999"/>
            </a:lvl7pPr>
            <a:lvl8pPr>
              <a:defRPr sz="1999"/>
            </a:lvl8pPr>
            <a:lvl9pPr>
              <a:defRPr sz="1999"/>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9" y="2057401"/>
            <a:ext cx="3932237" cy="3811588"/>
          </a:xfrm>
        </p:spPr>
        <p:txBody>
          <a:bodyPr/>
          <a:lstStyle>
            <a:lvl1pPr marL="0" indent="0">
              <a:buNone/>
              <a:defRPr sz="1600"/>
            </a:lvl1pPr>
            <a:lvl2pPr marL="457153" indent="0">
              <a:buNone/>
              <a:defRPr sz="1400"/>
            </a:lvl2pPr>
            <a:lvl3pPr marL="914306" indent="0">
              <a:buNone/>
              <a:defRPr sz="1200"/>
            </a:lvl3pPr>
            <a:lvl4pPr marL="1371458" indent="0">
              <a:buNone/>
              <a:defRPr sz="1000"/>
            </a:lvl4pPr>
            <a:lvl5pPr marL="1828610" indent="0">
              <a:buNone/>
              <a:defRPr sz="1000"/>
            </a:lvl5pPr>
            <a:lvl6pPr marL="2285763" indent="0">
              <a:buNone/>
              <a:defRPr sz="1000"/>
            </a:lvl6pPr>
            <a:lvl7pPr marL="2742916" indent="0">
              <a:buNone/>
              <a:defRPr sz="1000"/>
            </a:lvl7pPr>
            <a:lvl8pPr marL="3200069" indent="0">
              <a:buNone/>
              <a:defRPr sz="1000"/>
            </a:lvl8pPr>
            <a:lvl9pPr marL="3657221"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A2F55C8-0D73-4C95-A19E-FBDF0AB81FCA}" type="datetimeFigureOut">
              <a:rPr lang="es-CL" smtClean="0">
                <a:solidFill>
                  <a:prstClr val="black">
                    <a:tint val="75000"/>
                  </a:prstClr>
                </a:solidFill>
              </a:rPr>
              <a:pPr/>
              <a:t>14-11-2018</a:t>
            </a:fld>
            <a:endParaRPr lang="es-CL">
              <a:solidFill>
                <a:prstClr val="black">
                  <a:tint val="75000"/>
                </a:prstClr>
              </a:solidFill>
            </a:endParaRPr>
          </a:p>
        </p:txBody>
      </p:sp>
      <p:sp>
        <p:nvSpPr>
          <p:cNvPr id="6" name="Footer Placeholder 5"/>
          <p:cNvSpPr>
            <a:spLocks noGrp="1"/>
          </p:cNvSpPr>
          <p:nvPr>
            <p:ph type="ftr" sz="quarter" idx="11"/>
          </p:nvPr>
        </p:nvSpPr>
        <p:spPr/>
        <p:txBody>
          <a:bodyPr/>
          <a:lstStyle/>
          <a:p>
            <a:endParaRPr lang="es-CL">
              <a:solidFill>
                <a:prstClr val="black">
                  <a:tint val="75000"/>
                </a:prstClr>
              </a:solidFill>
            </a:endParaRPr>
          </a:p>
        </p:txBody>
      </p:sp>
      <p:sp>
        <p:nvSpPr>
          <p:cNvPr id="7" name="Slide Number Placeholder 6"/>
          <p:cNvSpPr>
            <a:spLocks noGrp="1"/>
          </p:cNvSpPr>
          <p:nvPr>
            <p:ph type="sldNum" sz="quarter" idx="12"/>
          </p:nvPr>
        </p:nvSpPr>
        <p:spPr/>
        <p:txBody>
          <a:bodyPr/>
          <a:lstStyle/>
          <a:p>
            <a:fld id="{F13DAB43-FE7A-4A20-ACD6-D027F637CC4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78071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9" y="987426"/>
            <a:ext cx="6172200" cy="4873625"/>
          </a:xfrm>
        </p:spPr>
        <p:txBody>
          <a:bodyPr anchor="t"/>
          <a:lstStyle>
            <a:lvl1pPr marL="0" indent="0">
              <a:buNone/>
              <a:defRPr sz="3200"/>
            </a:lvl1pPr>
            <a:lvl2pPr marL="457153" indent="0">
              <a:buNone/>
              <a:defRPr sz="2800"/>
            </a:lvl2pPr>
            <a:lvl3pPr marL="914306" indent="0">
              <a:buNone/>
              <a:defRPr sz="2400"/>
            </a:lvl3pPr>
            <a:lvl4pPr marL="1371458" indent="0">
              <a:buNone/>
              <a:defRPr sz="1999"/>
            </a:lvl4pPr>
            <a:lvl5pPr marL="1828610" indent="0">
              <a:buNone/>
              <a:defRPr sz="1999"/>
            </a:lvl5pPr>
            <a:lvl6pPr marL="2285763" indent="0">
              <a:buNone/>
              <a:defRPr sz="1999"/>
            </a:lvl6pPr>
            <a:lvl7pPr marL="2742916" indent="0">
              <a:buNone/>
              <a:defRPr sz="1999"/>
            </a:lvl7pPr>
            <a:lvl8pPr marL="3200069" indent="0">
              <a:buNone/>
              <a:defRPr sz="1999"/>
            </a:lvl8pPr>
            <a:lvl9pPr marL="3657221" indent="0">
              <a:buNone/>
              <a:defRPr sz="1999"/>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9" y="2057401"/>
            <a:ext cx="3932237" cy="3811588"/>
          </a:xfrm>
        </p:spPr>
        <p:txBody>
          <a:bodyPr/>
          <a:lstStyle>
            <a:lvl1pPr marL="0" indent="0">
              <a:buNone/>
              <a:defRPr sz="1600"/>
            </a:lvl1pPr>
            <a:lvl2pPr marL="457153" indent="0">
              <a:buNone/>
              <a:defRPr sz="1400"/>
            </a:lvl2pPr>
            <a:lvl3pPr marL="914306" indent="0">
              <a:buNone/>
              <a:defRPr sz="1200"/>
            </a:lvl3pPr>
            <a:lvl4pPr marL="1371458" indent="0">
              <a:buNone/>
              <a:defRPr sz="1000"/>
            </a:lvl4pPr>
            <a:lvl5pPr marL="1828610" indent="0">
              <a:buNone/>
              <a:defRPr sz="1000"/>
            </a:lvl5pPr>
            <a:lvl6pPr marL="2285763" indent="0">
              <a:buNone/>
              <a:defRPr sz="1000"/>
            </a:lvl6pPr>
            <a:lvl7pPr marL="2742916" indent="0">
              <a:buNone/>
              <a:defRPr sz="1000"/>
            </a:lvl7pPr>
            <a:lvl8pPr marL="3200069" indent="0">
              <a:buNone/>
              <a:defRPr sz="1000"/>
            </a:lvl8pPr>
            <a:lvl9pPr marL="3657221"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A2F55C8-0D73-4C95-A19E-FBDF0AB81FCA}" type="datetimeFigureOut">
              <a:rPr lang="es-CL" smtClean="0">
                <a:solidFill>
                  <a:prstClr val="black">
                    <a:tint val="75000"/>
                  </a:prstClr>
                </a:solidFill>
              </a:rPr>
              <a:pPr/>
              <a:t>14-11-2018</a:t>
            </a:fld>
            <a:endParaRPr lang="es-CL">
              <a:solidFill>
                <a:prstClr val="black">
                  <a:tint val="75000"/>
                </a:prstClr>
              </a:solidFill>
            </a:endParaRPr>
          </a:p>
        </p:txBody>
      </p:sp>
      <p:sp>
        <p:nvSpPr>
          <p:cNvPr id="6" name="Footer Placeholder 5"/>
          <p:cNvSpPr>
            <a:spLocks noGrp="1"/>
          </p:cNvSpPr>
          <p:nvPr>
            <p:ph type="ftr" sz="quarter" idx="11"/>
          </p:nvPr>
        </p:nvSpPr>
        <p:spPr/>
        <p:txBody>
          <a:bodyPr/>
          <a:lstStyle/>
          <a:p>
            <a:endParaRPr lang="es-CL">
              <a:solidFill>
                <a:prstClr val="black">
                  <a:tint val="75000"/>
                </a:prstClr>
              </a:solidFill>
            </a:endParaRPr>
          </a:p>
        </p:txBody>
      </p:sp>
      <p:sp>
        <p:nvSpPr>
          <p:cNvPr id="7" name="Slide Number Placeholder 6"/>
          <p:cNvSpPr>
            <a:spLocks noGrp="1"/>
          </p:cNvSpPr>
          <p:nvPr>
            <p:ph type="sldNum" sz="quarter" idx="12"/>
          </p:nvPr>
        </p:nvSpPr>
        <p:spPr/>
        <p:txBody>
          <a:bodyPr/>
          <a:lstStyle/>
          <a:p>
            <a:fld id="{F13DAB43-FE7A-4A20-ACD6-D027F637CC4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2631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F55C8-0D73-4C95-A19E-FBDF0AB81FCA}" type="datetimeFigureOut">
              <a:rPr lang="es-CL" smtClean="0">
                <a:solidFill>
                  <a:prstClr val="black">
                    <a:tint val="75000"/>
                  </a:prstClr>
                </a:solidFill>
              </a:rPr>
              <a:pPr/>
              <a:t>14-11-2018</a:t>
            </a:fld>
            <a:endParaRPr lang="es-CL">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DAB43-FE7A-4A20-ACD6-D027F637CC43}"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7655579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30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6" indent="-228576" algn="l" defTabSz="91430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29" indent="-228576" algn="l" defTabSz="91430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2" indent="-228576" algn="l" defTabSz="91430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600034" indent="-228576" algn="l" defTabSz="9143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87" indent="-228576" algn="l" defTabSz="9143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39" indent="-228576" algn="l" defTabSz="9143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92" indent="-228576" algn="l" defTabSz="9143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45" indent="-228576" algn="l" defTabSz="9143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98" indent="-228576" algn="l" defTabSz="9143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58" algn="l" defTabSz="914306" rtl="0" eaLnBrk="1" latinLnBrk="0" hangingPunct="1">
        <a:defRPr sz="1800" kern="1200">
          <a:solidFill>
            <a:schemeClr val="tx1"/>
          </a:solidFill>
          <a:latin typeface="+mn-lt"/>
          <a:ea typeface="+mn-ea"/>
          <a:cs typeface="+mn-cs"/>
        </a:defRPr>
      </a:lvl4pPr>
      <a:lvl5pPr marL="1828610" algn="l" defTabSz="914306" rtl="0" eaLnBrk="1" latinLnBrk="0" hangingPunct="1">
        <a:defRPr sz="1800" kern="1200">
          <a:solidFill>
            <a:schemeClr val="tx1"/>
          </a:solidFill>
          <a:latin typeface="+mn-lt"/>
          <a:ea typeface="+mn-ea"/>
          <a:cs typeface="+mn-cs"/>
        </a:defRPr>
      </a:lvl5pPr>
      <a:lvl6pPr marL="2285763" algn="l" defTabSz="914306" rtl="0" eaLnBrk="1" latinLnBrk="0" hangingPunct="1">
        <a:defRPr sz="1800" kern="1200">
          <a:solidFill>
            <a:schemeClr val="tx1"/>
          </a:solidFill>
          <a:latin typeface="+mn-lt"/>
          <a:ea typeface="+mn-ea"/>
          <a:cs typeface="+mn-cs"/>
        </a:defRPr>
      </a:lvl6pPr>
      <a:lvl7pPr marL="2742916" algn="l" defTabSz="914306" rtl="0" eaLnBrk="1" latinLnBrk="0" hangingPunct="1">
        <a:defRPr sz="1800" kern="1200">
          <a:solidFill>
            <a:schemeClr val="tx1"/>
          </a:solidFill>
          <a:latin typeface="+mn-lt"/>
          <a:ea typeface="+mn-ea"/>
          <a:cs typeface="+mn-cs"/>
        </a:defRPr>
      </a:lvl7pPr>
      <a:lvl8pPr marL="3200069" algn="l" defTabSz="914306" rtl="0" eaLnBrk="1" latinLnBrk="0" hangingPunct="1">
        <a:defRPr sz="1800" kern="1200">
          <a:solidFill>
            <a:schemeClr val="tx1"/>
          </a:solidFill>
          <a:latin typeface="+mn-lt"/>
          <a:ea typeface="+mn-ea"/>
          <a:cs typeface="+mn-cs"/>
        </a:defRPr>
      </a:lvl8pPr>
      <a:lvl9pPr marL="3657221" algn="l" defTabSz="9143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2245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txStyles>
    <p:titleStyle>
      <a:lvl1pPr algn="l" defTabSz="914377"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609585"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70"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54"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9" algn="l" defTabSz="914377"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defTabSz="914377"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2971" indent="-228594" algn="l" defTabSz="914377"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fontAlgn="base" hangingPunct="1">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4pPr>
      <a:lvl5pPr marL="2057349" indent="-228594" algn="l" defTabSz="914377" rtl="0" eaLnBrk="1" fontAlgn="base" hangingPunct="1">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61.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CuadroTexto 7"/>
          <p:cNvSpPr txBox="1"/>
          <p:nvPr/>
        </p:nvSpPr>
        <p:spPr>
          <a:xfrm rot="16200000">
            <a:off x="-1105137" y="7485839"/>
            <a:ext cx="2582250" cy="279948"/>
          </a:xfrm>
          <a:prstGeom prst="rect">
            <a:avLst/>
          </a:prstGeom>
          <a:noFill/>
        </p:spPr>
        <p:txBody>
          <a:bodyPr wrap="square" rtlCol="0">
            <a:spAutoFit/>
          </a:bodyPr>
          <a:lstStyle/>
          <a:p>
            <a:pPr algn="r"/>
            <a:r>
              <a:rPr lang="es-CL" sz="1219" b="1" dirty="0">
                <a:solidFill>
                  <a:prstClr val="white"/>
                </a:solidFill>
              </a:rPr>
              <a:t>2018</a:t>
            </a:r>
          </a:p>
        </p:txBody>
      </p:sp>
      <p:sp>
        <p:nvSpPr>
          <p:cNvPr id="2" name="Rectángulo 1"/>
          <p:cNvSpPr/>
          <p:nvPr/>
        </p:nvSpPr>
        <p:spPr>
          <a:xfrm>
            <a:off x="7311473" y="4857939"/>
            <a:ext cx="4691541" cy="2000548"/>
          </a:xfrm>
          <a:prstGeom prst="rect">
            <a:avLst/>
          </a:prstGeom>
        </p:spPr>
        <p:txBody>
          <a:bodyPr wrap="none">
            <a:spAutoFit/>
          </a:bodyPr>
          <a:lstStyle/>
          <a:p>
            <a:pPr algn="ctr"/>
            <a:r>
              <a:rPr lang="es-CL" sz="2400" b="1" dirty="0" smtClean="0">
                <a:solidFill>
                  <a:prstClr val="white"/>
                </a:solidFill>
              </a:rPr>
              <a:t>Francisco Parra Riquelme</a:t>
            </a:r>
          </a:p>
          <a:p>
            <a:pPr algn="ctr"/>
            <a:r>
              <a:rPr lang="es-CL" sz="2000" b="1" dirty="0">
                <a:solidFill>
                  <a:prstClr val="white"/>
                </a:solidFill>
              </a:rPr>
              <a:t>Jefe Técnico Nacional Infanto Adolescente </a:t>
            </a:r>
            <a:endParaRPr lang="es-CL" sz="2000" b="1" dirty="0" smtClean="0">
              <a:solidFill>
                <a:prstClr val="white"/>
              </a:solidFill>
            </a:endParaRPr>
          </a:p>
          <a:p>
            <a:pPr algn="ctr"/>
            <a:r>
              <a:rPr lang="es-CL" sz="2000" b="1" dirty="0" smtClean="0">
                <a:solidFill>
                  <a:prstClr val="white"/>
                </a:solidFill>
              </a:rPr>
              <a:t>Fundación </a:t>
            </a:r>
            <a:r>
              <a:rPr lang="es-CL" sz="2000" b="1" dirty="0">
                <a:solidFill>
                  <a:prstClr val="white"/>
                </a:solidFill>
              </a:rPr>
              <a:t>Hogar de </a:t>
            </a:r>
            <a:r>
              <a:rPr lang="es-CL" sz="2000" b="1" dirty="0" smtClean="0">
                <a:solidFill>
                  <a:prstClr val="white"/>
                </a:solidFill>
              </a:rPr>
              <a:t>Cristo</a:t>
            </a:r>
          </a:p>
          <a:p>
            <a:pPr algn="ctr"/>
            <a:endParaRPr lang="es-CL" sz="2000" b="1" dirty="0">
              <a:solidFill>
                <a:prstClr val="white"/>
              </a:solidFill>
            </a:endParaRPr>
          </a:p>
          <a:p>
            <a:pPr algn="ctr"/>
            <a:endParaRPr lang="es-CL" sz="2000" b="1" dirty="0" smtClean="0">
              <a:solidFill>
                <a:prstClr val="white"/>
              </a:solidFill>
            </a:endParaRPr>
          </a:p>
          <a:p>
            <a:pPr algn="ctr"/>
            <a:r>
              <a:rPr lang="es-CL" sz="2000" b="1" dirty="0" smtClean="0">
                <a:solidFill>
                  <a:prstClr val="white"/>
                </a:solidFill>
              </a:rPr>
              <a:t>15 de Noviembre de 2018</a:t>
            </a:r>
            <a:endParaRPr lang="es-CL" sz="2400" b="1" dirty="0">
              <a:solidFill>
                <a:prstClr val="white"/>
              </a:solidFill>
            </a:endParaRPr>
          </a:p>
        </p:txBody>
      </p:sp>
      <p:sp>
        <p:nvSpPr>
          <p:cNvPr id="9" name="CuadroTexto 8"/>
          <p:cNvSpPr txBox="1"/>
          <p:nvPr/>
        </p:nvSpPr>
        <p:spPr>
          <a:xfrm>
            <a:off x="7122489" y="892229"/>
            <a:ext cx="5069511" cy="2000548"/>
          </a:xfrm>
          <a:prstGeom prst="rect">
            <a:avLst/>
          </a:prstGeom>
          <a:noFill/>
        </p:spPr>
        <p:txBody>
          <a:bodyPr wrap="square" rtlCol="0">
            <a:spAutoFit/>
          </a:bodyPr>
          <a:lstStyle/>
          <a:p>
            <a:pPr algn="ctr"/>
            <a:r>
              <a:rPr lang="es-CL" sz="2800" b="1" dirty="0" smtClean="0">
                <a:solidFill>
                  <a:prstClr val="white"/>
                </a:solidFill>
              </a:rPr>
              <a:t>Del Dicho al Derecho</a:t>
            </a:r>
          </a:p>
          <a:p>
            <a:pPr algn="ctr"/>
            <a:r>
              <a:rPr lang="es-CL" sz="2400" b="1" dirty="0" smtClean="0">
                <a:solidFill>
                  <a:prstClr val="white"/>
                </a:solidFill>
              </a:rPr>
              <a:t>“</a:t>
            </a:r>
            <a:r>
              <a:rPr lang="es-CL" sz="2400" b="1" dirty="0">
                <a:solidFill>
                  <a:prstClr val="white"/>
                </a:solidFill>
              </a:rPr>
              <a:t>Estándares de calidad </a:t>
            </a:r>
            <a:r>
              <a:rPr lang="es-CL" sz="2400" b="1" dirty="0" smtClean="0">
                <a:solidFill>
                  <a:prstClr val="white"/>
                </a:solidFill>
              </a:rPr>
              <a:t>en la Intervención </a:t>
            </a:r>
            <a:r>
              <a:rPr lang="es-CL" sz="2400" b="1" dirty="0">
                <a:solidFill>
                  <a:prstClr val="white"/>
                </a:solidFill>
              </a:rPr>
              <a:t>P</a:t>
            </a:r>
            <a:r>
              <a:rPr lang="es-CL" sz="2400" b="1" dirty="0" smtClean="0">
                <a:solidFill>
                  <a:prstClr val="white"/>
                </a:solidFill>
              </a:rPr>
              <a:t>sicosocial con </a:t>
            </a:r>
          </a:p>
          <a:p>
            <a:pPr algn="ctr"/>
            <a:r>
              <a:rPr lang="es-CL" sz="2400" b="1" dirty="0" smtClean="0">
                <a:solidFill>
                  <a:prstClr val="white"/>
                </a:solidFill>
              </a:rPr>
              <a:t>niños, niñas </a:t>
            </a:r>
            <a:r>
              <a:rPr lang="es-CL" sz="2400" b="1" dirty="0">
                <a:solidFill>
                  <a:prstClr val="white"/>
                </a:solidFill>
              </a:rPr>
              <a:t>y </a:t>
            </a:r>
            <a:r>
              <a:rPr lang="es-CL" sz="2400" b="1" dirty="0" smtClean="0">
                <a:solidFill>
                  <a:prstClr val="white"/>
                </a:solidFill>
              </a:rPr>
              <a:t>jóvenes en</a:t>
            </a:r>
            <a:endParaRPr lang="es-CL" sz="2400" b="1" dirty="0">
              <a:solidFill>
                <a:prstClr val="white"/>
              </a:solidFill>
            </a:endParaRPr>
          </a:p>
          <a:p>
            <a:pPr algn="ctr"/>
            <a:r>
              <a:rPr lang="es-CL" sz="2400" b="1" dirty="0">
                <a:solidFill>
                  <a:prstClr val="white"/>
                </a:solidFill>
              </a:rPr>
              <a:t>R</a:t>
            </a:r>
            <a:r>
              <a:rPr lang="es-CL" sz="2400" b="1" dirty="0" smtClean="0">
                <a:solidFill>
                  <a:prstClr val="white"/>
                </a:solidFill>
              </a:rPr>
              <a:t>esidencias de Protección”</a:t>
            </a:r>
            <a:endParaRPr lang="es-CL" sz="2400" b="1" dirty="0">
              <a:solidFill>
                <a:prstClr val="white"/>
              </a:solidFill>
            </a:endParaRPr>
          </a:p>
        </p:txBody>
      </p:sp>
    </p:spTree>
    <p:extLst>
      <p:ext uri="{BB962C8B-B14F-4D97-AF65-F5344CB8AC3E}">
        <p14:creationId xmlns:p14="http://schemas.microsoft.com/office/powerpoint/2010/main" val="4598765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ector recto 16">
            <a:extLst>
              <a:ext uri="{FF2B5EF4-FFF2-40B4-BE49-F238E27FC236}">
                <a16:creationId xmlns:a16="http://schemas.microsoft.com/office/drawing/2014/main" xmlns="" id="{4AFFDC63-5623-42EA-B3D0-703DDEDF63AB}"/>
              </a:ext>
            </a:extLst>
          </p:cNvPr>
          <p:cNvCxnSpPr>
            <a:cxnSpLocks/>
          </p:cNvCxnSpPr>
          <p:nvPr/>
        </p:nvCxnSpPr>
        <p:spPr>
          <a:xfrm>
            <a:off x="928255" y="3998864"/>
            <a:ext cx="10245430" cy="0"/>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xmlns="" id="{C18DAFD7-1C2A-47AA-81EE-74F26E78DC8C}"/>
              </a:ext>
            </a:extLst>
          </p:cNvPr>
          <p:cNvCxnSpPr>
            <a:cxnSpLocks/>
          </p:cNvCxnSpPr>
          <p:nvPr/>
        </p:nvCxnSpPr>
        <p:spPr>
          <a:xfrm>
            <a:off x="4655942" y="3657570"/>
            <a:ext cx="0" cy="734316"/>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xmlns="" id="{86396803-6E77-4484-8A0D-3A64EAED1C29}"/>
              </a:ext>
            </a:extLst>
          </p:cNvPr>
          <p:cNvSpPr/>
          <p:nvPr/>
        </p:nvSpPr>
        <p:spPr>
          <a:xfrm>
            <a:off x="5740146" y="742623"/>
            <a:ext cx="734005" cy="1104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cxnSp>
        <p:nvCxnSpPr>
          <p:cNvPr id="18" name="Conector recto 17">
            <a:extLst>
              <a:ext uri="{FF2B5EF4-FFF2-40B4-BE49-F238E27FC236}">
                <a16:creationId xmlns:a16="http://schemas.microsoft.com/office/drawing/2014/main" xmlns="" id="{7F5B8DE8-274E-4A02-A039-D8C600F6CDE8}"/>
              </a:ext>
            </a:extLst>
          </p:cNvPr>
          <p:cNvCxnSpPr>
            <a:cxnSpLocks/>
          </p:cNvCxnSpPr>
          <p:nvPr/>
        </p:nvCxnSpPr>
        <p:spPr>
          <a:xfrm>
            <a:off x="8397698" y="3671850"/>
            <a:ext cx="0" cy="734316"/>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xmlns="" id="{ACB872AE-ABC9-4B85-A628-0B6BB1CEB4AC}"/>
              </a:ext>
            </a:extLst>
          </p:cNvPr>
          <p:cNvPicPr>
            <a:picLocks noChangeAspect="1"/>
          </p:cNvPicPr>
          <p:nvPr/>
        </p:nvPicPr>
        <p:blipFill>
          <a:blip r:embed="rId3"/>
          <a:stretch>
            <a:fillRect/>
          </a:stretch>
        </p:blipFill>
        <p:spPr>
          <a:xfrm>
            <a:off x="1799885" y="317035"/>
            <a:ext cx="8675360" cy="5364945"/>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
        <p:nvSpPr>
          <p:cNvPr id="8" name="Rectángulo 7"/>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97098134"/>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ector recto 16">
            <a:extLst>
              <a:ext uri="{FF2B5EF4-FFF2-40B4-BE49-F238E27FC236}">
                <a16:creationId xmlns:a16="http://schemas.microsoft.com/office/drawing/2014/main" xmlns="" id="{4AFFDC63-5623-42EA-B3D0-703DDEDF63AB}"/>
              </a:ext>
            </a:extLst>
          </p:cNvPr>
          <p:cNvCxnSpPr>
            <a:cxnSpLocks/>
          </p:cNvCxnSpPr>
          <p:nvPr/>
        </p:nvCxnSpPr>
        <p:spPr>
          <a:xfrm>
            <a:off x="928255" y="3998864"/>
            <a:ext cx="10245430" cy="0"/>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xmlns="" id="{C18DAFD7-1C2A-47AA-81EE-74F26E78DC8C}"/>
              </a:ext>
            </a:extLst>
          </p:cNvPr>
          <p:cNvCxnSpPr>
            <a:cxnSpLocks/>
          </p:cNvCxnSpPr>
          <p:nvPr/>
        </p:nvCxnSpPr>
        <p:spPr>
          <a:xfrm>
            <a:off x="3519871" y="3657570"/>
            <a:ext cx="0" cy="734316"/>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xmlns="" id="{86396803-6E77-4484-8A0D-3A64EAED1C29}"/>
              </a:ext>
            </a:extLst>
          </p:cNvPr>
          <p:cNvSpPr/>
          <p:nvPr/>
        </p:nvSpPr>
        <p:spPr>
          <a:xfrm>
            <a:off x="5740146" y="742623"/>
            <a:ext cx="734005" cy="1104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cxnSp>
        <p:nvCxnSpPr>
          <p:cNvPr id="18" name="Conector recto 17">
            <a:extLst>
              <a:ext uri="{FF2B5EF4-FFF2-40B4-BE49-F238E27FC236}">
                <a16:creationId xmlns:a16="http://schemas.microsoft.com/office/drawing/2014/main" xmlns="" id="{7F5B8DE8-274E-4A02-A039-D8C600F6CDE8}"/>
              </a:ext>
            </a:extLst>
          </p:cNvPr>
          <p:cNvCxnSpPr>
            <a:cxnSpLocks/>
          </p:cNvCxnSpPr>
          <p:nvPr/>
        </p:nvCxnSpPr>
        <p:spPr>
          <a:xfrm>
            <a:off x="8162178" y="3671850"/>
            <a:ext cx="0" cy="734316"/>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xmlns="" id="{2713FCA0-FC97-4752-B4F7-1D868FE83EBA}"/>
              </a:ext>
            </a:extLst>
          </p:cNvPr>
          <p:cNvPicPr>
            <a:picLocks noChangeAspect="1"/>
          </p:cNvPicPr>
          <p:nvPr/>
        </p:nvPicPr>
        <p:blipFill>
          <a:blip r:embed="rId3"/>
          <a:stretch>
            <a:fillRect/>
          </a:stretch>
        </p:blipFill>
        <p:spPr>
          <a:xfrm>
            <a:off x="1727838" y="323938"/>
            <a:ext cx="8736325" cy="5822185"/>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
        <p:nvSpPr>
          <p:cNvPr id="8" name="Rectángulo 7"/>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87856366"/>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ector recto 16">
            <a:extLst>
              <a:ext uri="{FF2B5EF4-FFF2-40B4-BE49-F238E27FC236}">
                <a16:creationId xmlns:a16="http://schemas.microsoft.com/office/drawing/2014/main" xmlns="" id="{4AFFDC63-5623-42EA-B3D0-703DDEDF63AB}"/>
              </a:ext>
            </a:extLst>
          </p:cNvPr>
          <p:cNvCxnSpPr>
            <a:cxnSpLocks/>
          </p:cNvCxnSpPr>
          <p:nvPr/>
        </p:nvCxnSpPr>
        <p:spPr>
          <a:xfrm>
            <a:off x="928255" y="3998864"/>
            <a:ext cx="10245430" cy="0"/>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xmlns="" id="{C18DAFD7-1C2A-47AA-81EE-74F26E78DC8C}"/>
              </a:ext>
            </a:extLst>
          </p:cNvPr>
          <p:cNvCxnSpPr>
            <a:cxnSpLocks/>
          </p:cNvCxnSpPr>
          <p:nvPr/>
        </p:nvCxnSpPr>
        <p:spPr>
          <a:xfrm>
            <a:off x="4655942" y="3657570"/>
            <a:ext cx="0" cy="734316"/>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xmlns="" id="{86396803-6E77-4484-8A0D-3A64EAED1C29}"/>
              </a:ext>
            </a:extLst>
          </p:cNvPr>
          <p:cNvSpPr/>
          <p:nvPr/>
        </p:nvSpPr>
        <p:spPr>
          <a:xfrm>
            <a:off x="5740146" y="742623"/>
            <a:ext cx="734005" cy="1104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cxnSp>
        <p:nvCxnSpPr>
          <p:cNvPr id="18" name="Conector recto 17">
            <a:extLst>
              <a:ext uri="{FF2B5EF4-FFF2-40B4-BE49-F238E27FC236}">
                <a16:creationId xmlns:a16="http://schemas.microsoft.com/office/drawing/2014/main" xmlns="" id="{7F5B8DE8-274E-4A02-A039-D8C600F6CDE8}"/>
              </a:ext>
            </a:extLst>
          </p:cNvPr>
          <p:cNvCxnSpPr>
            <a:cxnSpLocks/>
          </p:cNvCxnSpPr>
          <p:nvPr/>
        </p:nvCxnSpPr>
        <p:spPr>
          <a:xfrm>
            <a:off x="8397698" y="3671850"/>
            <a:ext cx="0" cy="734316"/>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xmlns="" id="{F16213E4-A79B-4128-BEEA-17B06DEEE013}"/>
              </a:ext>
            </a:extLst>
          </p:cNvPr>
          <p:cNvPicPr>
            <a:picLocks noChangeAspect="1"/>
          </p:cNvPicPr>
          <p:nvPr/>
        </p:nvPicPr>
        <p:blipFill>
          <a:blip r:embed="rId3"/>
          <a:stretch>
            <a:fillRect/>
          </a:stretch>
        </p:blipFill>
        <p:spPr>
          <a:xfrm>
            <a:off x="1795451" y="325605"/>
            <a:ext cx="8711939" cy="5846571"/>
          </a:xfrm>
          <a:prstGeom prst="rect">
            <a:avLst/>
          </a:prstGeom>
        </p:spPr>
      </p:pic>
      <p:pic>
        <p:nvPicPr>
          <p:cNvPr id="7" name="Imagen 6"/>
          <p:cNvPicPr/>
          <p:nvPr/>
        </p:nvPicPr>
        <p:blipFill>
          <a:blip r:embed="rId4"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
        <p:nvSpPr>
          <p:cNvPr id="8" name="Rectángulo 7"/>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010593636"/>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ector recto 16">
            <a:extLst>
              <a:ext uri="{FF2B5EF4-FFF2-40B4-BE49-F238E27FC236}">
                <a16:creationId xmlns:a16="http://schemas.microsoft.com/office/drawing/2014/main" xmlns="" id="{4AFFDC63-5623-42EA-B3D0-703DDEDF63AB}"/>
              </a:ext>
            </a:extLst>
          </p:cNvPr>
          <p:cNvCxnSpPr>
            <a:cxnSpLocks/>
          </p:cNvCxnSpPr>
          <p:nvPr/>
        </p:nvCxnSpPr>
        <p:spPr>
          <a:xfrm>
            <a:off x="928255" y="3998864"/>
            <a:ext cx="3924752" cy="0"/>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xmlns="" id="{C18DAFD7-1C2A-47AA-81EE-74F26E78DC8C}"/>
              </a:ext>
            </a:extLst>
          </p:cNvPr>
          <p:cNvCxnSpPr>
            <a:cxnSpLocks/>
          </p:cNvCxnSpPr>
          <p:nvPr/>
        </p:nvCxnSpPr>
        <p:spPr>
          <a:xfrm>
            <a:off x="3037271" y="3657570"/>
            <a:ext cx="0" cy="734316"/>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xmlns="" id="{86396803-6E77-4484-8A0D-3A64EAED1C29}"/>
              </a:ext>
            </a:extLst>
          </p:cNvPr>
          <p:cNvSpPr/>
          <p:nvPr/>
        </p:nvSpPr>
        <p:spPr>
          <a:xfrm>
            <a:off x="5740146" y="742623"/>
            <a:ext cx="734005" cy="1104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2" name="Flecha: a la derecha 1">
            <a:extLst>
              <a:ext uri="{FF2B5EF4-FFF2-40B4-BE49-F238E27FC236}">
                <a16:creationId xmlns:a16="http://schemas.microsoft.com/office/drawing/2014/main" xmlns="" id="{48F5C1E3-75A8-495F-A1C3-D795442A47C4}"/>
              </a:ext>
            </a:extLst>
          </p:cNvPr>
          <p:cNvSpPr/>
          <p:nvPr/>
        </p:nvSpPr>
        <p:spPr>
          <a:xfrm>
            <a:off x="4438828" y="3818754"/>
            <a:ext cx="734005" cy="360218"/>
          </a:xfrm>
          <a:prstGeom prst="rightArrow">
            <a:avLst/>
          </a:prstGeom>
          <a:solidFill>
            <a:srgbClr val="E4C4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419" sz="4000" b="1">
              <a:latin typeface="gobCL" pitchFamily="50" charset="0"/>
            </a:endParaRPr>
          </a:p>
        </p:txBody>
      </p:sp>
      <p:cxnSp>
        <p:nvCxnSpPr>
          <p:cNvPr id="14" name="Conector recto 13">
            <a:extLst>
              <a:ext uri="{FF2B5EF4-FFF2-40B4-BE49-F238E27FC236}">
                <a16:creationId xmlns:a16="http://schemas.microsoft.com/office/drawing/2014/main" xmlns="" id="{0C6774E4-2345-4857-85C7-781CCC113F1F}"/>
              </a:ext>
            </a:extLst>
          </p:cNvPr>
          <p:cNvCxnSpPr>
            <a:cxnSpLocks/>
          </p:cNvCxnSpPr>
          <p:nvPr/>
        </p:nvCxnSpPr>
        <p:spPr>
          <a:xfrm>
            <a:off x="6107148" y="3998864"/>
            <a:ext cx="5360953" cy="0"/>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xmlns="" id="{6178F41E-CF66-4A08-B957-019F5925E0F0}"/>
              </a:ext>
            </a:extLst>
          </p:cNvPr>
          <p:cNvPicPr>
            <a:picLocks noChangeAspect="1"/>
          </p:cNvPicPr>
          <p:nvPr/>
        </p:nvPicPr>
        <p:blipFill>
          <a:blip r:embed="rId3"/>
          <a:stretch>
            <a:fillRect/>
          </a:stretch>
        </p:blipFill>
        <p:spPr>
          <a:xfrm>
            <a:off x="1661335" y="322294"/>
            <a:ext cx="8675360" cy="5492972"/>
          </a:xfrm>
          <a:prstGeom prst="rect">
            <a:avLst/>
          </a:prstGeom>
        </p:spPr>
      </p:pic>
      <p:pic>
        <p:nvPicPr>
          <p:cNvPr id="8" name="Imagen 7"/>
          <p:cNvPicPr/>
          <p:nvPr/>
        </p:nvPicPr>
        <p:blipFill>
          <a:blip r:embed="rId4"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
        <p:nvSpPr>
          <p:cNvPr id="9" name="Rectángulo 8"/>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801385165"/>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ector recto 13">
            <a:extLst>
              <a:ext uri="{FF2B5EF4-FFF2-40B4-BE49-F238E27FC236}">
                <a16:creationId xmlns:a16="http://schemas.microsoft.com/office/drawing/2014/main" xmlns="" id="{0C6774E4-2345-4857-85C7-781CCC113F1F}"/>
              </a:ext>
            </a:extLst>
          </p:cNvPr>
          <p:cNvCxnSpPr>
            <a:cxnSpLocks/>
          </p:cNvCxnSpPr>
          <p:nvPr/>
        </p:nvCxnSpPr>
        <p:spPr>
          <a:xfrm>
            <a:off x="723900" y="3998864"/>
            <a:ext cx="10299700" cy="0"/>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xmlns="" id="{84F85742-3DB4-4913-BD03-995D282DF5D0}"/>
              </a:ext>
            </a:extLst>
          </p:cNvPr>
          <p:cNvCxnSpPr>
            <a:cxnSpLocks/>
          </p:cNvCxnSpPr>
          <p:nvPr/>
        </p:nvCxnSpPr>
        <p:spPr>
          <a:xfrm>
            <a:off x="8009537" y="3574969"/>
            <a:ext cx="0" cy="734316"/>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sp>
        <p:nvSpPr>
          <p:cNvPr id="39" name="Rectángulo 38">
            <a:extLst>
              <a:ext uri="{FF2B5EF4-FFF2-40B4-BE49-F238E27FC236}">
                <a16:creationId xmlns:a16="http://schemas.microsoft.com/office/drawing/2014/main" xmlns="" id="{22D41312-DD8D-41A8-93D6-A5CED62A66F2}"/>
              </a:ext>
            </a:extLst>
          </p:cNvPr>
          <p:cNvSpPr/>
          <p:nvPr/>
        </p:nvSpPr>
        <p:spPr>
          <a:xfrm>
            <a:off x="7543546" y="742623"/>
            <a:ext cx="734005" cy="1104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pic>
        <p:nvPicPr>
          <p:cNvPr id="2" name="Imagen 1">
            <a:extLst>
              <a:ext uri="{FF2B5EF4-FFF2-40B4-BE49-F238E27FC236}">
                <a16:creationId xmlns:a16="http://schemas.microsoft.com/office/drawing/2014/main" xmlns="" id="{CD1D8149-D867-4CA6-BCF1-F1E45CD96695}"/>
              </a:ext>
            </a:extLst>
          </p:cNvPr>
          <p:cNvPicPr>
            <a:picLocks noChangeAspect="1"/>
          </p:cNvPicPr>
          <p:nvPr/>
        </p:nvPicPr>
        <p:blipFill>
          <a:blip r:embed="rId3"/>
          <a:stretch>
            <a:fillRect/>
          </a:stretch>
        </p:blipFill>
        <p:spPr>
          <a:xfrm>
            <a:off x="1524232" y="285794"/>
            <a:ext cx="9004572" cy="5456393"/>
          </a:xfrm>
          <a:prstGeom prst="rect">
            <a:avLst/>
          </a:prstGeom>
        </p:spPr>
      </p:pic>
      <p:pic>
        <p:nvPicPr>
          <p:cNvPr id="6" name="Imagen 5"/>
          <p:cNvPicPr/>
          <p:nvPr/>
        </p:nvPicPr>
        <p:blipFill>
          <a:blip r:embed="rId4"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
        <p:nvSpPr>
          <p:cNvPr id="7" name="Rectángulo 6"/>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842303944"/>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ector recto 13">
            <a:extLst>
              <a:ext uri="{FF2B5EF4-FFF2-40B4-BE49-F238E27FC236}">
                <a16:creationId xmlns:a16="http://schemas.microsoft.com/office/drawing/2014/main" xmlns="" id="{0C6774E4-2345-4857-85C7-781CCC113F1F}"/>
              </a:ext>
            </a:extLst>
          </p:cNvPr>
          <p:cNvCxnSpPr>
            <a:cxnSpLocks/>
          </p:cNvCxnSpPr>
          <p:nvPr/>
        </p:nvCxnSpPr>
        <p:spPr>
          <a:xfrm>
            <a:off x="1177636" y="3998864"/>
            <a:ext cx="10196946" cy="0"/>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xmlns="" id="{86396803-6E77-4484-8A0D-3A64EAED1C29}"/>
              </a:ext>
            </a:extLst>
          </p:cNvPr>
          <p:cNvSpPr/>
          <p:nvPr/>
        </p:nvSpPr>
        <p:spPr>
          <a:xfrm>
            <a:off x="5740146" y="742623"/>
            <a:ext cx="734005" cy="1104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pic>
        <p:nvPicPr>
          <p:cNvPr id="2" name="Imagen 1">
            <a:extLst>
              <a:ext uri="{FF2B5EF4-FFF2-40B4-BE49-F238E27FC236}">
                <a16:creationId xmlns:a16="http://schemas.microsoft.com/office/drawing/2014/main" xmlns="" id="{FC375803-0F9B-494F-A12C-8AC0895A5C69}"/>
              </a:ext>
            </a:extLst>
          </p:cNvPr>
          <p:cNvPicPr>
            <a:picLocks noChangeAspect="1"/>
          </p:cNvPicPr>
          <p:nvPr/>
        </p:nvPicPr>
        <p:blipFill>
          <a:blip r:embed="rId3"/>
          <a:stretch>
            <a:fillRect/>
          </a:stretch>
        </p:blipFill>
        <p:spPr>
          <a:xfrm>
            <a:off x="1657792" y="323379"/>
            <a:ext cx="8815580" cy="6017274"/>
          </a:xfrm>
          <a:prstGeom prst="rect">
            <a:avLst/>
          </a:prstGeom>
        </p:spPr>
      </p:pic>
      <p:pic>
        <p:nvPicPr>
          <p:cNvPr id="5" name="Imagen 4"/>
          <p:cNvPicPr/>
          <p:nvPr/>
        </p:nvPicPr>
        <p:blipFill>
          <a:blip r:embed="rId4"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
        <p:nvSpPr>
          <p:cNvPr id="6" name="Rectángulo 5"/>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975782294"/>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ector recto 13">
            <a:extLst>
              <a:ext uri="{FF2B5EF4-FFF2-40B4-BE49-F238E27FC236}">
                <a16:creationId xmlns:a16="http://schemas.microsoft.com/office/drawing/2014/main" xmlns="" id="{0C6774E4-2345-4857-85C7-781CCC113F1F}"/>
              </a:ext>
            </a:extLst>
          </p:cNvPr>
          <p:cNvCxnSpPr>
            <a:cxnSpLocks/>
          </p:cNvCxnSpPr>
          <p:nvPr/>
        </p:nvCxnSpPr>
        <p:spPr>
          <a:xfrm>
            <a:off x="1177637" y="3998864"/>
            <a:ext cx="3560619" cy="0"/>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xmlns="" id="{86396803-6E77-4484-8A0D-3A64EAED1C29}"/>
              </a:ext>
            </a:extLst>
          </p:cNvPr>
          <p:cNvSpPr/>
          <p:nvPr/>
        </p:nvSpPr>
        <p:spPr>
          <a:xfrm>
            <a:off x="5740146" y="742623"/>
            <a:ext cx="734005" cy="1104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1" name="Rombo 10">
            <a:extLst>
              <a:ext uri="{FF2B5EF4-FFF2-40B4-BE49-F238E27FC236}">
                <a16:creationId xmlns:a16="http://schemas.microsoft.com/office/drawing/2014/main" xmlns="" id="{F371A4D6-7B5A-49E6-816B-B30042ACFEBA}"/>
              </a:ext>
            </a:extLst>
          </p:cNvPr>
          <p:cNvSpPr/>
          <p:nvPr/>
        </p:nvSpPr>
        <p:spPr>
          <a:xfrm>
            <a:off x="2709902" y="3554549"/>
            <a:ext cx="888631" cy="888631"/>
          </a:xfrm>
          <a:prstGeom prst="diamond">
            <a:avLst/>
          </a:prstGeom>
          <a:solidFill>
            <a:srgbClr val="E4C4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419" sz="4000" b="1" dirty="0">
              <a:latin typeface="gobCL" pitchFamily="50" charset="0"/>
            </a:endParaRPr>
          </a:p>
        </p:txBody>
      </p:sp>
      <p:pic>
        <p:nvPicPr>
          <p:cNvPr id="5" name="Gráfico 4" descr="Señal de pulgar hacia arriba">
            <a:extLst>
              <a:ext uri="{FF2B5EF4-FFF2-40B4-BE49-F238E27FC236}">
                <a16:creationId xmlns:a16="http://schemas.microsoft.com/office/drawing/2014/main" xmlns="" id="{5B502AD0-02C7-497D-94F4-2F1460EFD0B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88396" y="3676500"/>
            <a:ext cx="531639" cy="531639"/>
          </a:xfrm>
          <a:prstGeom prst="rect">
            <a:avLst/>
          </a:prstGeom>
        </p:spPr>
      </p:pic>
      <p:sp>
        <p:nvSpPr>
          <p:cNvPr id="10" name="Rectángulo 9">
            <a:extLst>
              <a:ext uri="{FF2B5EF4-FFF2-40B4-BE49-F238E27FC236}">
                <a16:creationId xmlns:a16="http://schemas.microsoft.com/office/drawing/2014/main" xmlns="" id="{274F9BCC-AC1E-44E9-B4FF-55A70DB6B90F}"/>
              </a:ext>
            </a:extLst>
          </p:cNvPr>
          <p:cNvSpPr/>
          <p:nvPr/>
        </p:nvSpPr>
        <p:spPr>
          <a:xfrm>
            <a:off x="4746940" y="1927609"/>
            <a:ext cx="5555673" cy="4142509"/>
          </a:xfrm>
          <a:prstGeom prst="rect">
            <a:avLst/>
          </a:prstGeom>
          <a:ln w="28575">
            <a:solidFill>
              <a:srgbClr val="E4C4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pic>
        <p:nvPicPr>
          <p:cNvPr id="3" name="Imagen 2">
            <a:extLst>
              <a:ext uri="{FF2B5EF4-FFF2-40B4-BE49-F238E27FC236}">
                <a16:creationId xmlns:a16="http://schemas.microsoft.com/office/drawing/2014/main" xmlns="" id="{F7EA0DFD-CF91-4EEA-A65E-172623F4E4BD}"/>
              </a:ext>
            </a:extLst>
          </p:cNvPr>
          <p:cNvPicPr>
            <a:picLocks noChangeAspect="1"/>
          </p:cNvPicPr>
          <p:nvPr/>
        </p:nvPicPr>
        <p:blipFill>
          <a:blip r:embed="rId5"/>
          <a:stretch>
            <a:fillRect/>
          </a:stretch>
        </p:blipFill>
        <p:spPr>
          <a:xfrm>
            <a:off x="1868617" y="321184"/>
            <a:ext cx="8260796" cy="5578323"/>
          </a:xfrm>
          <a:prstGeom prst="rect">
            <a:avLst/>
          </a:prstGeom>
        </p:spPr>
      </p:pic>
      <p:pic>
        <p:nvPicPr>
          <p:cNvPr id="9" name="Imagen 8"/>
          <p:cNvPicPr/>
          <p:nvPr/>
        </p:nvPicPr>
        <p:blipFill>
          <a:blip r:embed="rId6"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
        <p:nvSpPr>
          <p:cNvPr id="12" name="Rectángulo 11"/>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853171047"/>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507260" y="778473"/>
            <a:ext cx="10972799" cy="4464963"/>
          </a:xfrm>
        </p:spPr>
        <p:txBody>
          <a:bodyPr>
            <a:normAutofit/>
          </a:bodyPr>
          <a:lstStyle/>
          <a:p>
            <a:pPr marL="0" indent="0" algn="ctr">
              <a:buNone/>
            </a:pPr>
            <a:r>
              <a:rPr lang="es-CL" sz="2400" b="1" dirty="0" smtClean="0">
                <a:solidFill>
                  <a:srgbClr val="009E9F"/>
                </a:solidFill>
              </a:rPr>
              <a:t> </a:t>
            </a:r>
          </a:p>
          <a:p>
            <a:pPr marL="0" indent="0" algn="just">
              <a:buNone/>
            </a:pPr>
            <a:endParaRPr lang="es-CL" sz="2000" dirty="0" smtClean="0">
              <a:solidFill>
                <a:schemeClr val="tx1"/>
              </a:solidFill>
            </a:endParaRPr>
          </a:p>
          <a:p>
            <a:pPr algn="just"/>
            <a:endParaRPr lang="es-CL" sz="2000" dirty="0">
              <a:solidFill>
                <a:srgbClr val="666666"/>
              </a:solidFill>
            </a:endParaRPr>
          </a:p>
          <a:p>
            <a:pPr algn="just"/>
            <a:endParaRPr lang="es-CL" sz="1448" dirty="0">
              <a:solidFill>
                <a:srgbClr val="666666"/>
              </a:solidFill>
            </a:endParaRPr>
          </a:p>
        </p:txBody>
      </p:sp>
      <p:sp>
        <p:nvSpPr>
          <p:cNvPr id="11" name="Rectángulo 10"/>
          <p:cNvSpPr/>
          <p:nvPr/>
        </p:nvSpPr>
        <p:spPr>
          <a:xfrm>
            <a:off x="1631977" y="0"/>
            <a:ext cx="10559888" cy="148891"/>
          </a:xfrm>
          <a:prstGeom prst="rect">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372">
              <a:solidFill>
                <a:prstClr val="white"/>
              </a:solidFill>
            </a:endParaRPr>
          </a:p>
        </p:txBody>
      </p:sp>
      <p:pic>
        <p:nvPicPr>
          <p:cNvPr id="12" name="Imagen 11"/>
          <p:cNvPicPr>
            <a:picLocks noChangeAspect="1"/>
          </p:cNvPicPr>
          <p:nvPr/>
        </p:nvPicPr>
        <p:blipFill rotWithShape="1">
          <a:blip r:embed="rId2" cstate="print">
            <a:extLst>
              <a:ext uri="{28A0092B-C50C-407E-A947-70E740481C1C}">
                <a14:useLocalDpi xmlns:a14="http://schemas.microsoft.com/office/drawing/2010/main" val="0"/>
              </a:ext>
            </a:extLst>
          </a:blip>
          <a:srcRect l="19120" t="31322" r="15007" b="30583"/>
          <a:stretch/>
        </p:blipFill>
        <p:spPr>
          <a:xfrm>
            <a:off x="135" y="0"/>
            <a:ext cx="1742022" cy="778473"/>
          </a:xfrm>
          <a:prstGeom prst="rect">
            <a:avLst/>
          </a:prstGeom>
        </p:spPr>
      </p:pic>
      <p:pic>
        <p:nvPicPr>
          <p:cNvPr id="6" name="Marcador de contenido 3"/>
          <p:cNvPicPr>
            <a:picLocks noChangeAspect="1"/>
          </p:cNvPicPr>
          <p:nvPr/>
        </p:nvPicPr>
        <p:blipFill rotWithShape="1">
          <a:blip r:embed="rId3"/>
          <a:srcRect l="20967" t="22037" r="35046" b="15963"/>
          <a:stretch/>
        </p:blipFill>
        <p:spPr>
          <a:xfrm>
            <a:off x="1660269" y="162810"/>
            <a:ext cx="8439073" cy="6656159"/>
          </a:xfrm>
          <a:prstGeom prst="rect">
            <a:avLst/>
          </a:prstGeom>
        </p:spPr>
      </p:pic>
    </p:spTree>
    <p:extLst>
      <p:ext uri="{BB962C8B-B14F-4D97-AF65-F5344CB8AC3E}">
        <p14:creationId xmlns:p14="http://schemas.microsoft.com/office/powerpoint/2010/main" val="1060526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2789756" y="3029919"/>
            <a:ext cx="9030536" cy="8689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600" b="1" i="0" kern="1200" cap="all" baseline="0">
                <a:solidFill>
                  <a:srgbClr val="009BA6"/>
                </a:solidFill>
                <a:latin typeface="calibri" charset="0"/>
                <a:ea typeface="+mj-ea"/>
                <a:cs typeface="+mj-cs"/>
              </a:defRPr>
            </a:lvl1pPr>
          </a:lstStyle>
          <a:p>
            <a:r>
              <a:rPr lang="es-CL" sz="3200" dirty="0" smtClean="0"/>
              <a:t>ESTÁNDARES DE CALIDAD EN EL TRABAJO </a:t>
            </a:r>
            <a:r>
              <a:rPr lang="es-CL" sz="3200" dirty="0"/>
              <a:t>DE PREPARACIÓN PARA LA VIDA </a:t>
            </a:r>
            <a:r>
              <a:rPr lang="es-CL" sz="3200" dirty="0" smtClean="0"/>
              <a:t>INDEPENDIENTE</a:t>
            </a:r>
            <a:r>
              <a:rPr lang="es-CL" sz="3200" dirty="0"/>
              <a:t>.</a:t>
            </a:r>
          </a:p>
        </p:txBody>
      </p:sp>
      <p:pic>
        <p:nvPicPr>
          <p:cNvPr id="6" name="Imagen 5"/>
          <p:cNvPicPr/>
          <p:nvPr/>
        </p:nvPicPr>
        <p:blipFill>
          <a:blip r:embed="rId2"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
        <p:nvSpPr>
          <p:cNvPr id="3" name="Rectángulo 2"/>
          <p:cNvSpPr/>
          <p:nvPr/>
        </p:nvSpPr>
        <p:spPr>
          <a:xfrm>
            <a:off x="1894406" y="2995612"/>
            <a:ext cx="895350" cy="866775"/>
          </a:xfrm>
          <a:prstGeom prst="rect">
            <a:avLst/>
          </a:prstGeom>
          <a:solidFill>
            <a:srgbClr val="0093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dirty="0"/>
              <a:t>3</a:t>
            </a:r>
          </a:p>
        </p:txBody>
      </p:sp>
      <p:cxnSp>
        <p:nvCxnSpPr>
          <p:cNvPr id="8" name="Conector recto 7"/>
          <p:cNvCxnSpPr/>
          <p:nvPr/>
        </p:nvCxnSpPr>
        <p:spPr>
          <a:xfrm>
            <a:off x="2789756" y="3862387"/>
            <a:ext cx="8220075" cy="0"/>
          </a:xfrm>
          <a:prstGeom prst="line">
            <a:avLst/>
          </a:prstGeom>
        </p:spPr>
        <p:style>
          <a:lnRef idx="1">
            <a:schemeClr val="accent3"/>
          </a:lnRef>
          <a:fillRef idx="0">
            <a:schemeClr val="accent3"/>
          </a:fillRef>
          <a:effectRef idx="0">
            <a:schemeClr val="accent3"/>
          </a:effectRef>
          <a:fontRef idx="minor">
            <a:schemeClr val="tx1"/>
          </a:fontRef>
        </p:style>
      </p:cxnSp>
      <p:sp>
        <p:nvSpPr>
          <p:cNvPr id="7" name="Rectángulo 6"/>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Título 3"/>
          <p:cNvSpPr txBox="1">
            <a:spLocks/>
          </p:cNvSpPr>
          <p:nvPr/>
        </p:nvSpPr>
        <p:spPr>
          <a:xfrm>
            <a:off x="736277" y="2794426"/>
            <a:ext cx="4731944" cy="173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smtClean="0"/>
              <a:t/>
            </a:r>
            <a:br>
              <a:rPr lang="es-CL" dirty="0" smtClean="0"/>
            </a:br>
            <a:endParaRPr lang="es-CL" dirty="0"/>
          </a:p>
        </p:txBody>
      </p:sp>
      <p:sp>
        <p:nvSpPr>
          <p:cNvPr id="12" name="Título 3"/>
          <p:cNvSpPr txBox="1">
            <a:spLocks/>
          </p:cNvSpPr>
          <p:nvPr/>
        </p:nvSpPr>
        <p:spPr>
          <a:xfrm>
            <a:off x="295422" y="1927274"/>
            <a:ext cx="5172799" cy="30476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smtClean="0"/>
              <a:t/>
            </a:r>
            <a:br>
              <a:rPr lang="es-CL" dirty="0" smtClean="0"/>
            </a:br>
            <a:endParaRPr lang="es-CL" dirty="0"/>
          </a:p>
        </p:txBody>
      </p:sp>
      <p:sp>
        <p:nvSpPr>
          <p:cNvPr id="2" name="Rectángulo 1"/>
          <p:cNvSpPr/>
          <p:nvPr/>
        </p:nvSpPr>
        <p:spPr>
          <a:xfrm>
            <a:off x="97228" y="6261769"/>
            <a:ext cx="10955582" cy="523220"/>
          </a:xfrm>
          <a:prstGeom prst="rect">
            <a:avLst/>
          </a:prstGeom>
        </p:spPr>
        <p:txBody>
          <a:bodyPr wrap="square">
            <a:spAutoFit/>
          </a:bodyPr>
          <a:lstStyle/>
          <a:p>
            <a:r>
              <a:rPr lang="es-CL" sz="1400" dirty="0"/>
              <a:t>FUENTE: Hogar de Cristo (2017). Del dicho al derecho: Estándares de calidad para residencias de protección de niños y adolescentes. Santiago de Chile, Dirección Social Nacional.</a:t>
            </a:r>
          </a:p>
        </p:txBody>
      </p:sp>
    </p:spTree>
    <p:extLst>
      <p:ext uri="{BB962C8B-B14F-4D97-AF65-F5344CB8AC3E}">
        <p14:creationId xmlns:p14="http://schemas.microsoft.com/office/powerpoint/2010/main" val="2811343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1381125" y="304800"/>
            <a:ext cx="9030536" cy="97808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600" b="1" i="0" kern="1200" cap="all" baseline="0">
                <a:solidFill>
                  <a:srgbClr val="009BA6"/>
                </a:solidFill>
                <a:latin typeface="calibri" charset="0"/>
                <a:ea typeface="+mj-ea"/>
                <a:cs typeface="+mj-cs"/>
              </a:defRPr>
            </a:lvl1pPr>
          </a:lstStyle>
          <a:p>
            <a:r>
              <a:rPr lang="es-CL" sz="3200" dirty="0" smtClean="0"/>
              <a:t>RECOMENDACIONES ASOCIADAS AL TRABAJO DE PREPARACIÓN PARA LA VIDA INDEPEDIENTE.</a:t>
            </a:r>
            <a:endParaRPr lang="es-CL" sz="3200" dirty="0"/>
          </a:p>
        </p:txBody>
      </p:sp>
      <p:pic>
        <p:nvPicPr>
          <p:cNvPr id="6" name="Imagen 5"/>
          <p:cNvPicPr/>
          <p:nvPr/>
        </p:nvPicPr>
        <p:blipFill>
          <a:blip r:embed="rId2"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
        <p:nvSpPr>
          <p:cNvPr id="3" name="Rectángulo 2"/>
          <p:cNvSpPr/>
          <p:nvPr/>
        </p:nvSpPr>
        <p:spPr>
          <a:xfrm>
            <a:off x="485775" y="295276"/>
            <a:ext cx="895350" cy="866775"/>
          </a:xfrm>
          <a:prstGeom prst="rect">
            <a:avLst/>
          </a:prstGeom>
          <a:solidFill>
            <a:srgbClr val="0093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dirty="0" smtClean="0"/>
              <a:t>3</a:t>
            </a:r>
            <a:endParaRPr lang="es-CL" sz="4400" dirty="0"/>
          </a:p>
        </p:txBody>
      </p:sp>
      <p:cxnSp>
        <p:nvCxnSpPr>
          <p:cNvPr id="8" name="Conector recto 7"/>
          <p:cNvCxnSpPr/>
          <p:nvPr/>
        </p:nvCxnSpPr>
        <p:spPr>
          <a:xfrm>
            <a:off x="1381125" y="1162051"/>
            <a:ext cx="8220075" cy="0"/>
          </a:xfrm>
          <a:prstGeom prst="line">
            <a:avLst/>
          </a:prstGeom>
        </p:spPr>
        <p:style>
          <a:lnRef idx="1">
            <a:schemeClr val="accent3"/>
          </a:lnRef>
          <a:fillRef idx="0">
            <a:schemeClr val="accent3"/>
          </a:fillRef>
          <a:effectRef idx="0">
            <a:schemeClr val="accent3"/>
          </a:effectRef>
          <a:fontRef idx="minor">
            <a:schemeClr val="tx1"/>
          </a:fontRef>
        </p:style>
      </p:cxnSp>
      <p:sp>
        <p:nvSpPr>
          <p:cNvPr id="7" name="Rectángulo 6"/>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Marcador de contenido 14"/>
          <p:cNvSpPr txBox="1">
            <a:spLocks/>
          </p:cNvSpPr>
          <p:nvPr/>
        </p:nvSpPr>
        <p:spPr>
          <a:xfrm>
            <a:off x="436245" y="193265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s-CL" sz="2000" dirty="0"/>
          </a:p>
        </p:txBody>
      </p:sp>
      <p:sp>
        <p:nvSpPr>
          <p:cNvPr id="11" name="Título 3"/>
          <p:cNvSpPr txBox="1">
            <a:spLocks/>
          </p:cNvSpPr>
          <p:nvPr/>
        </p:nvSpPr>
        <p:spPr>
          <a:xfrm>
            <a:off x="736277" y="2794426"/>
            <a:ext cx="4731944" cy="173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smtClean="0"/>
              <a:t/>
            </a:r>
            <a:br>
              <a:rPr lang="es-CL" dirty="0" smtClean="0"/>
            </a:br>
            <a:endParaRPr lang="es-CL" dirty="0"/>
          </a:p>
        </p:txBody>
      </p:sp>
      <p:sp>
        <p:nvSpPr>
          <p:cNvPr id="2" name="Rectángulo 1"/>
          <p:cNvSpPr/>
          <p:nvPr/>
        </p:nvSpPr>
        <p:spPr>
          <a:xfrm>
            <a:off x="485775" y="1502282"/>
            <a:ext cx="9115425" cy="4585871"/>
          </a:xfrm>
          <a:prstGeom prst="rect">
            <a:avLst/>
          </a:prstGeom>
        </p:spPr>
        <p:txBody>
          <a:bodyPr wrap="square">
            <a:spAutoFit/>
          </a:bodyPr>
          <a:lstStyle/>
          <a:p>
            <a:r>
              <a:rPr lang="es-CL" sz="2000" b="1" u="sng" dirty="0" smtClean="0"/>
              <a:t>Recomendación N° 75:</a:t>
            </a:r>
          </a:p>
          <a:p>
            <a:endParaRPr lang="es-CL" sz="2000" b="1" u="sng" dirty="0" smtClean="0"/>
          </a:p>
          <a:p>
            <a:pPr algn="just"/>
            <a:r>
              <a:rPr lang="es-CL" dirty="0" smtClean="0"/>
              <a:t>Se </a:t>
            </a:r>
            <a:r>
              <a:rPr lang="es-CL" dirty="0"/>
              <a:t>recomienda cambiar el enfoque de preparación para la vida “independiente”, por preparación para la vida </a:t>
            </a:r>
            <a:r>
              <a:rPr lang="es-CL" b="1" dirty="0"/>
              <a:t>“interdependiente”; </a:t>
            </a:r>
            <a:r>
              <a:rPr lang="es-CL" dirty="0"/>
              <a:t>alejándose de la búsqueda de la autosuficiencia y, por el contrario, promoviendo el desarrollo de habilidades sociales en los jóvenes y apoyando la construcción de una red social de la cual depender. </a:t>
            </a:r>
            <a:endParaRPr lang="es-CL" dirty="0" smtClean="0"/>
          </a:p>
          <a:p>
            <a:pPr algn="just"/>
            <a:endParaRPr lang="es-CL" dirty="0"/>
          </a:p>
          <a:p>
            <a:pPr algn="just"/>
            <a:r>
              <a:rPr lang="es-CL" dirty="0" smtClean="0"/>
              <a:t>Esto </a:t>
            </a:r>
            <a:r>
              <a:rPr lang="es-CL" dirty="0"/>
              <a:t>requiere cambiar las actitudes, valores y creencias de los equipos de </a:t>
            </a:r>
            <a:r>
              <a:rPr lang="es-CL" dirty="0" smtClean="0"/>
              <a:t>las residencias, </a:t>
            </a:r>
            <a:r>
              <a:rPr lang="es-CL" dirty="0"/>
              <a:t>dejando de promover la independencia como una demostración de éxito. Luego, la preparación para la vida </a:t>
            </a:r>
            <a:r>
              <a:rPr lang="es-CL" b="1" dirty="0"/>
              <a:t>interdependiente</a:t>
            </a:r>
            <a:r>
              <a:rPr lang="es-CL" dirty="0"/>
              <a:t> será un objetivo fundamental durante la estadía en la residencia, por lo que la promoción de competencias para la autonomía debe estar incorporada en el plan de intervención: habilidades de autocuidado (higiene personal, nutrición y salud); habilidades prácticas (tomar decisiones, hacer presupuestos, usar el transporte público, hacer compras, cocinar, lavar su ropa y hacer aseo); habilidades interpersonales (desarrollar y mantener relaciones afectivas positivas y apropiadas, desarrollar habilidades como la empatía y la expresión afectiva); e identidad (conocimiento de su historia y relaciones con su familia).</a:t>
            </a:r>
          </a:p>
        </p:txBody>
      </p:sp>
    </p:spTree>
    <p:extLst>
      <p:ext uri="{BB962C8B-B14F-4D97-AF65-F5344CB8AC3E}">
        <p14:creationId xmlns:p14="http://schemas.microsoft.com/office/powerpoint/2010/main" val="1887925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2319454" y="3119756"/>
            <a:ext cx="8733356" cy="8689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600" b="1" i="0" kern="1200" cap="all" baseline="0">
                <a:solidFill>
                  <a:srgbClr val="009BA6"/>
                </a:solidFill>
                <a:latin typeface="calibri" charset="0"/>
                <a:ea typeface="+mj-ea"/>
                <a:cs typeface="+mj-cs"/>
              </a:defRPr>
            </a:lvl1pPr>
          </a:lstStyle>
          <a:p>
            <a:r>
              <a:rPr lang="es-CL" sz="3200" dirty="0"/>
              <a:t>Breve historia de las Residencias </a:t>
            </a:r>
            <a:endParaRPr lang="es-CL" sz="3200" dirty="0" smtClean="0"/>
          </a:p>
          <a:p>
            <a:r>
              <a:rPr lang="es-CL" sz="3200" dirty="0" smtClean="0"/>
              <a:t>Infanto </a:t>
            </a:r>
            <a:r>
              <a:rPr lang="es-CL" sz="3200" dirty="0"/>
              <a:t>Adolescentes en </a:t>
            </a:r>
            <a:r>
              <a:rPr lang="es-CL" sz="3200" dirty="0" smtClean="0"/>
              <a:t>EL Hogar </a:t>
            </a:r>
            <a:r>
              <a:rPr lang="es-CL" sz="3200" dirty="0"/>
              <a:t>de Cristo.</a:t>
            </a:r>
          </a:p>
        </p:txBody>
      </p:sp>
      <p:pic>
        <p:nvPicPr>
          <p:cNvPr id="6" name="Imagen 5"/>
          <p:cNvPicPr/>
          <p:nvPr/>
        </p:nvPicPr>
        <p:blipFill>
          <a:blip r:embed="rId2"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
        <p:nvSpPr>
          <p:cNvPr id="3" name="Rectángulo 2"/>
          <p:cNvSpPr/>
          <p:nvPr/>
        </p:nvSpPr>
        <p:spPr>
          <a:xfrm>
            <a:off x="1381125" y="3119756"/>
            <a:ext cx="895350" cy="866775"/>
          </a:xfrm>
          <a:prstGeom prst="rect">
            <a:avLst/>
          </a:prstGeom>
          <a:solidFill>
            <a:srgbClr val="0093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dirty="0"/>
              <a:t>1</a:t>
            </a:r>
          </a:p>
        </p:txBody>
      </p:sp>
      <p:cxnSp>
        <p:nvCxnSpPr>
          <p:cNvPr id="8" name="Conector recto 7"/>
          <p:cNvCxnSpPr/>
          <p:nvPr/>
        </p:nvCxnSpPr>
        <p:spPr>
          <a:xfrm>
            <a:off x="2191586" y="3986531"/>
            <a:ext cx="8220075" cy="0"/>
          </a:xfrm>
          <a:prstGeom prst="line">
            <a:avLst/>
          </a:prstGeom>
        </p:spPr>
        <p:style>
          <a:lnRef idx="1">
            <a:schemeClr val="accent3"/>
          </a:lnRef>
          <a:fillRef idx="0">
            <a:schemeClr val="accent3"/>
          </a:fillRef>
          <a:effectRef idx="0">
            <a:schemeClr val="accent3"/>
          </a:effectRef>
          <a:fontRef idx="minor">
            <a:schemeClr val="tx1"/>
          </a:fontRef>
        </p:style>
      </p:cxnSp>
      <p:sp>
        <p:nvSpPr>
          <p:cNvPr id="7" name="Rectángulo 6"/>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Marcador de contenido 14"/>
          <p:cNvSpPr txBox="1">
            <a:spLocks/>
          </p:cNvSpPr>
          <p:nvPr/>
        </p:nvSpPr>
        <p:spPr>
          <a:xfrm>
            <a:off x="436245" y="194630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s-CL" sz="2000" dirty="0"/>
          </a:p>
        </p:txBody>
      </p:sp>
    </p:spTree>
    <p:extLst>
      <p:ext uri="{BB962C8B-B14F-4D97-AF65-F5344CB8AC3E}">
        <p14:creationId xmlns:p14="http://schemas.microsoft.com/office/powerpoint/2010/main" val="2386831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1381125" y="304800"/>
            <a:ext cx="9030536" cy="135194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600" b="1" i="0" kern="1200" cap="all" baseline="0">
                <a:solidFill>
                  <a:srgbClr val="009BA6"/>
                </a:solidFill>
                <a:latin typeface="calibri" charset="0"/>
                <a:ea typeface="+mj-ea"/>
                <a:cs typeface="+mj-cs"/>
              </a:defRPr>
            </a:lvl1pPr>
          </a:lstStyle>
          <a:p>
            <a:r>
              <a:rPr lang="es-CL" sz="3200" dirty="0" smtClean="0"/>
              <a:t>OTRAS RECOMENDACIONES ASOCIADAS.</a:t>
            </a:r>
          </a:p>
          <a:p>
            <a:endParaRPr lang="es-CL" sz="3200" dirty="0"/>
          </a:p>
        </p:txBody>
      </p:sp>
      <p:pic>
        <p:nvPicPr>
          <p:cNvPr id="6" name="Imagen 5"/>
          <p:cNvPicPr/>
          <p:nvPr/>
        </p:nvPicPr>
        <p:blipFill>
          <a:blip r:embed="rId2"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
        <p:nvSpPr>
          <p:cNvPr id="3" name="Rectángulo 2"/>
          <p:cNvSpPr/>
          <p:nvPr/>
        </p:nvSpPr>
        <p:spPr>
          <a:xfrm>
            <a:off x="485775" y="295276"/>
            <a:ext cx="895350" cy="866775"/>
          </a:xfrm>
          <a:prstGeom prst="rect">
            <a:avLst/>
          </a:prstGeom>
          <a:solidFill>
            <a:srgbClr val="0093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dirty="0"/>
              <a:t>3</a:t>
            </a:r>
          </a:p>
        </p:txBody>
      </p:sp>
      <p:cxnSp>
        <p:nvCxnSpPr>
          <p:cNvPr id="8" name="Conector recto 7"/>
          <p:cNvCxnSpPr/>
          <p:nvPr/>
        </p:nvCxnSpPr>
        <p:spPr>
          <a:xfrm>
            <a:off x="1381125" y="1162051"/>
            <a:ext cx="8220075" cy="0"/>
          </a:xfrm>
          <a:prstGeom prst="line">
            <a:avLst/>
          </a:prstGeom>
        </p:spPr>
        <p:style>
          <a:lnRef idx="1">
            <a:schemeClr val="accent3"/>
          </a:lnRef>
          <a:fillRef idx="0">
            <a:schemeClr val="accent3"/>
          </a:fillRef>
          <a:effectRef idx="0">
            <a:schemeClr val="accent3"/>
          </a:effectRef>
          <a:fontRef idx="minor">
            <a:schemeClr val="tx1"/>
          </a:fontRef>
        </p:style>
      </p:cxnSp>
      <p:sp>
        <p:nvSpPr>
          <p:cNvPr id="7" name="Rectángulo 6"/>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Marcador de contenido 14"/>
          <p:cNvSpPr txBox="1">
            <a:spLocks/>
          </p:cNvSpPr>
          <p:nvPr/>
        </p:nvSpPr>
        <p:spPr>
          <a:xfrm>
            <a:off x="485775" y="193265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s-CL" sz="2000" dirty="0"/>
          </a:p>
        </p:txBody>
      </p:sp>
      <p:sp>
        <p:nvSpPr>
          <p:cNvPr id="11" name="Título 3"/>
          <p:cNvSpPr txBox="1">
            <a:spLocks/>
          </p:cNvSpPr>
          <p:nvPr/>
        </p:nvSpPr>
        <p:spPr>
          <a:xfrm>
            <a:off x="736277" y="2794426"/>
            <a:ext cx="4731944" cy="173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smtClean="0"/>
              <a:t/>
            </a:r>
            <a:br>
              <a:rPr lang="es-CL" dirty="0" smtClean="0"/>
            </a:br>
            <a:endParaRPr lang="es-CL" dirty="0"/>
          </a:p>
        </p:txBody>
      </p:sp>
      <p:sp>
        <p:nvSpPr>
          <p:cNvPr id="2" name="Rectángulo 1"/>
          <p:cNvSpPr/>
          <p:nvPr/>
        </p:nvSpPr>
        <p:spPr>
          <a:xfrm>
            <a:off x="485775" y="1502282"/>
            <a:ext cx="9115425" cy="4678204"/>
          </a:xfrm>
          <a:prstGeom prst="rect">
            <a:avLst/>
          </a:prstGeom>
        </p:spPr>
        <p:txBody>
          <a:bodyPr wrap="square">
            <a:spAutoFit/>
          </a:bodyPr>
          <a:lstStyle/>
          <a:p>
            <a:r>
              <a:rPr lang="es-CL" sz="2000" b="1" u="sng" dirty="0" smtClean="0"/>
              <a:t>Recomendación N° 25:</a:t>
            </a:r>
          </a:p>
          <a:p>
            <a:pPr algn="just"/>
            <a:r>
              <a:rPr lang="es-CL" dirty="0"/>
              <a:t>La cocina debe estar diseñada de modo que permita la participación cotidiana de los jóvenes en la preparación de las </a:t>
            </a:r>
            <a:r>
              <a:rPr lang="es-CL" dirty="0" smtClean="0"/>
              <a:t>comidas. Además</a:t>
            </a:r>
            <a:r>
              <a:rPr lang="es-CL" dirty="0"/>
              <a:t>, se debe contemplar una despensa abierta y accesible a los jóvenes. Esto es fundamental para desarrollar su autonomía y promover sus habilidades para la vida </a:t>
            </a:r>
            <a:r>
              <a:rPr lang="es-CL" b="1" dirty="0" smtClean="0"/>
              <a:t>interdependiente</a:t>
            </a:r>
            <a:r>
              <a:rPr lang="es-CL" dirty="0" smtClean="0"/>
              <a:t>.</a:t>
            </a:r>
          </a:p>
          <a:p>
            <a:pPr algn="just"/>
            <a:endParaRPr lang="es-CL" sz="2000" dirty="0"/>
          </a:p>
          <a:p>
            <a:pPr algn="just"/>
            <a:r>
              <a:rPr lang="es-CL" sz="2000" b="1" u="sng" dirty="0"/>
              <a:t>Recomendación N° </a:t>
            </a:r>
            <a:r>
              <a:rPr lang="es-CL" sz="2000" b="1" u="sng" dirty="0" smtClean="0"/>
              <a:t>87:</a:t>
            </a:r>
            <a:endParaRPr lang="es-CL" sz="2000" b="1" u="sng" dirty="0"/>
          </a:p>
          <a:p>
            <a:pPr algn="just"/>
            <a:r>
              <a:rPr lang="es-CL" dirty="0"/>
              <a:t>Se </a:t>
            </a:r>
            <a:r>
              <a:rPr lang="es-CL" dirty="0" smtClean="0"/>
              <a:t>deben </a:t>
            </a:r>
            <a:r>
              <a:rPr lang="es-CL" dirty="0"/>
              <a:t>asegurar servicios de soporte a los jóvenes en su transición a la vida adulta, </a:t>
            </a:r>
            <a:r>
              <a:rPr lang="es-CL" b="1" u="sng" dirty="0"/>
              <a:t>al menos hasta los 25 años</a:t>
            </a:r>
            <a:r>
              <a:rPr lang="es-CL" dirty="0"/>
              <a:t>. Este acompañamiento debe tener una perspectiva holística y considerar: alternativas habitacionales seguras, hasta que estén en condiciones de arrendar o comprar su propia vivienda; beneficios financieros que apoyen el inicio de su vida </a:t>
            </a:r>
            <a:r>
              <a:rPr lang="es-CL" b="1" dirty="0" smtClean="0"/>
              <a:t>interdependiente</a:t>
            </a:r>
            <a:r>
              <a:rPr lang="es-CL" dirty="0"/>
              <a:t>; soporte educacional para acceso a capacitación y/o a programas de educación superior; programas de apoyo al empleo; acceso a asesoría legal; y acceso a servicios de salud, especialmente para aquellos jóvenes con patologías de salud mental. Este acompañamiento debe ser liderado por la residencia y el sistema de protección debe asegurar que los servicios de soporte estén garantizados.</a:t>
            </a:r>
          </a:p>
        </p:txBody>
      </p:sp>
    </p:spTree>
    <p:extLst>
      <p:ext uri="{BB962C8B-B14F-4D97-AF65-F5344CB8AC3E}">
        <p14:creationId xmlns:p14="http://schemas.microsoft.com/office/powerpoint/2010/main" val="2713816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2105816" y="3098801"/>
            <a:ext cx="9030536" cy="8689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600" b="1" i="0" kern="1200" cap="all" baseline="0">
                <a:solidFill>
                  <a:srgbClr val="009BA6"/>
                </a:solidFill>
                <a:latin typeface="calibri" charset="0"/>
                <a:ea typeface="+mj-ea"/>
                <a:cs typeface="+mj-cs"/>
              </a:defRPr>
            </a:lvl1pPr>
          </a:lstStyle>
          <a:p>
            <a:r>
              <a:rPr lang="es-CL" sz="3200" dirty="0"/>
              <a:t>CONSIDERACIONES </a:t>
            </a:r>
            <a:r>
              <a:rPr lang="es-CL" sz="3200" dirty="0" smtClean="0"/>
              <a:t>EN EL </a:t>
            </a:r>
            <a:r>
              <a:rPr lang="es-CL" sz="3200" dirty="0"/>
              <a:t>TRABAJO DE PREPARACIÓN PARA LA VIDA </a:t>
            </a:r>
            <a:r>
              <a:rPr lang="es-CL" sz="3200" dirty="0" smtClean="0"/>
              <a:t>INTERDEPENDIENTE. </a:t>
            </a:r>
            <a:endParaRPr lang="es-CL" sz="3200" dirty="0"/>
          </a:p>
        </p:txBody>
      </p:sp>
      <p:pic>
        <p:nvPicPr>
          <p:cNvPr id="6" name="Imagen 5"/>
          <p:cNvPicPr/>
          <p:nvPr/>
        </p:nvPicPr>
        <p:blipFill>
          <a:blip r:embed="rId2"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
        <p:nvSpPr>
          <p:cNvPr id="3" name="Rectángulo 2"/>
          <p:cNvSpPr/>
          <p:nvPr/>
        </p:nvSpPr>
        <p:spPr>
          <a:xfrm>
            <a:off x="1278706" y="3098801"/>
            <a:ext cx="895350" cy="866775"/>
          </a:xfrm>
          <a:prstGeom prst="rect">
            <a:avLst/>
          </a:prstGeom>
          <a:solidFill>
            <a:srgbClr val="0093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dirty="0" smtClean="0"/>
              <a:t>4</a:t>
            </a:r>
            <a:endParaRPr lang="es-CL" sz="4400" dirty="0"/>
          </a:p>
        </p:txBody>
      </p:sp>
      <p:cxnSp>
        <p:nvCxnSpPr>
          <p:cNvPr id="8" name="Conector recto 7"/>
          <p:cNvCxnSpPr/>
          <p:nvPr/>
        </p:nvCxnSpPr>
        <p:spPr>
          <a:xfrm flipV="1">
            <a:off x="2183641" y="3949379"/>
            <a:ext cx="8670119" cy="29845"/>
          </a:xfrm>
          <a:prstGeom prst="line">
            <a:avLst/>
          </a:prstGeom>
        </p:spPr>
        <p:style>
          <a:lnRef idx="1">
            <a:schemeClr val="accent3"/>
          </a:lnRef>
          <a:fillRef idx="0">
            <a:schemeClr val="accent3"/>
          </a:fillRef>
          <a:effectRef idx="0">
            <a:schemeClr val="accent3"/>
          </a:effectRef>
          <a:fontRef idx="minor">
            <a:schemeClr val="tx1"/>
          </a:fontRef>
        </p:style>
      </p:cxnSp>
      <p:sp>
        <p:nvSpPr>
          <p:cNvPr id="7" name="Rectángulo 6"/>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Título 3"/>
          <p:cNvSpPr txBox="1">
            <a:spLocks/>
          </p:cNvSpPr>
          <p:nvPr/>
        </p:nvSpPr>
        <p:spPr>
          <a:xfrm>
            <a:off x="736277" y="2780778"/>
            <a:ext cx="4731944" cy="173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smtClean="0"/>
              <a:t/>
            </a:r>
            <a:br>
              <a:rPr lang="es-CL" dirty="0" smtClean="0"/>
            </a:br>
            <a:endParaRPr lang="es-CL" dirty="0"/>
          </a:p>
        </p:txBody>
      </p:sp>
      <p:sp>
        <p:nvSpPr>
          <p:cNvPr id="12" name="Título 3"/>
          <p:cNvSpPr txBox="1">
            <a:spLocks/>
          </p:cNvSpPr>
          <p:nvPr/>
        </p:nvSpPr>
        <p:spPr>
          <a:xfrm>
            <a:off x="295422" y="1927274"/>
            <a:ext cx="5172799" cy="30476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smtClean="0"/>
              <a:t/>
            </a:r>
            <a:br>
              <a:rPr lang="es-CL" dirty="0" smtClean="0"/>
            </a:br>
            <a:endParaRPr lang="es-CL" dirty="0"/>
          </a:p>
        </p:txBody>
      </p:sp>
    </p:spTree>
    <p:extLst>
      <p:ext uri="{BB962C8B-B14F-4D97-AF65-F5344CB8AC3E}">
        <p14:creationId xmlns:p14="http://schemas.microsoft.com/office/powerpoint/2010/main" val="4194821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1381125" y="304800"/>
            <a:ext cx="9030536" cy="135194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600" b="1" i="0" kern="1200" cap="all" baseline="0">
                <a:solidFill>
                  <a:srgbClr val="009BA6"/>
                </a:solidFill>
                <a:latin typeface="calibri" charset="0"/>
                <a:ea typeface="+mj-ea"/>
                <a:cs typeface="+mj-cs"/>
              </a:defRPr>
            </a:lvl1pPr>
          </a:lstStyle>
          <a:p>
            <a:r>
              <a:rPr lang="es-CL" sz="3200" dirty="0"/>
              <a:t>CONSIDERACIONES EN EL TRABAJO DE PREPARACIÓN PARA LA VIDA INTERDEPENDIENTE. </a:t>
            </a:r>
          </a:p>
          <a:p>
            <a:endParaRPr lang="es-CL" sz="3200" dirty="0"/>
          </a:p>
        </p:txBody>
      </p:sp>
      <p:pic>
        <p:nvPicPr>
          <p:cNvPr id="6" name="Imagen 5"/>
          <p:cNvPicPr/>
          <p:nvPr/>
        </p:nvPicPr>
        <p:blipFill>
          <a:blip r:embed="rId2"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
        <p:nvSpPr>
          <p:cNvPr id="3" name="Rectángulo 2"/>
          <p:cNvSpPr/>
          <p:nvPr/>
        </p:nvSpPr>
        <p:spPr>
          <a:xfrm>
            <a:off x="485775" y="295276"/>
            <a:ext cx="895350" cy="866775"/>
          </a:xfrm>
          <a:prstGeom prst="rect">
            <a:avLst/>
          </a:prstGeom>
          <a:solidFill>
            <a:srgbClr val="0093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dirty="0" smtClean="0"/>
              <a:t>4</a:t>
            </a:r>
            <a:endParaRPr lang="es-CL" sz="4400" dirty="0"/>
          </a:p>
        </p:txBody>
      </p:sp>
      <p:cxnSp>
        <p:nvCxnSpPr>
          <p:cNvPr id="8" name="Conector recto 7"/>
          <p:cNvCxnSpPr/>
          <p:nvPr/>
        </p:nvCxnSpPr>
        <p:spPr>
          <a:xfrm>
            <a:off x="1381125" y="1162051"/>
            <a:ext cx="8220075" cy="0"/>
          </a:xfrm>
          <a:prstGeom prst="line">
            <a:avLst/>
          </a:prstGeom>
        </p:spPr>
        <p:style>
          <a:lnRef idx="1">
            <a:schemeClr val="accent3"/>
          </a:lnRef>
          <a:fillRef idx="0">
            <a:schemeClr val="accent3"/>
          </a:fillRef>
          <a:effectRef idx="0">
            <a:schemeClr val="accent3"/>
          </a:effectRef>
          <a:fontRef idx="minor">
            <a:schemeClr val="tx1"/>
          </a:fontRef>
        </p:style>
      </p:cxnSp>
      <p:sp>
        <p:nvSpPr>
          <p:cNvPr id="7" name="Rectángulo 6"/>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Marcador de contenido 14"/>
          <p:cNvSpPr txBox="1">
            <a:spLocks/>
          </p:cNvSpPr>
          <p:nvPr/>
        </p:nvSpPr>
        <p:spPr>
          <a:xfrm>
            <a:off x="436245" y="193265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s-CL" sz="2000" dirty="0"/>
          </a:p>
        </p:txBody>
      </p:sp>
      <p:sp>
        <p:nvSpPr>
          <p:cNvPr id="11" name="Título 3"/>
          <p:cNvSpPr txBox="1">
            <a:spLocks/>
          </p:cNvSpPr>
          <p:nvPr/>
        </p:nvSpPr>
        <p:spPr>
          <a:xfrm>
            <a:off x="736277" y="2794426"/>
            <a:ext cx="4731944" cy="173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smtClean="0"/>
              <a:t/>
            </a:r>
            <a:br>
              <a:rPr lang="es-CL" dirty="0" smtClean="0"/>
            </a:br>
            <a:endParaRPr lang="es-CL" dirty="0"/>
          </a:p>
        </p:txBody>
      </p:sp>
      <p:sp>
        <p:nvSpPr>
          <p:cNvPr id="4" name="Rectángulo 3"/>
          <p:cNvSpPr/>
          <p:nvPr/>
        </p:nvSpPr>
        <p:spPr>
          <a:xfrm>
            <a:off x="485775" y="1932657"/>
            <a:ext cx="9599921" cy="4801314"/>
          </a:xfrm>
          <a:prstGeom prst="rect">
            <a:avLst/>
          </a:prstGeom>
        </p:spPr>
        <p:txBody>
          <a:bodyPr wrap="square">
            <a:spAutoFit/>
          </a:bodyPr>
          <a:lstStyle/>
          <a:p>
            <a:pPr marL="285750" indent="-285750" algn="just">
              <a:buFont typeface="Arial" panose="020B0604020202020204" pitchFamily="34" charset="0"/>
              <a:buChar char="•"/>
            </a:pPr>
            <a:r>
              <a:rPr lang="es-CL" dirty="0"/>
              <a:t>Este ámbito </a:t>
            </a:r>
            <a:r>
              <a:rPr lang="es-CL" dirty="0" smtClean="0"/>
              <a:t>debe ser trabajado </a:t>
            </a:r>
            <a:r>
              <a:rPr lang="es-CL" dirty="0"/>
              <a:t>con </a:t>
            </a:r>
            <a:r>
              <a:rPr lang="es-CL" dirty="0" smtClean="0"/>
              <a:t>todo/as </a:t>
            </a:r>
            <a:r>
              <a:rPr lang="es-CL" dirty="0"/>
              <a:t>los </a:t>
            </a:r>
            <a:r>
              <a:rPr lang="es-CL" dirty="0" smtClean="0"/>
              <a:t>jóvenes, considerando que </a:t>
            </a:r>
            <a:r>
              <a:rPr lang="es-CL" dirty="0"/>
              <a:t>han vivido en contextos vulnerables donde el despliegue de sus habilidades </a:t>
            </a:r>
            <a:r>
              <a:rPr lang="es-CL" dirty="0" smtClean="0"/>
              <a:t>personales se </a:t>
            </a:r>
            <a:r>
              <a:rPr lang="es-CL" dirty="0"/>
              <a:t>ha visto </a:t>
            </a:r>
            <a:r>
              <a:rPr lang="es-CL" dirty="0" smtClean="0"/>
              <a:t>dificultado. </a:t>
            </a:r>
            <a:r>
              <a:rPr lang="es-CL" dirty="0"/>
              <a:t>Por tanto, se espera contribuir al fortalecimiento de los </a:t>
            </a:r>
            <a:r>
              <a:rPr lang="es-CL" dirty="0" smtClean="0"/>
              <a:t>jóvenes </a:t>
            </a:r>
            <a:r>
              <a:rPr lang="es-CL" dirty="0"/>
              <a:t>que se encuentran en el sistema de protección hacia la autonomía para que se desarrollen como ciudadanos activos y </a:t>
            </a:r>
            <a:r>
              <a:rPr lang="es-CL" dirty="0" smtClean="0"/>
              <a:t>productivos.</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Para </a:t>
            </a:r>
            <a:r>
              <a:rPr lang="es-CL" dirty="0" smtClean="0"/>
              <a:t>alguno/as jóvenes, </a:t>
            </a:r>
            <a:r>
              <a:rPr lang="es-CL" dirty="0"/>
              <a:t>la preparación para la vida interdependiente se </a:t>
            </a:r>
            <a:r>
              <a:rPr lang="es-CL" dirty="0" smtClean="0"/>
              <a:t>inicia a partir de los 14 </a:t>
            </a:r>
            <a:r>
              <a:rPr lang="es-CL" dirty="0"/>
              <a:t>años </a:t>
            </a:r>
            <a:r>
              <a:rPr lang="es-CL" dirty="0" smtClean="0"/>
              <a:t>y </a:t>
            </a:r>
            <a:r>
              <a:rPr lang="es-CL" dirty="0"/>
              <a:t>cuando se pronostica que no será viable el regreso del joven a su grupo familiar nuclear o extendido en el mediano plazo</a:t>
            </a:r>
            <a:r>
              <a:rPr lang="es-CL" dirty="0" smtClean="0"/>
              <a:t>.</a:t>
            </a:r>
          </a:p>
          <a:p>
            <a:pPr marL="285750" indent="-285750" algn="just">
              <a:buFont typeface="Arial" panose="020B0604020202020204" pitchFamily="34" charset="0"/>
              <a:buChar char="•"/>
            </a:pPr>
            <a:endParaRPr lang="es-CL" dirty="0" smtClean="0"/>
          </a:p>
          <a:p>
            <a:pPr marL="285750" indent="-285750" algn="just">
              <a:buFont typeface="Arial" panose="020B0604020202020204" pitchFamily="34" charset="0"/>
              <a:buChar char="•"/>
            </a:pPr>
            <a:r>
              <a:rPr lang="es-CL" dirty="0" smtClean="0"/>
              <a:t>El </a:t>
            </a:r>
            <a:r>
              <a:rPr lang="es-CL" dirty="0"/>
              <a:t>desarrollo exitoso de las habilidades para un adulto </a:t>
            </a:r>
            <a:r>
              <a:rPr lang="es-CL" dirty="0" smtClean="0"/>
              <a:t>joven </a:t>
            </a:r>
            <a:r>
              <a:rPr lang="es-CL" dirty="0"/>
              <a:t>puede medirse evaluando el logro de tareas clave de la edad adulta: </a:t>
            </a:r>
            <a:r>
              <a:rPr lang="es-CL" i="1" dirty="0"/>
              <a:t>estabilidad de vivienda, empleo, ingreso, educación, relaciones de apoyo formales e informales, vínculos sociales, salud física y mental, incluyendo sentido positivo de su propio bienestar </a:t>
            </a:r>
            <a:r>
              <a:rPr lang="es-CL" b="1" i="1" dirty="0"/>
              <a:t>y no está supeditado sólo a la continuidad de estudios o al ingreso al mercado laboral. </a:t>
            </a:r>
          </a:p>
          <a:p>
            <a:pPr marL="285750" indent="-285750" algn="just">
              <a:buFont typeface="Arial" panose="020B0604020202020204" pitchFamily="34" charset="0"/>
              <a:buChar char="•"/>
            </a:pPr>
            <a:endParaRPr lang="es-CL" dirty="0" smtClean="0"/>
          </a:p>
          <a:p>
            <a:pPr marL="285750" indent="-285750" algn="just">
              <a:buFont typeface="Arial" panose="020B0604020202020204" pitchFamily="34" charset="0"/>
              <a:buChar char="•"/>
            </a:pPr>
            <a:endParaRPr lang="es-CL" dirty="0" smtClean="0"/>
          </a:p>
          <a:p>
            <a:pPr marL="285750" indent="-285750" algn="just">
              <a:buFont typeface="Arial" panose="020B0604020202020204" pitchFamily="34" charset="0"/>
              <a:buChar char="•"/>
            </a:pPr>
            <a:endParaRPr lang="es-CL" dirty="0"/>
          </a:p>
        </p:txBody>
      </p:sp>
    </p:spTree>
    <p:extLst>
      <p:ext uri="{BB962C8B-B14F-4D97-AF65-F5344CB8AC3E}">
        <p14:creationId xmlns:p14="http://schemas.microsoft.com/office/powerpoint/2010/main" val="3756125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1381125" y="304800"/>
            <a:ext cx="9030536" cy="135194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600" b="1" i="0" kern="1200" cap="all" baseline="0">
                <a:solidFill>
                  <a:srgbClr val="009BA6"/>
                </a:solidFill>
                <a:latin typeface="calibri" charset="0"/>
                <a:ea typeface="+mj-ea"/>
                <a:cs typeface="+mj-cs"/>
              </a:defRPr>
            </a:lvl1pPr>
          </a:lstStyle>
          <a:p>
            <a:r>
              <a:rPr lang="es-CL" sz="3200" dirty="0"/>
              <a:t>CONSIDERACIONES EN EL TRABAJO DE PREPARACIÓN PARA LA VIDA INTERDEPENDIENTE. </a:t>
            </a:r>
          </a:p>
          <a:p>
            <a:endParaRPr lang="es-CL" sz="3200" dirty="0"/>
          </a:p>
        </p:txBody>
      </p:sp>
      <p:pic>
        <p:nvPicPr>
          <p:cNvPr id="6" name="Imagen 5"/>
          <p:cNvPicPr/>
          <p:nvPr/>
        </p:nvPicPr>
        <p:blipFill>
          <a:blip r:embed="rId2"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
        <p:nvSpPr>
          <p:cNvPr id="3" name="Rectángulo 2"/>
          <p:cNvSpPr/>
          <p:nvPr/>
        </p:nvSpPr>
        <p:spPr>
          <a:xfrm>
            <a:off x="485775" y="295276"/>
            <a:ext cx="895350" cy="866775"/>
          </a:xfrm>
          <a:prstGeom prst="rect">
            <a:avLst/>
          </a:prstGeom>
          <a:solidFill>
            <a:srgbClr val="0093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dirty="0" smtClean="0"/>
              <a:t>4</a:t>
            </a:r>
            <a:endParaRPr lang="es-CL" sz="4400" dirty="0"/>
          </a:p>
        </p:txBody>
      </p:sp>
      <p:cxnSp>
        <p:nvCxnSpPr>
          <p:cNvPr id="8" name="Conector recto 7"/>
          <p:cNvCxnSpPr/>
          <p:nvPr/>
        </p:nvCxnSpPr>
        <p:spPr>
          <a:xfrm>
            <a:off x="1381125" y="1162051"/>
            <a:ext cx="8220075" cy="0"/>
          </a:xfrm>
          <a:prstGeom prst="line">
            <a:avLst/>
          </a:prstGeom>
        </p:spPr>
        <p:style>
          <a:lnRef idx="1">
            <a:schemeClr val="accent3"/>
          </a:lnRef>
          <a:fillRef idx="0">
            <a:schemeClr val="accent3"/>
          </a:fillRef>
          <a:effectRef idx="0">
            <a:schemeClr val="accent3"/>
          </a:effectRef>
          <a:fontRef idx="minor">
            <a:schemeClr val="tx1"/>
          </a:fontRef>
        </p:style>
      </p:cxnSp>
      <p:sp>
        <p:nvSpPr>
          <p:cNvPr id="7" name="Rectángulo 6"/>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Marcador de contenido 14"/>
          <p:cNvSpPr txBox="1">
            <a:spLocks/>
          </p:cNvSpPr>
          <p:nvPr/>
        </p:nvSpPr>
        <p:spPr>
          <a:xfrm>
            <a:off x="485775" y="194525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s-CL" sz="2000" dirty="0"/>
          </a:p>
        </p:txBody>
      </p:sp>
      <p:sp>
        <p:nvSpPr>
          <p:cNvPr id="11" name="Título 3"/>
          <p:cNvSpPr txBox="1">
            <a:spLocks/>
          </p:cNvSpPr>
          <p:nvPr/>
        </p:nvSpPr>
        <p:spPr>
          <a:xfrm>
            <a:off x="736277" y="2794426"/>
            <a:ext cx="4731944" cy="173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smtClean="0"/>
              <a:t/>
            </a:r>
            <a:br>
              <a:rPr lang="es-CL" dirty="0" smtClean="0"/>
            </a:br>
            <a:endParaRPr lang="es-CL" dirty="0"/>
          </a:p>
        </p:txBody>
      </p:sp>
      <p:sp>
        <p:nvSpPr>
          <p:cNvPr id="2" name="Rectángulo 1"/>
          <p:cNvSpPr/>
          <p:nvPr/>
        </p:nvSpPr>
        <p:spPr>
          <a:xfrm>
            <a:off x="485775" y="1870991"/>
            <a:ext cx="9463443" cy="6217087"/>
          </a:xfrm>
          <a:prstGeom prst="rect">
            <a:avLst/>
          </a:prstGeom>
        </p:spPr>
        <p:txBody>
          <a:bodyPr wrap="square">
            <a:spAutoFit/>
          </a:bodyPr>
          <a:lstStyle/>
          <a:p>
            <a:pPr marL="285750" indent="-285750" algn="just">
              <a:buFont typeface="Arial" panose="020B0604020202020204" pitchFamily="34" charset="0"/>
              <a:buChar char="•"/>
            </a:pPr>
            <a:r>
              <a:rPr lang="es-CL" dirty="0"/>
              <a:t>Lo anterior también implica revisar el rango </a:t>
            </a:r>
            <a:r>
              <a:rPr lang="es-CL" dirty="0" err="1"/>
              <a:t>etáreo</a:t>
            </a:r>
            <a:r>
              <a:rPr lang="es-CL" dirty="0"/>
              <a:t> máximo de atención en los sistemas </a:t>
            </a:r>
            <a:r>
              <a:rPr lang="es-CL" dirty="0" smtClean="0"/>
              <a:t>residenciales actuales. </a:t>
            </a:r>
            <a:r>
              <a:rPr lang="es-CL" dirty="0"/>
              <a:t>Las bases </a:t>
            </a:r>
            <a:r>
              <a:rPr lang="es-CL" dirty="0" smtClean="0"/>
              <a:t>técnicas </a:t>
            </a:r>
            <a:r>
              <a:rPr lang="es-CL" dirty="0"/>
              <a:t>vigentes</a:t>
            </a:r>
            <a:r>
              <a:rPr lang="es-CL" dirty="0" smtClean="0"/>
              <a:t> </a:t>
            </a:r>
            <a:r>
              <a:rPr lang="es-CL" dirty="0"/>
              <a:t>de </a:t>
            </a:r>
            <a:r>
              <a:rPr lang="es-CL" dirty="0" smtClean="0"/>
              <a:t>SENAME, </a:t>
            </a:r>
            <a:r>
              <a:rPr lang="es-CL" dirty="0"/>
              <a:t>indican que la atención en sistemas residenciales especializados está dirigida a jóvenes de entre 12 a </a:t>
            </a:r>
            <a:r>
              <a:rPr lang="es-CL" dirty="0" smtClean="0"/>
              <a:t>18 </a:t>
            </a:r>
            <a:r>
              <a:rPr lang="es-CL" dirty="0"/>
              <a:t>años y excepcionalmente </a:t>
            </a:r>
            <a:r>
              <a:rPr lang="es-CL" i="1" dirty="0"/>
              <a:t>jóvenes mayores de 18 años y menores de 24 años, cuando presentan capacidades diferentes o se encuentren  cursando estudios superiores acreditados. </a:t>
            </a:r>
          </a:p>
          <a:p>
            <a:pPr marL="285750" indent="-285750" algn="just">
              <a:buFont typeface="Arial" panose="020B0604020202020204" pitchFamily="34" charset="0"/>
              <a:buChar char="•"/>
            </a:pPr>
            <a:endParaRPr lang="es-CL" dirty="0" smtClean="0"/>
          </a:p>
          <a:p>
            <a:pPr marL="285750" indent="-285750" algn="just">
              <a:buFont typeface="Arial" panose="020B0604020202020204" pitchFamily="34" charset="0"/>
              <a:buChar char="•"/>
            </a:pPr>
            <a:r>
              <a:rPr lang="es-CL" dirty="0" smtClean="0"/>
              <a:t>Se sugiere seleccionar </a:t>
            </a:r>
            <a:r>
              <a:rPr lang="es-CL" dirty="0"/>
              <a:t>a un miembro del </a:t>
            </a:r>
            <a:r>
              <a:rPr lang="es-CL" dirty="0" smtClean="0"/>
              <a:t>equipo </a:t>
            </a:r>
            <a:r>
              <a:rPr lang="es-CL" dirty="0"/>
              <a:t>u otro adulto </a:t>
            </a:r>
            <a:r>
              <a:rPr lang="es-CL" dirty="0" smtClean="0"/>
              <a:t>elegido </a:t>
            </a:r>
            <a:r>
              <a:rPr lang="es-CL" dirty="0"/>
              <a:t>por </a:t>
            </a:r>
            <a:r>
              <a:rPr lang="es-CL" dirty="0" smtClean="0"/>
              <a:t>el/la </a:t>
            </a:r>
            <a:r>
              <a:rPr lang="es-CL" dirty="0"/>
              <a:t>joven, para ser responsable de </a:t>
            </a:r>
            <a:r>
              <a:rPr lang="es-CL" dirty="0" smtClean="0"/>
              <a:t>acompañarlo/as </a:t>
            </a:r>
            <a:r>
              <a:rPr lang="es-CL" dirty="0"/>
              <a:t>en su último año en la residencia y por un período luego de dejar el </a:t>
            </a:r>
            <a:r>
              <a:rPr lang="es-CL" dirty="0" smtClean="0"/>
              <a:t>cuidado residencial, </a:t>
            </a:r>
            <a:r>
              <a:rPr lang="es-CL" dirty="0"/>
              <a:t>para apoyar su transición a la salida </a:t>
            </a:r>
            <a:r>
              <a:rPr lang="es-CL" dirty="0" smtClean="0"/>
              <a:t>independiente </a:t>
            </a:r>
            <a:r>
              <a:rPr lang="es-CL" dirty="0"/>
              <a:t>(UNICEF y DONCEL, 2015; </a:t>
            </a:r>
            <a:r>
              <a:rPr lang="es-CL" dirty="0" err="1"/>
              <a:t>Sulimani-Aidan</a:t>
            </a:r>
            <a:r>
              <a:rPr lang="es-CL" dirty="0"/>
              <a:t>, 2016), que para efectos de este modelo </a:t>
            </a:r>
            <a:r>
              <a:rPr lang="es-CL" dirty="0" smtClean="0"/>
              <a:t>referimos </a:t>
            </a:r>
            <a:r>
              <a:rPr lang="es-CL" dirty="0"/>
              <a:t>como vida </a:t>
            </a:r>
            <a:r>
              <a:rPr lang="es-CL" b="1" dirty="0"/>
              <a:t>interdependiente. </a:t>
            </a:r>
            <a:endParaRPr lang="es-CL" b="1" dirty="0" smtClean="0"/>
          </a:p>
          <a:p>
            <a:pPr marL="285750" indent="-285750" algn="just">
              <a:buFont typeface="Arial" panose="020B0604020202020204" pitchFamily="34" charset="0"/>
              <a:buChar char="•"/>
            </a:pPr>
            <a:endParaRPr lang="es-CL" b="1" dirty="0"/>
          </a:p>
          <a:p>
            <a:pPr marL="285750" indent="-285750" algn="just">
              <a:buFont typeface="Arial" panose="020B0604020202020204" pitchFamily="34" charset="0"/>
              <a:buChar char="•"/>
            </a:pPr>
            <a:r>
              <a:rPr lang="es-CL" dirty="0"/>
              <a:t>Se debe mantener contacto regular con quien egresa del sistema residencial, de manera de hacer seguimiento al nivel de adaptación del joven a su nuevo contexto. Es trascendental acompañar a lo/as jóvenes en la transición post egreso del sistema residencial, tanto desde el trabajo sobre habilidades para la vida como en la definición de tareas específicas de apoyo. Este seguimiento no debería ser inferior a 18 meses, post egreso del sistema residencial. </a:t>
            </a:r>
          </a:p>
          <a:p>
            <a:pPr marL="285750" indent="-285750" algn="just">
              <a:buFont typeface="Arial" panose="020B0604020202020204" pitchFamily="34" charset="0"/>
              <a:buChar char="•"/>
            </a:pPr>
            <a:endParaRPr lang="es-CL" b="1" dirty="0"/>
          </a:p>
          <a:p>
            <a:pPr marL="285750" indent="-285750" algn="just">
              <a:buFont typeface="Arial" panose="020B0604020202020204" pitchFamily="34" charset="0"/>
              <a:buChar char="•"/>
            </a:pPr>
            <a:endParaRPr lang="es-CL" sz="2000" b="1" i="1" dirty="0"/>
          </a:p>
          <a:p>
            <a:pPr marL="285750" indent="-285750" algn="just">
              <a:buFont typeface="Arial" panose="020B0604020202020204" pitchFamily="34" charset="0"/>
              <a:buChar char="•"/>
            </a:pPr>
            <a:endParaRPr lang="es-CL" i="1" dirty="0" smtClean="0"/>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a:p>
        </p:txBody>
      </p:sp>
    </p:spTree>
    <p:extLst>
      <p:ext uri="{BB962C8B-B14F-4D97-AF65-F5344CB8AC3E}">
        <p14:creationId xmlns:p14="http://schemas.microsoft.com/office/powerpoint/2010/main" val="2789137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1381125" y="304800"/>
            <a:ext cx="9030536" cy="135194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600" b="1" i="0" kern="1200" cap="all" baseline="0">
                <a:solidFill>
                  <a:srgbClr val="009BA6"/>
                </a:solidFill>
                <a:latin typeface="calibri" charset="0"/>
                <a:ea typeface="+mj-ea"/>
                <a:cs typeface="+mj-cs"/>
              </a:defRPr>
            </a:lvl1pPr>
          </a:lstStyle>
          <a:p>
            <a:r>
              <a:rPr lang="es-CL" sz="3200" dirty="0"/>
              <a:t>CONSIDERACIONES EN EL TRABAJO DE PREPARACIÓN PARA LA VIDA INTERDEPENDIENTE. </a:t>
            </a:r>
          </a:p>
          <a:p>
            <a:endParaRPr lang="es-CL" sz="3200" dirty="0"/>
          </a:p>
        </p:txBody>
      </p:sp>
      <p:pic>
        <p:nvPicPr>
          <p:cNvPr id="6" name="Imagen 5"/>
          <p:cNvPicPr/>
          <p:nvPr/>
        </p:nvPicPr>
        <p:blipFill>
          <a:blip r:embed="rId2"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
        <p:nvSpPr>
          <p:cNvPr id="3" name="Rectángulo 2"/>
          <p:cNvSpPr/>
          <p:nvPr/>
        </p:nvSpPr>
        <p:spPr>
          <a:xfrm>
            <a:off x="485775" y="295276"/>
            <a:ext cx="895350" cy="866775"/>
          </a:xfrm>
          <a:prstGeom prst="rect">
            <a:avLst/>
          </a:prstGeom>
          <a:solidFill>
            <a:srgbClr val="0093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dirty="0" smtClean="0"/>
              <a:t>4</a:t>
            </a:r>
            <a:endParaRPr lang="es-CL" sz="4400" dirty="0"/>
          </a:p>
        </p:txBody>
      </p:sp>
      <p:cxnSp>
        <p:nvCxnSpPr>
          <p:cNvPr id="8" name="Conector recto 7"/>
          <p:cNvCxnSpPr/>
          <p:nvPr/>
        </p:nvCxnSpPr>
        <p:spPr>
          <a:xfrm>
            <a:off x="1381125" y="1162051"/>
            <a:ext cx="8220075" cy="0"/>
          </a:xfrm>
          <a:prstGeom prst="line">
            <a:avLst/>
          </a:prstGeom>
        </p:spPr>
        <p:style>
          <a:lnRef idx="1">
            <a:schemeClr val="accent3"/>
          </a:lnRef>
          <a:fillRef idx="0">
            <a:schemeClr val="accent3"/>
          </a:fillRef>
          <a:effectRef idx="0">
            <a:schemeClr val="accent3"/>
          </a:effectRef>
          <a:fontRef idx="minor">
            <a:schemeClr val="tx1"/>
          </a:fontRef>
        </p:style>
      </p:cxnSp>
      <p:sp>
        <p:nvSpPr>
          <p:cNvPr id="7" name="Rectángulo 6"/>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Marcador de contenido 14"/>
          <p:cNvSpPr txBox="1">
            <a:spLocks/>
          </p:cNvSpPr>
          <p:nvPr/>
        </p:nvSpPr>
        <p:spPr>
          <a:xfrm>
            <a:off x="485775" y="194525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s-CL" sz="2000" dirty="0"/>
          </a:p>
        </p:txBody>
      </p:sp>
      <p:sp>
        <p:nvSpPr>
          <p:cNvPr id="11" name="Título 3"/>
          <p:cNvSpPr txBox="1">
            <a:spLocks/>
          </p:cNvSpPr>
          <p:nvPr/>
        </p:nvSpPr>
        <p:spPr>
          <a:xfrm>
            <a:off x="736277" y="2794426"/>
            <a:ext cx="4731944" cy="173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smtClean="0"/>
              <a:t/>
            </a:r>
            <a:br>
              <a:rPr lang="es-CL" dirty="0" smtClean="0"/>
            </a:br>
            <a:endParaRPr lang="es-CL" dirty="0"/>
          </a:p>
        </p:txBody>
      </p:sp>
      <p:sp>
        <p:nvSpPr>
          <p:cNvPr id="2" name="Rectángulo 1"/>
          <p:cNvSpPr/>
          <p:nvPr/>
        </p:nvSpPr>
        <p:spPr>
          <a:xfrm>
            <a:off x="485775" y="1870991"/>
            <a:ext cx="9463443" cy="5078313"/>
          </a:xfrm>
          <a:prstGeom prst="rect">
            <a:avLst/>
          </a:prstGeom>
        </p:spPr>
        <p:txBody>
          <a:bodyPr wrap="square">
            <a:spAutoFit/>
          </a:bodyPr>
          <a:lstStyle/>
          <a:p>
            <a:pPr marL="285750" indent="-285750" algn="just">
              <a:buFont typeface="Arial" panose="020B0604020202020204" pitchFamily="34" charset="0"/>
              <a:buChar char="•"/>
            </a:pPr>
            <a:endParaRPr lang="es-CL" dirty="0" smtClean="0"/>
          </a:p>
          <a:p>
            <a:pPr marL="285750" indent="-285750" algn="just">
              <a:buFont typeface="Arial" panose="020B0604020202020204" pitchFamily="34" charset="0"/>
              <a:buChar char="•"/>
            </a:pPr>
            <a:r>
              <a:rPr lang="es-CL" dirty="0" smtClean="0"/>
              <a:t>Independiente de las situaciones de graves vulneraciones de derecho a las que han estado expuesto/as lo/as jóvenes atendido/as en centros residenciales, se debe estar atentos a los recursos </a:t>
            </a:r>
            <a:r>
              <a:rPr lang="es-CL" dirty="0" err="1" smtClean="0"/>
              <a:t>resilientes</a:t>
            </a:r>
            <a:r>
              <a:rPr lang="es-CL" dirty="0"/>
              <a:t> </a:t>
            </a:r>
            <a:r>
              <a:rPr lang="es-CL" dirty="0" smtClean="0"/>
              <a:t>que presentan, para potenciarlos. Éstos se constituirán en un factor protector que favorecerá el desarrollo </a:t>
            </a:r>
            <a:r>
              <a:rPr lang="es-CL" dirty="0"/>
              <a:t>exitoso de </a:t>
            </a:r>
            <a:r>
              <a:rPr lang="es-CL" dirty="0" smtClean="0"/>
              <a:t>sus habilidades y </a:t>
            </a:r>
            <a:r>
              <a:rPr lang="es-CL" dirty="0"/>
              <a:t>la preparación para la vida </a:t>
            </a:r>
            <a:r>
              <a:rPr lang="es-CL" b="1" dirty="0" smtClean="0"/>
              <a:t>interdependiente.</a:t>
            </a:r>
          </a:p>
          <a:p>
            <a:pPr marL="285750" indent="-285750" algn="just">
              <a:buFont typeface="Arial" panose="020B0604020202020204" pitchFamily="34" charset="0"/>
              <a:buChar char="•"/>
            </a:pPr>
            <a:endParaRPr lang="es-CL" b="1" dirty="0"/>
          </a:p>
          <a:p>
            <a:pPr marL="285750" indent="-285750" algn="just">
              <a:buFont typeface="Arial" panose="020B0604020202020204" pitchFamily="34" charset="0"/>
              <a:buChar char="•"/>
            </a:pPr>
            <a:r>
              <a:rPr lang="es-CL" dirty="0" smtClean="0"/>
              <a:t>Se debe contar con subvención estatal que permita realizar procesos de preparación para la vida </a:t>
            </a:r>
            <a:r>
              <a:rPr lang="es-CL" b="1" dirty="0" smtClean="0"/>
              <a:t>interdependiente</a:t>
            </a:r>
            <a:r>
              <a:rPr lang="es-CL" dirty="0" smtClean="0"/>
              <a:t>, los que no deberían estar condicionados a que los jóvenes sean alumnos regulares de la enseñanza básica, media, superior u otras equivalentes. Consideramos</a:t>
            </a:r>
            <a:r>
              <a:rPr lang="es-CL" b="1" dirty="0" smtClean="0"/>
              <a:t> </a:t>
            </a:r>
            <a:r>
              <a:rPr lang="es-CL" b="1" dirty="0"/>
              <a:t>que es insuficiente y reduccionista </a:t>
            </a:r>
            <a:r>
              <a:rPr lang="es-CL" dirty="0"/>
              <a:t>que la transferencia esté condicionada a estos </a:t>
            </a:r>
            <a:r>
              <a:rPr lang="es-CL" dirty="0" smtClean="0"/>
              <a:t>factores. La subvención debería </a:t>
            </a:r>
            <a:r>
              <a:rPr lang="es-CL" dirty="0"/>
              <a:t>estar </a:t>
            </a:r>
            <a:r>
              <a:rPr lang="es-CL" dirty="0" smtClean="0"/>
              <a:t>condicionada más bien </a:t>
            </a:r>
            <a:r>
              <a:rPr lang="es-CL" dirty="0"/>
              <a:t>a la evaluación anual en base al cumplimento de estándares adecuados basados en evidencia</a:t>
            </a:r>
            <a:r>
              <a:rPr lang="es-CL" dirty="0" smtClean="0"/>
              <a:t>.</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smtClean="0"/>
              <a:t>Se debe considerar el Protocolo vigente de </a:t>
            </a:r>
            <a:r>
              <a:rPr lang="es-CL" dirty="0"/>
              <a:t>preparación para la vida independiente de SENAME, Versión 2016</a:t>
            </a:r>
            <a:r>
              <a:rPr lang="es-CL" dirty="0" smtClean="0"/>
              <a:t>.</a:t>
            </a:r>
            <a:endParaRPr lang="es-CL" i="1" dirty="0"/>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endParaRPr lang="es-CL" dirty="0"/>
          </a:p>
        </p:txBody>
      </p:sp>
    </p:spTree>
    <p:extLst>
      <p:ext uri="{BB962C8B-B14F-4D97-AF65-F5344CB8AC3E}">
        <p14:creationId xmlns:p14="http://schemas.microsoft.com/office/powerpoint/2010/main" val="1805512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2823845" y="3098801"/>
            <a:ext cx="9030536" cy="8689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600" b="1" i="0" kern="1200" cap="all" baseline="0">
                <a:solidFill>
                  <a:srgbClr val="009BA6"/>
                </a:solidFill>
                <a:latin typeface="calibri" charset="0"/>
                <a:ea typeface="+mj-ea"/>
                <a:cs typeface="+mj-cs"/>
              </a:defRPr>
            </a:lvl1pPr>
          </a:lstStyle>
          <a:p>
            <a:r>
              <a:rPr lang="es-CL" sz="3200" dirty="0" smtClean="0"/>
              <a:t>Conclusiones.</a:t>
            </a:r>
            <a:endParaRPr lang="es-CL" sz="3200" dirty="0"/>
          </a:p>
        </p:txBody>
      </p:sp>
      <p:pic>
        <p:nvPicPr>
          <p:cNvPr id="6" name="Imagen 5"/>
          <p:cNvPicPr/>
          <p:nvPr/>
        </p:nvPicPr>
        <p:blipFill>
          <a:blip r:embed="rId2"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
        <p:nvSpPr>
          <p:cNvPr id="3" name="Rectángulo 2"/>
          <p:cNvSpPr/>
          <p:nvPr/>
        </p:nvSpPr>
        <p:spPr>
          <a:xfrm>
            <a:off x="1928495" y="3068956"/>
            <a:ext cx="895350" cy="866775"/>
          </a:xfrm>
          <a:prstGeom prst="rect">
            <a:avLst/>
          </a:prstGeom>
          <a:solidFill>
            <a:srgbClr val="0093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dirty="0"/>
              <a:t>5</a:t>
            </a:r>
          </a:p>
        </p:txBody>
      </p:sp>
      <p:cxnSp>
        <p:nvCxnSpPr>
          <p:cNvPr id="8" name="Conector recto 7"/>
          <p:cNvCxnSpPr/>
          <p:nvPr/>
        </p:nvCxnSpPr>
        <p:spPr>
          <a:xfrm>
            <a:off x="2701925" y="3935731"/>
            <a:ext cx="8220075" cy="0"/>
          </a:xfrm>
          <a:prstGeom prst="line">
            <a:avLst/>
          </a:prstGeom>
        </p:spPr>
        <p:style>
          <a:lnRef idx="1">
            <a:schemeClr val="accent3"/>
          </a:lnRef>
          <a:fillRef idx="0">
            <a:schemeClr val="accent3"/>
          </a:fillRef>
          <a:effectRef idx="0">
            <a:schemeClr val="accent3"/>
          </a:effectRef>
          <a:fontRef idx="minor">
            <a:schemeClr val="tx1"/>
          </a:fontRef>
        </p:style>
      </p:cxnSp>
      <p:sp>
        <p:nvSpPr>
          <p:cNvPr id="7" name="Rectángulo 6"/>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Título 3"/>
          <p:cNvSpPr txBox="1">
            <a:spLocks/>
          </p:cNvSpPr>
          <p:nvPr/>
        </p:nvSpPr>
        <p:spPr>
          <a:xfrm>
            <a:off x="736277" y="2794426"/>
            <a:ext cx="4731944" cy="173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smtClean="0"/>
              <a:t/>
            </a:r>
            <a:br>
              <a:rPr lang="es-CL" dirty="0" smtClean="0"/>
            </a:br>
            <a:endParaRPr lang="es-CL" dirty="0"/>
          </a:p>
        </p:txBody>
      </p:sp>
      <p:sp>
        <p:nvSpPr>
          <p:cNvPr id="12" name="Título 3"/>
          <p:cNvSpPr txBox="1">
            <a:spLocks/>
          </p:cNvSpPr>
          <p:nvPr/>
        </p:nvSpPr>
        <p:spPr>
          <a:xfrm>
            <a:off x="295422" y="1927274"/>
            <a:ext cx="5172799" cy="30476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smtClean="0"/>
              <a:t/>
            </a:r>
            <a:br>
              <a:rPr lang="es-CL" dirty="0" smtClean="0"/>
            </a:br>
            <a:endParaRPr lang="es-CL" dirty="0"/>
          </a:p>
        </p:txBody>
      </p:sp>
    </p:spTree>
    <p:extLst>
      <p:ext uri="{BB962C8B-B14F-4D97-AF65-F5344CB8AC3E}">
        <p14:creationId xmlns:p14="http://schemas.microsoft.com/office/powerpoint/2010/main" val="4199207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1381125" y="304800"/>
            <a:ext cx="9030536" cy="135194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600" b="1" i="0" kern="1200" cap="all" baseline="0">
                <a:solidFill>
                  <a:srgbClr val="009BA6"/>
                </a:solidFill>
                <a:latin typeface="calibri" charset="0"/>
                <a:ea typeface="+mj-ea"/>
                <a:cs typeface="+mj-cs"/>
              </a:defRPr>
            </a:lvl1pPr>
          </a:lstStyle>
          <a:p>
            <a:r>
              <a:rPr lang="es-CL" sz="3200" dirty="0" smtClean="0"/>
              <a:t>CONCLUSIONES.</a:t>
            </a:r>
            <a:endParaRPr lang="es-CL" sz="3200" dirty="0"/>
          </a:p>
          <a:p>
            <a:endParaRPr lang="es-CL" sz="3200" dirty="0"/>
          </a:p>
        </p:txBody>
      </p:sp>
      <p:pic>
        <p:nvPicPr>
          <p:cNvPr id="6" name="Imagen 5"/>
          <p:cNvPicPr/>
          <p:nvPr/>
        </p:nvPicPr>
        <p:blipFill>
          <a:blip r:embed="rId2"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
        <p:nvSpPr>
          <p:cNvPr id="3" name="Rectángulo 2"/>
          <p:cNvSpPr/>
          <p:nvPr/>
        </p:nvSpPr>
        <p:spPr>
          <a:xfrm>
            <a:off x="485775" y="295276"/>
            <a:ext cx="895350" cy="866775"/>
          </a:xfrm>
          <a:prstGeom prst="rect">
            <a:avLst/>
          </a:prstGeom>
          <a:solidFill>
            <a:srgbClr val="0093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dirty="0"/>
              <a:t>5</a:t>
            </a:r>
          </a:p>
        </p:txBody>
      </p:sp>
      <p:cxnSp>
        <p:nvCxnSpPr>
          <p:cNvPr id="8" name="Conector recto 7"/>
          <p:cNvCxnSpPr/>
          <p:nvPr/>
        </p:nvCxnSpPr>
        <p:spPr>
          <a:xfrm>
            <a:off x="1381125" y="1162051"/>
            <a:ext cx="8220075" cy="0"/>
          </a:xfrm>
          <a:prstGeom prst="line">
            <a:avLst/>
          </a:prstGeom>
        </p:spPr>
        <p:style>
          <a:lnRef idx="1">
            <a:schemeClr val="accent3"/>
          </a:lnRef>
          <a:fillRef idx="0">
            <a:schemeClr val="accent3"/>
          </a:fillRef>
          <a:effectRef idx="0">
            <a:schemeClr val="accent3"/>
          </a:effectRef>
          <a:fontRef idx="minor">
            <a:schemeClr val="tx1"/>
          </a:fontRef>
        </p:style>
      </p:cxnSp>
      <p:sp>
        <p:nvSpPr>
          <p:cNvPr id="7" name="Rectángulo 6"/>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Marcador de contenido 14"/>
          <p:cNvSpPr txBox="1">
            <a:spLocks/>
          </p:cNvSpPr>
          <p:nvPr/>
        </p:nvSpPr>
        <p:spPr>
          <a:xfrm>
            <a:off x="436245" y="193265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s-CL" sz="2000" dirty="0"/>
          </a:p>
        </p:txBody>
      </p:sp>
      <p:sp>
        <p:nvSpPr>
          <p:cNvPr id="11" name="Título 3"/>
          <p:cNvSpPr txBox="1">
            <a:spLocks/>
          </p:cNvSpPr>
          <p:nvPr/>
        </p:nvSpPr>
        <p:spPr>
          <a:xfrm>
            <a:off x="736277" y="2794426"/>
            <a:ext cx="4731944" cy="173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smtClean="0"/>
              <a:t/>
            </a:r>
            <a:br>
              <a:rPr lang="es-CL" dirty="0" smtClean="0"/>
            </a:br>
            <a:endParaRPr lang="es-CL" dirty="0"/>
          </a:p>
        </p:txBody>
      </p:sp>
      <p:sp>
        <p:nvSpPr>
          <p:cNvPr id="4" name="Rectángulo 3"/>
          <p:cNvSpPr/>
          <p:nvPr/>
        </p:nvSpPr>
        <p:spPr>
          <a:xfrm>
            <a:off x="485775" y="1403414"/>
            <a:ext cx="9599921" cy="5355312"/>
          </a:xfrm>
          <a:prstGeom prst="rect">
            <a:avLst/>
          </a:prstGeom>
        </p:spPr>
        <p:txBody>
          <a:bodyPr wrap="square">
            <a:spAutoFit/>
          </a:bodyPr>
          <a:lstStyle/>
          <a:p>
            <a:pPr marL="285750" indent="-285750" algn="just">
              <a:buFont typeface="Arial" panose="020B0604020202020204" pitchFamily="34" charset="0"/>
              <a:buChar char="•"/>
            </a:pPr>
            <a:r>
              <a:rPr lang="es-CL" dirty="0" smtClean="0"/>
              <a:t>Es necesario evaluar cambiar </a:t>
            </a:r>
            <a:r>
              <a:rPr lang="es-CL" dirty="0"/>
              <a:t>el enfoque de preparación para la vida “independiente</a:t>
            </a:r>
            <a:r>
              <a:rPr lang="es-CL" dirty="0" smtClean="0"/>
              <a:t>”, por enfoque de </a:t>
            </a:r>
            <a:r>
              <a:rPr lang="es-CL" dirty="0"/>
              <a:t>preparación para la vida </a:t>
            </a:r>
            <a:r>
              <a:rPr lang="es-CL" b="1" dirty="0"/>
              <a:t>“interdependiente</a:t>
            </a:r>
            <a:r>
              <a:rPr lang="es-CL" b="1" dirty="0" smtClean="0"/>
              <a:t>”. </a:t>
            </a:r>
          </a:p>
          <a:p>
            <a:pPr marL="285750" indent="-285750" algn="just">
              <a:buFont typeface="Arial" panose="020B0604020202020204" pitchFamily="34" charset="0"/>
              <a:buChar char="•"/>
            </a:pPr>
            <a:r>
              <a:rPr lang="es-CL" dirty="0"/>
              <a:t>El </a:t>
            </a:r>
            <a:r>
              <a:rPr lang="es-CL" dirty="0" smtClean="0"/>
              <a:t>éxito de un proceso de preparación para la vida </a:t>
            </a:r>
            <a:r>
              <a:rPr lang="es-CL" b="1" dirty="0" smtClean="0"/>
              <a:t>interdependiente</a:t>
            </a:r>
            <a:r>
              <a:rPr lang="es-CL" dirty="0" smtClean="0"/>
              <a:t> puede ser evaluado considerando diversos aspectos y no sólo considerando el área educacional, laboral </a:t>
            </a:r>
            <a:r>
              <a:rPr lang="es-CL" dirty="0" smtClean="0"/>
              <a:t>y/o </a:t>
            </a:r>
            <a:r>
              <a:rPr lang="es-CL" dirty="0" smtClean="0"/>
              <a:t>habitacional.</a:t>
            </a:r>
            <a:endParaRPr lang="es-CL" b="1" i="1" dirty="0"/>
          </a:p>
          <a:p>
            <a:pPr marL="285750" indent="-285750" algn="just">
              <a:buFont typeface="Arial" panose="020B0604020202020204" pitchFamily="34" charset="0"/>
              <a:buChar char="•"/>
            </a:pPr>
            <a:r>
              <a:rPr lang="es-CL" dirty="0" smtClean="0"/>
              <a:t>El </a:t>
            </a:r>
            <a:r>
              <a:rPr lang="es-CL" dirty="0"/>
              <a:t>foco </a:t>
            </a:r>
            <a:r>
              <a:rPr lang="es-CL" dirty="0" smtClean="0"/>
              <a:t>de del trabajo en la preparación para la vida </a:t>
            </a:r>
            <a:r>
              <a:rPr lang="es-CL" b="1" dirty="0" smtClean="0"/>
              <a:t>interdependiente </a:t>
            </a:r>
            <a:r>
              <a:rPr lang="es-CL" dirty="0" smtClean="0"/>
              <a:t>debe estar centrado en los procesos individuales y el proyecto de vida de cada joven. Se requieren recursos económicos para contar con el equipo apropiado para acompañar estos procesos y éstos no deben </a:t>
            </a:r>
            <a:r>
              <a:rPr lang="es-CL" dirty="0"/>
              <a:t>estar </a:t>
            </a:r>
            <a:r>
              <a:rPr lang="es-CL" dirty="0" smtClean="0"/>
              <a:t>condicionados </a:t>
            </a:r>
            <a:r>
              <a:rPr lang="es-CL" dirty="0"/>
              <a:t>a la continuidad de </a:t>
            </a:r>
            <a:r>
              <a:rPr lang="es-CL" dirty="0" smtClean="0"/>
              <a:t>estudios de lo/as jóvenes, como se plantea en el proyecto de Ley </a:t>
            </a:r>
            <a:r>
              <a:rPr lang="es-CL" dirty="0"/>
              <a:t>del Servicio de Protección a la </a:t>
            </a:r>
            <a:r>
              <a:rPr lang="es-CL" dirty="0" smtClean="0"/>
              <a:t>Niñez</a:t>
            </a:r>
          </a:p>
          <a:p>
            <a:pPr marL="285750" indent="-285750" algn="just">
              <a:buFont typeface="Arial" panose="020B0604020202020204" pitchFamily="34" charset="0"/>
              <a:buChar char="•"/>
            </a:pPr>
            <a:r>
              <a:rPr lang="es-CL" dirty="0" smtClean="0"/>
              <a:t>Es </a:t>
            </a:r>
            <a:r>
              <a:rPr lang="es-CL" dirty="0" smtClean="0"/>
              <a:t>necesario tener claro </a:t>
            </a:r>
            <a:r>
              <a:rPr lang="es-CL" dirty="0" smtClean="0"/>
              <a:t>cómo y cuando se concretará </a:t>
            </a:r>
            <a:r>
              <a:rPr lang="es-CL" dirty="0"/>
              <a:t>el </a:t>
            </a:r>
            <a:r>
              <a:rPr lang="es-CL" b="1" dirty="0"/>
              <a:t>programa de apoyo integral de inserción adolescente para niños, niñas y adolescentes que egresan a la vida independiente</a:t>
            </a:r>
            <a:r>
              <a:rPr lang="es-CL" dirty="0"/>
              <a:t>, descrito en el Acuerdo Nacional por la </a:t>
            </a:r>
            <a:r>
              <a:rPr lang="es-CL" dirty="0" smtClean="0"/>
              <a:t>Infancia y conocer el </a:t>
            </a:r>
            <a:r>
              <a:rPr lang="es-CL" dirty="0" smtClean="0"/>
              <a:t>presupuesto que tendrá asociado. </a:t>
            </a:r>
          </a:p>
          <a:p>
            <a:pPr marL="285750" indent="-285750" algn="just">
              <a:buFont typeface="Arial" panose="020B0604020202020204" pitchFamily="34" charset="0"/>
              <a:buChar char="•"/>
            </a:pPr>
            <a:r>
              <a:rPr lang="es-CL" dirty="0" smtClean="0"/>
              <a:t>Es necesario sistematizar experiencia y </a:t>
            </a:r>
            <a:r>
              <a:rPr lang="es-CL" b="1" dirty="0"/>
              <a:t>revisar </a:t>
            </a:r>
            <a:r>
              <a:rPr lang="es-CL" b="1" dirty="0" smtClean="0"/>
              <a:t>evidencia nacional e internacional</a:t>
            </a:r>
            <a:r>
              <a:rPr lang="es-CL" dirty="0" smtClean="0"/>
              <a:t> de modelos </a:t>
            </a:r>
            <a:r>
              <a:rPr lang="es-CL" dirty="0"/>
              <a:t>de </a:t>
            </a:r>
            <a:r>
              <a:rPr lang="es-CL" dirty="0" smtClean="0"/>
              <a:t>egresos de jóvenes a la vida </a:t>
            </a:r>
            <a:r>
              <a:rPr lang="es-CL" b="1" dirty="0" smtClean="0"/>
              <a:t>interdependiente</a:t>
            </a:r>
            <a:r>
              <a:rPr lang="es-CL" dirty="0" smtClean="0"/>
              <a:t>, </a:t>
            </a:r>
            <a:r>
              <a:rPr lang="es-CL" dirty="0"/>
              <a:t>como por ejemplo dispositivos de casas </a:t>
            </a:r>
            <a:r>
              <a:rPr lang="es-CL" dirty="0" smtClean="0"/>
              <a:t>compartidas. </a:t>
            </a:r>
          </a:p>
          <a:p>
            <a:pPr marL="285750" indent="-285750" algn="just">
              <a:buFont typeface="Arial" panose="020B0604020202020204" pitchFamily="34" charset="0"/>
              <a:buChar char="•"/>
            </a:pPr>
            <a:r>
              <a:rPr lang="es-CL" dirty="0" smtClean="0"/>
              <a:t>Es necesario considerar la </a:t>
            </a:r>
            <a:r>
              <a:rPr lang="es-CL" dirty="0"/>
              <a:t>edad en que los </a:t>
            </a:r>
            <a:r>
              <a:rPr lang="es-CL" dirty="0" smtClean="0"/>
              <a:t>jóvenes, que no han estado en dispositivos residenciales,  </a:t>
            </a:r>
            <a:r>
              <a:rPr lang="es-CL" dirty="0"/>
              <a:t>actualmente salen de sus </a:t>
            </a:r>
            <a:r>
              <a:rPr lang="es-CL" dirty="0" smtClean="0"/>
              <a:t>hogares, 21 </a:t>
            </a:r>
            <a:r>
              <a:rPr lang="es-CL" dirty="0"/>
              <a:t>años es una edad muy temprana para un egreso </a:t>
            </a:r>
            <a:r>
              <a:rPr lang="es-CL" dirty="0" smtClean="0"/>
              <a:t>interdependiente de jóvenes que han vivido en residencias de protección. </a:t>
            </a:r>
            <a:endParaRPr lang="es-CL" dirty="0"/>
          </a:p>
        </p:txBody>
      </p:sp>
    </p:spTree>
    <p:extLst>
      <p:ext uri="{BB962C8B-B14F-4D97-AF65-F5344CB8AC3E}">
        <p14:creationId xmlns:p14="http://schemas.microsoft.com/office/powerpoint/2010/main" val="3112680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CuadroTexto 7"/>
          <p:cNvSpPr txBox="1"/>
          <p:nvPr/>
        </p:nvSpPr>
        <p:spPr>
          <a:xfrm rot="16200000">
            <a:off x="-1151151" y="1172985"/>
            <a:ext cx="2582250" cy="307777"/>
          </a:xfrm>
          <a:prstGeom prst="rect">
            <a:avLst/>
          </a:prstGeom>
          <a:noFill/>
        </p:spPr>
        <p:txBody>
          <a:bodyPr wrap="square" rtlCol="0">
            <a:spAutoFit/>
          </a:bodyPr>
          <a:lstStyle/>
          <a:p>
            <a:pPr algn="r"/>
            <a:r>
              <a:rPr lang="es-CL" sz="1400" b="1" dirty="0" smtClean="0">
                <a:solidFill>
                  <a:prstClr val="white"/>
                </a:solidFill>
              </a:rPr>
              <a:t>15 DE NOVIEMBRE 2018</a:t>
            </a:r>
            <a:endParaRPr lang="es-CL" sz="1400" b="1" dirty="0">
              <a:solidFill>
                <a:prstClr val="white"/>
              </a:solidFill>
            </a:endParaRPr>
          </a:p>
        </p:txBody>
      </p:sp>
      <p:sp>
        <p:nvSpPr>
          <p:cNvPr id="9" name="CuadroTexto 8"/>
          <p:cNvSpPr txBox="1"/>
          <p:nvPr/>
        </p:nvSpPr>
        <p:spPr>
          <a:xfrm>
            <a:off x="7045215" y="2617998"/>
            <a:ext cx="4277907" cy="584775"/>
          </a:xfrm>
          <a:prstGeom prst="rect">
            <a:avLst/>
          </a:prstGeom>
          <a:noFill/>
        </p:spPr>
        <p:txBody>
          <a:bodyPr wrap="square" rtlCol="0">
            <a:spAutoFit/>
          </a:bodyPr>
          <a:lstStyle/>
          <a:p>
            <a:pPr algn="ctr"/>
            <a:r>
              <a:rPr lang="es-CL" sz="3200" b="1" dirty="0" smtClean="0">
                <a:solidFill>
                  <a:prstClr val="white"/>
                </a:solidFill>
              </a:rPr>
              <a:t>Muchas Gracias</a:t>
            </a:r>
            <a:endParaRPr lang="es-CL" sz="3200" b="1" dirty="0">
              <a:solidFill>
                <a:prstClr val="white"/>
              </a:solidFill>
            </a:endParaRPr>
          </a:p>
        </p:txBody>
      </p:sp>
    </p:spTree>
    <p:extLst>
      <p:ext uri="{BB962C8B-B14F-4D97-AF65-F5344CB8AC3E}">
        <p14:creationId xmlns:p14="http://schemas.microsoft.com/office/powerpoint/2010/main" val="33719842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29987" y="778473"/>
            <a:ext cx="10972799" cy="5211636"/>
          </a:xfrm>
        </p:spPr>
        <p:txBody>
          <a:bodyPr>
            <a:normAutofit fontScale="25000" lnSpcReduction="20000"/>
          </a:bodyPr>
          <a:lstStyle/>
          <a:p>
            <a:pPr marL="0" indent="0" algn="just">
              <a:buNone/>
            </a:pPr>
            <a:endParaRPr lang="es-CL" sz="6200" b="1" dirty="0" smtClean="0">
              <a:solidFill>
                <a:schemeClr val="tx1"/>
              </a:solidFill>
            </a:endParaRPr>
          </a:p>
          <a:p>
            <a:pPr marL="0" indent="0" algn="just">
              <a:buNone/>
            </a:pPr>
            <a:r>
              <a:rPr lang="es-CL" sz="7200" b="1" dirty="0" smtClean="0">
                <a:solidFill>
                  <a:schemeClr val="tx1"/>
                </a:solidFill>
              </a:rPr>
              <a:t>1960: </a:t>
            </a:r>
            <a:r>
              <a:rPr lang="es-CL" sz="7200" dirty="0" smtClean="0">
                <a:solidFill>
                  <a:schemeClr val="tx1"/>
                </a:solidFill>
              </a:rPr>
              <a:t>En </a:t>
            </a:r>
            <a:r>
              <a:rPr lang="es-CL" sz="7200" dirty="0">
                <a:solidFill>
                  <a:schemeClr val="tx1"/>
                </a:solidFill>
              </a:rPr>
              <a:t>Santiago, comienzan a </a:t>
            </a:r>
            <a:r>
              <a:rPr lang="es-CL" sz="7200" dirty="0" smtClean="0">
                <a:solidFill>
                  <a:schemeClr val="tx1"/>
                </a:solidFill>
              </a:rPr>
              <a:t>ejecutarse los </a:t>
            </a:r>
            <a:r>
              <a:rPr lang="es-CL" sz="7200" dirty="0">
                <a:solidFill>
                  <a:schemeClr val="tx1"/>
                </a:solidFill>
              </a:rPr>
              <a:t>Hogares Familiares, reemplazando la estructura </a:t>
            </a:r>
            <a:r>
              <a:rPr lang="es-CL" sz="7200" dirty="0" smtClean="0">
                <a:solidFill>
                  <a:schemeClr val="tx1"/>
                </a:solidFill>
              </a:rPr>
              <a:t>de Hogares Masivos que </a:t>
            </a:r>
            <a:r>
              <a:rPr lang="es-CL" sz="7200" dirty="0">
                <a:solidFill>
                  <a:schemeClr val="tx1"/>
                </a:solidFill>
              </a:rPr>
              <a:t>existía hasta ese momento</a:t>
            </a:r>
            <a:r>
              <a:rPr lang="es-CL" sz="7200" dirty="0" smtClean="0">
                <a:solidFill>
                  <a:schemeClr val="tx1"/>
                </a:solidFill>
              </a:rPr>
              <a:t>.</a:t>
            </a:r>
          </a:p>
          <a:p>
            <a:pPr marL="0" indent="0" algn="just">
              <a:buNone/>
            </a:pPr>
            <a:endParaRPr lang="es-CL" sz="7200" dirty="0">
              <a:solidFill>
                <a:schemeClr val="tx1"/>
              </a:solidFill>
            </a:endParaRPr>
          </a:p>
          <a:p>
            <a:pPr marL="0" indent="0" algn="just">
              <a:buNone/>
            </a:pPr>
            <a:r>
              <a:rPr lang="es-ES" sz="7200" b="1" dirty="0">
                <a:solidFill>
                  <a:schemeClr val="tx1"/>
                </a:solidFill>
              </a:rPr>
              <a:t>1970 </a:t>
            </a:r>
            <a:r>
              <a:rPr lang="es-ES" sz="7200" b="1" dirty="0" smtClean="0">
                <a:solidFill>
                  <a:schemeClr val="tx1"/>
                </a:solidFill>
              </a:rPr>
              <a:t>– 1990: </a:t>
            </a:r>
            <a:r>
              <a:rPr lang="es-CL" sz="7200" dirty="0" smtClean="0">
                <a:solidFill>
                  <a:schemeClr val="tx1"/>
                </a:solidFill>
              </a:rPr>
              <a:t>La </a:t>
            </a:r>
            <a:r>
              <a:rPr lang="es-CL" sz="7200" dirty="0">
                <a:solidFill>
                  <a:schemeClr val="tx1"/>
                </a:solidFill>
              </a:rPr>
              <a:t>experiencia de los Hogares Familiares se replica en otras regiones de Chile: </a:t>
            </a:r>
            <a:r>
              <a:rPr lang="es-CL" sz="7200" i="1" dirty="0">
                <a:solidFill>
                  <a:schemeClr val="tx1"/>
                </a:solidFill>
              </a:rPr>
              <a:t>Arica, Antofagasta, Atacama, Coquimbo, Valparaíso </a:t>
            </a:r>
            <a:r>
              <a:rPr lang="es-CL" sz="7200" i="1" dirty="0" err="1">
                <a:solidFill>
                  <a:schemeClr val="tx1"/>
                </a:solidFill>
              </a:rPr>
              <a:t>O´higgins</a:t>
            </a:r>
            <a:r>
              <a:rPr lang="es-CL" sz="7200" i="1" dirty="0">
                <a:solidFill>
                  <a:schemeClr val="tx1"/>
                </a:solidFill>
              </a:rPr>
              <a:t>, Bío </a:t>
            </a:r>
            <a:r>
              <a:rPr lang="es-CL" sz="7200" i="1" dirty="0" err="1">
                <a:solidFill>
                  <a:schemeClr val="tx1"/>
                </a:solidFill>
              </a:rPr>
              <a:t>Bío</a:t>
            </a:r>
            <a:r>
              <a:rPr lang="es-CL" sz="7200" i="1" dirty="0">
                <a:solidFill>
                  <a:schemeClr val="tx1"/>
                </a:solidFill>
              </a:rPr>
              <a:t>, Los Ríos y los Lagos, Aysén. </a:t>
            </a:r>
            <a:endParaRPr lang="es-CL" sz="7200" i="1" dirty="0" smtClean="0">
              <a:solidFill>
                <a:schemeClr val="tx1"/>
              </a:solidFill>
            </a:endParaRPr>
          </a:p>
          <a:p>
            <a:pPr marL="0" indent="0" algn="just">
              <a:buNone/>
            </a:pPr>
            <a:endParaRPr lang="es-CL" sz="7200" i="1" dirty="0" smtClean="0">
              <a:solidFill>
                <a:schemeClr val="tx1"/>
              </a:solidFill>
            </a:endParaRPr>
          </a:p>
          <a:p>
            <a:pPr marL="0" indent="0" algn="just">
              <a:buNone/>
            </a:pPr>
            <a:r>
              <a:rPr lang="es-ES" sz="7200" b="1" dirty="0" smtClean="0">
                <a:solidFill>
                  <a:schemeClr val="tx1"/>
                </a:solidFill>
              </a:rPr>
              <a:t>1994: </a:t>
            </a:r>
            <a:r>
              <a:rPr lang="es-CL" sz="7200" dirty="0" smtClean="0">
                <a:solidFill>
                  <a:schemeClr val="tx1"/>
                </a:solidFill>
              </a:rPr>
              <a:t>La </a:t>
            </a:r>
            <a:r>
              <a:rPr lang="es-CL" sz="7200" dirty="0">
                <a:solidFill>
                  <a:schemeClr val="tx1"/>
                </a:solidFill>
              </a:rPr>
              <a:t>Fundación Hogar de Cristo inicia un proceso de </a:t>
            </a:r>
            <a:r>
              <a:rPr lang="es-CL" sz="7200" dirty="0" err="1">
                <a:solidFill>
                  <a:schemeClr val="tx1"/>
                </a:solidFill>
              </a:rPr>
              <a:t>desinternación</a:t>
            </a:r>
            <a:r>
              <a:rPr lang="es-CL" sz="7200" dirty="0">
                <a:solidFill>
                  <a:schemeClr val="tx1"/>
                </a:solidFill>
              </a:rPr>
              <a:t> de niños, niñas y jóvenes, como consecuencia de un proceso de reflexión interna a propósito de la evidencia disponible sobre las consecuencias negativas que tenía la internación y reforzado por los nuevos lineamientos que planteaba la Convención de los Derechos del Niño. </a:t>
            </a:r>
            <a:endParaRPr lang="es-CL" sz="7200" dirty="0" smtClean="0">
              <a:solidFill>
                <a:schemeClr val="tx1"/>
              </a:solidFill>
            </a:endParaRPr>
          </a:p>
          <a:p>
            <a:pPr marL="0" indent="0" algn="just">
              <a:buNone/>
            </a:pPr>
            <a:endParaRPr lang="es-CL" sz="7200" dirty="0">
              <a:solidFill>
                <a:schemeClr val="tx1"/>
              </a:solidFill>
            </a:endParaRPr>
          </a:p>
          <a:p>
            <a:pPr marL="0" indent="0" algn="just">
              <a:buNone/>
            </a:pPr>
            <a:r>
              <a:rPr lang="es-ES" sz="7200" b="1" dirty="0" smtClean="0">
                <a:solidFill>
                  <a:schemeClr val="tx1"/>
                </a:solidFill>
              </a:rPr>
              <a:t>1997: </a:t>
            </a:r>
            <a:r>
              <a:rPr lang="es-CL" sz="7200" dirty="0" smtClean="0">
                <a:solidFill>
                  <a:schemeClr val="tx1"/>
                </a:solidFill>
              </a:rPr>
              <a:t>La </a:t>
            </a:r>
            <a:r>
              <a:rPr lang="es-CL" sz="7200" dirty="0">
                <a:solidFill>
                  <a:schemeClr val="tx1"/>
                </a:solidFill>
              </a:rPr>
              <a:t>Fundación Hogar de Cristo realiza un seguimiento a 119 egresado/as de Hogares Familiares, en el que se entrevistó a lo/as jóvenes, sus familias, vecinos y profesores. </a:t>
            </a:r>
            <a:r>
              <a:rPr lang="es-CL" sz="7200" dirty="0" smtClean="0">
                <a:solidFill>
                  <a:schemeClr val="tx1"/>
                </a:solidFill>
              </a:rPr>
              <a:t>El </a:t>
            </a:r>
            <a:r>
              <a:rPr lang="es-CL" sz="7200" dirty="0">
                <a:solidFill>
                  <a:schemeClr val="tx1"/>
                </a:solidFill>
              </a:rPr>
              <a:t>estudio concluyó que el 58,8% de los egresos fue exitoso, un 23,5% medianamente exitoso y un 12,6% no exitoso. </a:t>
            </a:r>
            <a:endParaRPr lang="es-CL" sz="7200" dirty="0" smtClean="0">
              <a:solidFill>
                <a:schemeClr val="tx1"/>
              </a:solidFill>
            </a:endParaRPr>
          </a:p>
          <a:p>
            <a:pPr marL="0" indent="0" algn="just">
              <a:buNone/>
            </a:pPr>
            <a:endParaRPr lang="es-CL" sz="7200" dirty="0">
              <a:solidFill>
                <a:schemeClr val="tx1"/>
              </a:solidFill>
            </a:endParaRPr>
          </a:p>
          <a:p>
            <a:pPr marL="0" indent="0" algn="just">
              <a:buNone/>
            </a:pPr>
            <a:r>
              <a:rPr lang="es-CL" sz="7200" b="1" dirty="0" smtClean="0">
                <a:solidFill>
                  <a:schemeClr val="tx1"/>
                </a:solidFill>
              </a:rPr>
              <a:t>2000: </a:t>
            </a:r>
            <a:r>
              <a:rPr lang="es-CL" sz="7200" dirty="0" smtClean="0">
                <a:solidFill>
                  <a:schemeClr val="tx1"/>
                </a:solidFill>
              </a:rPr>
              <a:t>Junto </a:t>
            </a:r>
            <a:r>
              <a:rPr lang="es-CL" sz="7200" dirty="0">
                <a:solidFill>
                  <a:schemeClr val="tx1"/>
                </a:solidFill>
              </a:rPr>
              <a:t>con tomar conciencia de las consecuencias negativas de la internación en el desarrollo de los niños, niñas y jóvenes, también se confirma que el perfil de lo/as usuario/as de los Hogares Familiares, así como también el nivel de complejidad de las problemáticas o situaciones de vulneración de derechos que los afectaban a ello/as y sus familias/adultos significativos, se habían complejizado notoriamente, denominando en ese momento un perfil de usuario/as de “alta complejidad”.</a:t>
            </a:r>
            <a:endParaRPr lang="es-CL" sz="7200" dirty="0" smtClean="0">
              <a:solidFill>
                <a:schemeClr val="tx1"/>
              </a:solidFill>
            </a:endParaRPr>
          </a:p>
          <a:p>
            <a:pPr marL="0" indent="0" algn="just">
              <a:buNone/>
            </a:pPr>
            <a:endParaRPr lang="es-CL" sz="6200" dirty="0">
              <a:solidFill>
                <a:schemeClr val="tx1"/>
              </a:solidFill>
            </a:endParaRPr>
          </a:p>
          <a:p>
            <a:pPr marL="0" indent="0" algn="just">
              <a:buNone/>
            </a:pPr>
            <a:endParaRPr lang="es-CL" sz="6200" dirty="0">
              <a:solidFill>
                <a:schemeClr val="tx1"/>
              </a:solidFill>
            </a:endParaRPr>
          </a:p>
          <a:p>
            <a:pPr marL="0" indent="0" algn="just">
              <a:buNone/>
            </a:pPr>
            <a:endParaRPr lang="es-CL" sz="2000" dirty="0" smtClean="0">
              <a:solidFill>
                <a:schemeClr val="tx1"/>
              </a:solidFill>
            </a:endParaRPr>
          </a:p>
          <a:p>
            <a:pPr marL="0" indent="0" algn="just">
              <a:buNone/>
            </a:pPr>
            <a:endParaRPr lang="es-CL" sz="2000" dirty="0">
              <a:solidFill>
                <a:schemeClr val="tx1"/>
              </a:solidFill>
            </a:endParaRPr>
          </a:p>
          <a:p>
            <a:pPr marL="0" indent="0" algn="just">
              <a:buNone/>
            </a:pPr>
            <a:endParaRPr lang="es-CL" sz="2000" dirty="0">
              <a:solidFill>
                <a:schemeClr val="tx1"/>
              </a:solidFill>
            </a:endParaRPr>
          </a:p>
          <a:p>
            <a:pPr marL="0" indent="0" algn="just">
              <a:buNone/>
            </a:pPr>
            <a:endParaRPr lang="es-CL" sz="2000" i="1" dirty="0" smtClean="0">
              <a:solidFill>
                <a:schemeClr val="tx1"/>
              </a:solidFill>
            </a:endParaRPr>
          </a:p>
          <a:p>
            <a:pPr marL="0" indent="0" algn="just">
              <a:buNone/>
            </a:pPr>
            <a:endParaRPr lang="es-CL" sz="2000" i="1" dirty="0">
              <a:solidFill>
                <a:schemeClr val="tx1"/>
              </a:solidFill>
            </a:endParaRPr>
          </a:p>
          <a:p>
            <a:pPr marL="0" indent="0" algn="just">
              <a:buNone/>
            </a:pPr>
            <a:endParaRPr lang="es-CL" sz="2000" i="1" dirty="0">
              <a:solidFill>
                <a:schemeClr val="tx1"/>
              </a:solidFill>
            </a:endParaRPr>
          </a:p>
          <a:p>
            <a:pPr marL="0" indent="0" algn="just">
              <a:buNone/>
            </a:pPr>
            <a:endParaRPr lang="es-CL" sz="2400" dirty="0">
              <a:solidFill>
                <a:schemeClr val="tx1"/>
              </a:solidFill>
            </a:endParaRPr>
          </a:p>
          <a:p>
            <a:pPr marL="0" indent="0" algn="just">
              <a:buNone/>
            </a:pPr>
            <a:r>
              <a:rPr lang="es-CL" sz="2200" dirty="0" smtClean="0">
                <a:solidFill>
                  <a:schemeClr val="tx1"/>
                </a:solidFill>
              </a:rPr>
              <a:t> </a:t>
            </a:r>
            <a:endParaRPr lang="es-CL" sz="2200" dirty="0">
              <a:solidFill>
                <a:schemeClr val="tx1"/>
              </a:solidFill>
            </a:endParaRPr>
          </a:p>
          <a:p>
            <a:pPr algn="just"/>
            <a:endParaRPr lang="es-CL" sz="2200" dirty="0">
              <a:solidFill>
                <a:schemeClr val="tx1"/>
              </a:solidFill>
            </a:endParaRPr>
          </a:p>
        </p:txBody>
      </p:sp>
      <p:sp>
        <p:nvSpPr>
          <p:cNvPr id="7" name="Rectángulo 6"/>
          <p:cNvSpPr/>
          <p:nvPr/>
        </p:nvSpPr>
        <p:spPr>
          <a:xfrm>
            <a:off x="135" y="5990109"/>
            <a:ext cx="12191731" cy="867891"/>
          </a:xfrm>
          <a:prstGeom prst="rect">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58" dirty="0">
              <a:solidFill>
                <a:prstClr val="white"/>
              </a:solidFill>
            </a:endParaRPr>
          </a:p>
        </p:txBody>
      </p:sp>
      <p:sp>
        <p:nvSpPr>
          <p:cNvPr id="11" name="Rectángulo 10"/>
          <p:cNvSpPr/>
          <p:nvPr/>
        </p:nvSpPr>
        <p:spPr>
          <a:xfrm>
            <a:off x="1631977" y="0"/>
            <a:ext cx="10559888" cy="148891"/>
          </a:xfrm>
          <a:prstGeom prst="rect">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372">
              <a:solidFill>
                <a:prstClr val="white"/>
              </a:solidFill>
            </a:endParaRPr>
          </a:p>
        </p:txBody>
      </p:sp>
      <p:pic>
        <p:nvPicPr>
          <p:cNvPr id="12" name="Imagen 11"/>
          <p:cNvPicPr>
            <a:picLocks noChangeAspect="1"/>
          </p:cNvPicPr>
          <p:nvPr/>
        </p:nvPicPr>
        <p:blipFill rotWithShape="1">
          <a:blip r:embed="rId2" cstate="print">
            <a:extLst>
              <a:ext uri="{28A0092B-C50C-407E-A947-70E740481C1C}">
                <a14:useLocalDpi xmlns:a14="http://schemas.microsoft.com/office/drawing/2010/main" val="0"/>
              </a:ext>
            </a:extLst>
          </a:blip>
          <a:srcRect l="19120" t="31322" r="15007" b="30583"/>
          <a:stretch/>
        </p:blipFill>
        <p:spPr>
          <a:xfrm>
            <a:off x="135" y="0"/>
            <a:ext cx="1742022" cy="778473"/>
          </a:xfrm>
          <a:prstGeom prst="rect">
            <a:avLst/>
          </a:prstGeom>
        </p:spPr>
      </p:pic>
    </p:spTree>
    <p:extLst>
      <p:ext uri="{BB962C8B-B14F-4D97-AF65-F5344CB8AC3E}">
        <p14:creationId xmlns:p14="http://schemas.microsoft.com/office/powerpoint/2010/main" val="1081507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507260" y="778473"/>
            <a:ext cx="10972799" cy="5363020"/>
          </a:xfrm>
        </p:spPr>
        <p:txBody>
          <a:bodyPr>
            <a:normAutofit fontScale="85000" lnSpcReduction="20000"/>
          </a:bodyPr>
          <a:lstStyle/>
          <a:p>
            <a:pPr marL="0" indent="0" algn="ctr">
              <a:buNone/>
            </a:pPr>
            <a:r>
              <a:rPr lang="es-CL" sz="2100" b="1" dirty="0" smtClean="0">
                <a:solidFill>
                  <a:srgbClr val="009E9F"/>
                </a:solidFill>
              </a:rPr>
              <a:t> </a:t>
            </a:r>
          </a:p>
          <a:p>
            <a:pPr marL="0" indent="0" algn="just">
              <a:buNone/>
            </a:pPr>
            <a:r>
              <a:rPr lang="es-CL" sz="2100" b="1" dirty="0" smtClean="0">
                <a:solidFill>
                  <a:schemeClr val="tx1"/>
                </a:solidFill>
              </a:rPr>
              <a:t>2006</a:t>
            </a:r>
            <a:r>
              <a:rPr lang="es-CL" sz="2100" b="1" dirty="0" smtClean="0">
                <a:solidFill>
                  <a:schemeClr val="tx1"/>
                </a:solidFill>
              </a:rPr>
              <a:t>: </a:t>
            </a:r>
            <a:r>
              <a:rPr lang="es-CL" sz="2100" dirty="0" smtClean="0">
                <a:solidFill>
                  <a:schemeClr val="tx1"/>
                </a:solidFill>
              </a:rPr>
              <a:t>Los </a:t>
            </a:r>
            <a:r>
              <a:rPr lang="es-CL" sz="2100" dirty="0">
                <a:solidFill>
                  <a:schemeClr val="tx1"/>
                </a:solidFill>
              </a:rPr>
              <a:t>Hogares Familiares, comienzan a vivir profundos cambios en su estructuración interna. Se decide disminuir radicalmente el número de niños, niñas y </a:t>
            </a:r>
            <a:r>
              <a:rPr lang="es-CL" sz="2100" dirty="0" smtClean="0">
                <a:solidFill>
                  <a:schemeClr val="tx1"/>
                </a:solidFill>
              </a:rPr>
              <a:t>jóvenes </a:t>
            </a:r>
            <a:r>
              <a:rPr lang="es-CL" sz="2100" dirty="0">
                <a:solidFill>
                  <a:schemeClr val="tx1"/>
                </a:solidFill>
              </a:rPr>
              <a:t>en cada uno de los programas sociales, definiendo su capacidad </a:t>
            </a:r>
            <a:r>
              <a:rPr lang="es-CL" sz="2100" dirty="0" smtClean="0">
                <a:solidFill>
                  <a:schemeClr val="tx1"/>
                </a:solidFill>
              </a:rPr>
              <a:t>en </a:t>
            </a:r>
            <a:r>
              <a:rPr lang="es-CL" sz="2100" dirty="0">
                <a:solidFill>
                  <a:schemeClr val="tx1"/>
                </a:solidFill>
              </a:rPr>
              <a:t>un promedio de 16 niños, niñas y </a:t>
            </a:r>
            <a:r>
              <a:rPr lang="es-CL" sz="2100" dirty="0" smtClean="0">
                <a:solidFill>
                  <a:schemeClr val="tx1"/>
                </a:solidFill>
              </a:rPr>
              <a:t>jóvenes por cada Hogar </a:t>
            </a:r>
            <a:r>
              <a:rPr lang="es-CL" sz="2100" dirty="0" smtClean="0">
                <a:solidFill>
                  <a:schemeClr val="tx1"/>
                </a:solidFill>
              </a:rPr>
              <a:t>Familiar y modificar el RRHH en cada  programa.</a:t>
            </a:r>
          </a:p>
          <a:p>
            <a:pPr marL="0" indent="0" algn="just">
              <a:buNone/>
            </a:pPr>
            <a:endParaRPr lang="es-CL" sz="2100" dirty="0">
              <a:solidFill>
                <a:schemeClr val="tx1"/>
              </a:solidFill>
            </a:endParaRPr>
          </a:p>
          <a:p>
            <a:pPr marL="0" indent="0" algn="just">
              <a:buNone/>
            </a:pPr>
            <a:r>
              <a:rPr lang="es-CL" sz="2100" b="1" dirty="0" smtClean="0">
                <a:solidFill>
                  <a:schemeClr val="tx1"/>
                </a:solidFill>
              </a:rPr>
              <a:t>2010: </a:t>
            </a:r>
            <a:r>
              <a:rPr lang="es-CL" sz="2100" dirty="0" smtClean="0">
                <a:solidFill>
                  <a:schemeClr val="tx1"/>
                </a:solidFill>
              </a:rPr>
              <a:t>En </a:t>
            </a:r>
            <a:r>
              <a:rPr lang="es-CL" sz="2100" dirty="0">
                <a:solidFill>
                  <a:schemeClr val="tx1"/>
                </a:solidFill>
              </a:rPr>
              <a:t>Septiembre, la Fundación Hogar de Cristo </a:t>
            </a:r>
            <a:r>
              <a:rPr lang="es-CL" sz="2100" dirty="0" smtClean="0">
                <a:solidFill>
                  <a:schemeClr val="tx1"/>
                </a:solidFill>
              </a:rPr>
              <a:t>elabora </a:t>
            </a:r>
            <a:r>
              <a:rPr lang="es-CL" sz="2100" dirty="0">
                <a:solidFill>
                  <a:schemeClr val="tx1"/>
                </a:solidFill>
              </a:rPr>
              <a:t>su primer Modelo Técnico para las Residencias </a:t>
            </a:r>
            <a:r>
              <a:rPr lang="es-CL" sz="2100" dirty="0" err="1">
                <a:solidFill>
                  <a:schemeClr val="tx1"/>
                </a:solidFill>
              </a:rPr>
              <a:t>Infanto</a:t>
            </a:r>
            <a:r>
              <a:rPr lang="es-CL" sz="2100" dirty="0">
                <a:solidFill>
                  <a:schemeClr val="tx1"/>
                </a:solidFill>
              </a:rPr>
              <a:t> Adolescentes (ex Hogares Familiares). Este documento detallaba los procedimientos y estándares para la operación de las residencias </a:t>
            </a:r>
            <a:r>
              <a:rPr lang="es-CL" sz="2100" dirty="0" err="1" smtClean="0">
                <a:solidFill>
                  <a:schemeClr val="tx1"/>
                </a:solidFill>
              </a:rPr>
              <a:t>infanto</a:t>
            </a:r>
            <a:r>
              <a:rPr lang="es-CL" sz="2100" dirty="0" smtClean="0">
                <a:solidFill>
                  <a:schemeClr val="tx1"/>
                </a:solidFill>
              </a:rPr>
              <a:t> adolescente del </a:t>
            </a:r>
            <a:r>
              <a:rPr lang="es-CL" sz="2100" dirty="0">
                <a:solidFill>
                  <a:schemeClr val="tx1"/>
                </a:solidFill>
              </a:rPr>
              <a:t>Hogar de Cristo a nivel nacional</a:t>
            </a:r>
            <a:r>
              <a:rPr lang="es-CL" sz="2100" dirty="0" smtClean="0">
                <a:solidFill>
                  <a:schemeClr val="tx1"/>
                </a:solidFill>
              </a:rPr>
              <a:t>.</a:t>
            </a:r>
          </a:p>
          <a:p>
            <a:pPr marL="0" indent="0" algn="just">
              <a:buNone/>
            </a:pPr>
            <a:endParaRPr lang="es-CL" sz="2100" dirty="0">
              <a:solidFill>
                <a:schemeClr val="tx1"/>
              </a:solidFill>
            </a:endParaRPr>
          </a:p>
          <a:p>
            <a:pPr marL="0" indent="0" algn="just">
              <a:buNone/>
            </a:pPr>
            <a:r>
              <a:rPr lang="es-CL" sz="2100" b="1" dirty="0" smtClean="0">
                <a:solidFill>
                  <a:schemeClr val="tx1"/>
                </a:solidFill>
              </a:rPr>
              <a:t>2015: </a:t>
            </a:r>
            <a:r>
              <a:rPr lang="es-ES_tradnl" sz="2100" dirty="0" smtClean="0">
                <a:solidFill>
                  <a:schemeClr val="tx1"/>
                </a:solidFill>
              </a:rPr>
              <a:t>La </a:t>
            </a:r>
            <a:r>
              <a:rPr lang="es-ES_tradnl" sz="2100" dirty="0">
                <a:solidFill>
                  <a:schemeClr val="tx1"/>
                </a:solidFill>
              </a:rPr>
              <a:t>Fundación Hogar de Cristo define </a:t>
            </a:r>
            <a:r>
              <a:rPr lang="es-CL" sz="2100" dirty="0">
                <a:solidFill>
                  <a:schemeClr val="tx1"/>
                </a:solidFill>
              </a:rPr>
              <a:t>una nueva Estrategia Social, la </a:t>
            </a:r>
            <a:r>
              <a:rPr lang="es-CL" sz="2100" dirty="0" smtClean="0">
                <a:solidFill>
                  <a:schemeClr val="tx1"/>
                </a:solidFill>
              </a:rPr>
              <a:t>que </a:t>
            </a:r>
            <a:r>
              <a:rPr lang="es-ES_tradnl" sz="2100" dirty="0" smtClean="0">
                <a:solidFill>
                  <a:schemeClr val="tx1"/>
                </a:solidFill>
              </a:rPr>
              <a:t>en </a:t>
            </a:r>
            <a:r>
              <a:rPr lang="es-ES_tradnl" sz="2100" dirty="0">
                <a:solidFill>
                  <a:schemeClr val="tx1"/>
                </a:solidFill>
              </a:rPr>
              <a:t>la Línea Temática </a:t>
            </a:r>
            <a:r>
              <a:rPr lang="es-ES_tradnl" sz="2100" dirty="0" err="1">
                <a:solidFill>
                  <a:schemeClr val="tx1"/>
                </a:solidFill>
              </a:rPr>
              <a:t>Infanto</a:t>
            </a:r>
            <a:r>
              <a:rPr lang="es-ES_tradnl" sz="2100" dirty="0">
                <a:solidFill>
                  <a:schemeClr val="tx1"/>
                </a:solidFill>
              </a:rPr>
              <a:t> Adolescente, </a:t>
            </a:r>
            <a:r>
              <a:rPr lang="es-ES_tradnl" sz="2100" dirty="0" smtClean="0">
                <a:solidFill>
                  <a:schemeClr val="tx1"/>
                </a:solidFill>
              </a:rPr>
              <a:t>centra </a:t>
            </a:r>
            <a:r>
              <a:rPr lang="es-ES_tradnl" sz="2100" dirty="0">
                <a:solidFill>
                  <a:schemeClr val="tx1"/>
                </a:solidFill>
              </a:rPr>
              <a:t>su trabajo en las Residencias </a:t>
            </a:r>
            <a:r>
              <a:rPr lang="es-ES_tradnl" sz="2100" dirty="0" err="1">
                <a:solidFill>
                  <a:schemeClr val="tx1"/>
                </a:solidFill>
              </a:rPr>
              <a:t>Infanto</a:t>
            </a:r>
            <a:r>
              <a:rPr lang="es-ES_tradnl" sz="2100" dirty="0">
                <a:solidFill>
                  <a:schemeClr val="tx1"/>
                </a:solidFill>
              </a:rPr>
              <a:t> Adolescentes, lo que además significó que, paulatinamente, se concluye la ejecución de otro tipo de programas (PIB, PPF, FAE, entre otros</a:t>
            </a:r>
            <a:r>
              <a:rPr lang="es-ES_tradnl" sz="2100" dirty="0" smtClean="0">
                <a:solidFill>
                  <a:schemeClr val="tx1"/>
                </a:solidFill>
              </a:rPr>
              <a:t>).</a:t>
            </a:r>
          </a:p>
          <a:p>
            <a:pPr marL="0" indent="0" algn="just">
              <a:buNone/>
            </a:pPr>
            <a:endParaRPr lang="es-ES_tradnl" sz="2100" dirty="0">
              <a:solidFill>
                <a:schemeClr val="tx1"/>
              </a:solidFill>
            </a:endParaRPr>
          </a:p>
          <a:p>
            <a:pPr marL="0" indent="0" algn="just">
              <a:buNone/>
            </a:pPr>
            <a:r>
              <a:rPr lang="es-CL" sz="2100" b="1" dirty="0" smtClean="0">
                <a:solidFill>
                  <a:schemeClr val="tx1"/>
                </a:solidFill>
              </a:rPr>
              <a:t>2017: </a:t>
            </a:r>
            <a:r>
              <a:rPr lang="es-CL" sz="2100" dirty="0" smtClean="0">
                <a:solidFill>
                  <a:schemeClr val="tx1"/>
                </a:solidFill>
              </a:rPr>
              <a:t>Luego </a:t>
            </a:r>
            <a:r>
              <a:rPr lang="es-CL" sz="2100" dirty="0">
                <a:solidFill>
                  <a:schemeClr val="tx1"/>
                </a:solidFill>
              </a:rPr>
              <a:t>de 2 años de investigación se publica el libro </a:t>
            </a:r>
            <a:r>
              <a:rPr lang="es-CL" sz="2100" i="1" dirty="0">
                <a:solidFill>
                  <a:schemeClr val="tx1"/>
                </a:solidFill>
              </a:rPr>
              <a:t>“Del Dicho al Derecho”, </a:t>
            </a:r>
            <a:r>
              <a:rPr lang="es-CL" sz="2100" dirty="0">
                <a:solidFill>
                  <a:schemeClr val="tx1"/>
                </a:solidFill>
              </a:rPr>
              <a:t>el que sistematiza estándares de calidad para la implementación de un nuevo Modelo Técnico de Residencias de Protección Terapéuticas Especializadas, para jóvenes que han sido gravemente vulnerados en sus derechos. </a:t>
            </a:r>
            <a:endParaRPr lang="es-CL" sz="2100" dirty="0" smtClean="0">
              <a:solidFill>
                <a:schemeClr val="tx1"/>
              </a:solidFill>
            </a:endParaRPr>
          </a:p>
          <a:p>
            <a:pPr marL="0" indent="0" algn="just">
              <a:buNone/>
            </a:pPr>
            <a:endParaRPr lang="es-CL" sz="2100" b="1" dirty="0">
              <a:solidFill>
                <a:schemeClr val="tx1"/>
              </a:solidFill>
            </a:endParaRPr>
          </a:p>
          <a:p>
            <a:pPr marL="0" indent="0" algn="just">
              <a:buNone/>
            </a:pPr>
            <a:r>
              <a:rPr lang="es-CL" sz="2100" b="1" dirty="0" smtClean="0">
                <a:solidFill>
                  <a:schemeClr val="tx1"/>
                </a:solidFill>
              </a:rPr>
              <a:t>2018: </a:t>
            </a:r>
            <a:r>
              <a:rPr lang="es-CL" sz="2100" dirty="0" smtClean="0">
                <a:solidFill>
                  <a:schemeClr val="tx1"/>
                </a:solidFill>
              </a:rPr>
              <a:t>El </a:t>
            </a:r>
            <a:r>
              <a:rPr lang="es-CL" sz="2100" dirty="0">
                <a:solidFill>
                  <a:schemeClr val="tx1"/>
                </a:solidFill>
              </a:rPr>
              <a:t>30 de abril del 2018 se inicia la implementación de </a:t>
            </a:r>
            <a:r>
              <a:rPr lang="es-CL" sz="2100" dirty="0" smtClean="0">
                <a:solidFill>
                  <a:schemeClr val="tx1"/>
                </a:solidFill>
              </a:rPr>
              <a:t>dos </a:t>
            </a:r>
            <a:r>
              <a:rPr lang="es-CL" sz="2100" dirty="0">
                <a:solidFill>
                  <a:schemeClr val="tx1"/>
                </a:solidFill>
              </a:rPr>
              <a:t>residencias pilotos, una </a:t>
            </a:r>
            <a:r>
              <a:rPr lang="es-CL" sz="2100" dirty="0" smtClean="0">
                <a:solidFill>
                  <a:schemeClr val="tx1"/>
                </a:solidFill>
              </a:rPr>
              <a:t>en Santiago </a:t>
            </a:r>
            <a:r>
              <a:rPr lang="es-CL" sz="2100" dirty="0">
                <a:solidFill>
                  <a:schemeClr val="tx1"/>
                </a:solidFill>
              </a:rPr>
              <a:t>y </a:t>
            </a:r>
            <a:r>
              <a:rPr lang="es-CL" sz="2100" dirty="0" smtClean="0">
                <a:solidFill>
                  <a:schemeClr val="tx1"/>
                </a:solidFill>
              </a:rPr>
              <a:t>otra en </a:t>
            </a:r>
            <a:r>
              <a:rPr lang="es-CL" sz="2100" dirty="0">
                <a:solidFill>
                  <a:schemeClr val="tx1"/>
                </a:solidFill>
              </a:rPr>
              <a:t>Viña del </a:t>
            </a:r>
            <a:r>
              <a:rPr lang="es-CL" sz="2100" dirty="0" smtClean="0">
                <a:solidFill>
                  <a:schemeClr val="tx1"/>
                </a:solidFill>
              </a:rPr>
              <a:t>Mar. </a:t>
            </a:r>
            <a:endParaRPr lang="es-CL" sz="2100" dirty="0">
              <a:solidFill>
                <a:schemeClr val="tx1"/>
              </a:solidFill>
            </a:endParaRPr>
          </a:p>
          <a:p>
            <a:pPr marL="0" indent="0" algn="just">
              <a:buNone/>
            </a:pPr>
            <a:endParaRPr lang="es-CL" sz="1800" dirty="0">
              <a:solidFill>
                <a:schemeClr val="tx1"/>
              </a:solidFill>
            </a:endParaRPr>
          </a:p>
          <a:p>
            <a:pPr marL="0" indent="0" algn="just">
              <a:buNone/>
            </a:pPr>
            <a:endParaRPr lang="es-ES_tradnl" sz="1800" dirty="0">
              <a:solidFill>
                <a:schemeClr val="tx1"/>
              </a:solidFill>
            </a:endParaRPr>
          </a:p>
          <a:p>
            <a:pPr marL="0" indent="0" algn="just">
              <a:buNone/>
            </a:pPr>
            <a:endParaRPr lang="es-CL" sz="2000" dirty="0">
              <a:solidFill>
                <a:schemeClr val="tx1"/>
              </a:solidFill>
            </a:endParaRPr>
          </a:p>
          <a:p>
            <a:pPr marL="0" indent="0" algn="just">
              <a:buNone/>
            </a:pPr>
            <a:endParaRPr lang="es-ES" sz="2000" dirty="0">
              <a:solidFill>
                <a:schemeClr val="tx1"/>
              </a:solidFill>
            </a:endParaRPr>
          </a:p>
          <a:p>
            <a:pPr marL="0" indent="0" algn="just">
              <a:buNone/>
            </a:pPr>
            <a:endParaRPr lang="es-CL" sz="2000" dirty="0">
              <a:solidFill>
                <a:schemeClr val="tx1"/>
              </a:solidFill>
            </a:endParaRPr>
          </a:p>
          <a:p>
            <a:pPr marL="0" indent="0" algn="just">
              <a:buNone/>
            </a:pPr>
            <a:endParaRPr lang="es-CL" sz="2000" dirty="0">
              <a:solidFill>
                <a:schemeClr val="tx1"/>
              </a:solidFill>
            </a:endParaRPr>
          </a:p>
          <a:p>
            <a:pPr algn="just"/>
            <a:endParaRPr lang="es-CL" sz="2000" dirty="0">
              <a:solidFill>
                <a:srgbClr val="666666"/>
              </a:solidFill>
            </a:endParaRPr>
          </a:p>
          <a:p>
            <a:pPr algn="just"/>
            <a:endParaRPr lang="es-CL" sz="1448" dirty="0">
              <a:solidFill>
                <a:srgbClr val="666666"/>
              </a:solidFill>
            </a:endParaRPr>
          </a:p>
        </p:txBody>
      </p:sp>
      <p:sp>
        <p:nvSpPr>
          <p:cNvPr id="7" name="Rectángulo 6"/>
          <p:cNvSpPr/>
          <p:nvPr/>
        </p:nvSpPr>
        <p:spPr>
          <a:xfrm>
            <a:off x="135" y="5990109"/>
            <a:ext cx="12191731" cy="867891"/>
          </a:xfrm>
          <a:prstGeom prst="rect">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58" dirty="0">
              <a:solidFill>
                <a:prstClr val="white"/>
              </a:solidFill>
            </a:endParaRPr>
          </a:p>
        </p:txBody>
      </p:sp>
      <p:sp>
        <p:nvSpPr>
          <p:cNvPr id="11" name="Rectángulo 10"/>
          <p:cNvSpPr/>
          <p:nvPr/>
        </p:nvSpPr>
        <p:spPr>
          <a:xfrm>
            <a:off x="1631977" y="0"/>
            <a:ext cx="10559888" cy="148891"/>
          </a:xfrm>
          <a:prstGeom prst="rect">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372">
              <a:solidFill>
                <a:prstClr val="white"/>
              </a:solidFill>
            </a:endParaRPr>
          </a:p>
        </p:txBody>
      </p:sp>
      <p:pic>
        <p:nvPicPr>
          <p:cNvPr id="12" name="Imagen 11"/>
          <p:cNvPicPr>
            <a:picLocks noChangeAspect="1"/>
          </p:cNvPicPr>
          <p:nvPr/>
        </p:nvPicPr>
        <p:blipFill rotWithShape="1">
          <a:blip r:embed="rId2" cstate="print">
            <a:extLst>
              <a:ext uri="{28A0092B-C50C-407E-A947-70E740481C1C}">
                <a14:useLocalDpi xmlns:a14="http://schemas.microsoft.com/office/drawing/2010/main" val="0"/>
              </a:ext>
            </a:extLst>
          </a:blip>
          <a:srcRect l="19120" t="31322" r="15007" b="30583"/>
          <a:stretch/>
        </p:blipFill>
        <p:spPr>
          <a:xfrm>
            <a:off x="135" y="0"/>
            <a:ext cx="1742022" cy="778473"/>
          </a:xfrm>
          <a:prstGeom prst="rect">
            <a:avLst/>
          </a:prstGeom>
        </p:spPr>
      </p:pic>
    </p:spTree>
    <p:extLst>
      <p:ext uri="{BB962C8B-B14F-4D97-AF65-F5344CB8AC3E}">
        <p14:creationId xmlns:p14="http://schemas.microsoft.com/office/powerpoint/2010/main" val="313506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2823845" y="3098801"/>
            <a:ext cx="9030536" cy="8689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600" b="1" i="0" kern="1200" cap="all" baseline="0">
                <a:solidFill>
                  <a:srgbClr val="009BA6"/>
                </a:solidFill>
                <a:latin typeface="calibri" charset="0"/>
                <a:ea typeface="+mj-ea"/>
                <a:cs typeface="+mj-cs"/>
              </a:defRPr>
            </a:lvl1pPr>
          </a:lstStyle>
          <a:p>
            <a:r>
              <a:rPr lang="es-CL" sz="3200" dirty="0" smtClean="0"/>
              <a:t>INVESTIGACIÓN HOGAR DE CRISTO.</a:t>
            </a:r>
            <a:endParaRPr lang="es-CL" sz="3200" dirty="0"/>
          </a:p>
        </p:txBody>
      </p:sp>
      <p:pic>
        <p:nvPicPr>
          <p:cNvPr id="6" name="Imagen 5"/>
          <p:cNvPicPr/>
          <p:nvPr/>
        </p:nvPicPr>
        <p:blipFill>
          <a:blip r:embed="rId2"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
        <p:nvSpPr>
          <p:cNvPr id="3" name="Rectángulo 2"/>
          <p:cNvSpPr/>
          <p:nvPr/>
        </p:nvSpPr>
        <p:spPr>
          <a:xfrm>
            <a:off x="1928495" y="3068956"/>
            <a:ext cx="895350" cy="866775"/>
          </a:xfrm>
          <a:prstGeom prst="rect">
            <a:avLst/>
          </a:prstGeom>
          <a:solidFill>
            <a:srgbClr val="0093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dirty="0" smtClean="0"/>
              <a:t>2</a:t>
            </a:r>
            <a:endParaRPr lang="es-CL" sz="4400" dirty="0"/>
          </a:p>
        </p:txBody>
      </p:sp>
      <p:cxnSp>
        <p:nvCxnSpPr>
          <p:cNvPr id="8" name="Conector recto 7"/>
          <p:cNvCxnSpPr/>
          <p:nvPr/>
        </p:nvCxnSpPr>
        <p:spPr>
          <a:xfrm>
            <a:off x="2701925" y="3935731"/>
            <a:ext cx="8220075" cy="0"/>
          </a:xfrm>
          <a:prstGeom prst="line">
            <a:avLst/>
          </a:prstGeom>
        </p:spPr>
        <p:style>
          <a:lnRef idx="1">
            <a:schemeClr val="accent3"/>
          </a:lnRef>
          <a:fillRef idx="0">
            <a:schemeClr val="accent3"/>
          </a:fillRef>
          <a:effectRef idx="0">
            <a:schemeClr val="accent3"/>
          </a:effectRef>
          <a:fontRef idx="minor">
            <a:schemeClr val="tx1"/>
          </a:fontRef>
        </p:style>
      </p:cxnSp>
      <p:sp>
        <p:nvSpPr>
          <p:cNvPr id="7" name="Rectángulo 6"/>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Título 3"/>
          <p:cNvSpPr txBox="1">
            <a:spLocks/>
          </p:cNvSpPr>
          <p:nvPr/>
        </p:nvSpPr>
        <p:spPr>
          <a:xfrm>
            <a:off x="736277" y="2794426"/>
            <a:ext cx="4731944" cy="173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smtClean="0"/>
              <a:t/>
            </a:r>
            <a:br>
              <a:rPr lang="es-CL" dirty="0" smtClean="0"/>
            </a:br>
            <a:endParaRPr lang="es-CL" dirty="0"/>
          </a:p>
        </p:txBody>
      </p:sp>
      <p:sp>
        <p:nvSpPr>
          <p:cNvPr id="12" name="Título 3"/>
          <p:cNvSpPr txBox="1">
            <a:spLocks/>
          </p:cNvSpPr>
          <p:nvPr/>
        </p:nvSpPr>
        <p:spPr>
          <a:xfrm>
            <a:off x="295422" y="1927274"/>
            <a:ext cx="5172799" cy="30476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smtClean="0"/>
              <a:t/>
            </a:r>
            <a:br>
              <a:rPr lang="es-CL" dirty="0" smtClean="0"/>
            </a:br>
            <a:endParaRPr lang="es-CL" dirty="0"/>
          </a:p>
        </p:txBody>
      </p:sp>
    </p:spTree>
    <p:extLst>
      <p:ext uri="{BB962C8B-B14F-4D97-AF65-F5344CB8AC3E}">
        <p14:creationId xmlns:p14="http://schemas.microsoft.com/office/powerpoint/2010/main" val="3542996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1381125" y="304801"/>
            <a:ext cx="9030536" cy="8689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600" b="1" i="0" kern="1200" cap="all" baseline="0">
                <a:solidFill>
                  <a:srgbClr val="009BA6"/>
                </a:solidFill>
                <a:latin typeface="calibri" charset="0"/>
                <a:ea typeface="+mj-ea"/>
                <a:cs typeface="+mj-cs"/>
              </a:defRPr>
            </a:lvl1pPr>
          </a:lstStyle>
          <a:p>
            <a:r>
              <a:rPr lang="es-CL" sz="3200" dirty="0" smtClean="0"/>
              <a:t>Objetivo de la </a:t>
            </a:r>
            <a:r>
              <a:rPr lang="es-CL" sz="3200" dirty="0" smtClean="0"/>
              <a:t>investigación.</a:t>
            </a:r>
            <a:endParaRPr lang="es-CL" sz="3200" dirty="0"/>
          </a:p>
        </p:txBody>
      </p:sp>
      <p:pic>
        <p:nvPicPr>
          <p:cNvPr id="6" name="Imagen 5"/>
          <p:cNvPicPr/>
          <p:nvPr/>
        </p:nvPicPr>
        <p:blipFill>
          <a:blip r:embed="rId2"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
        <p:nvSpPr>
          <p:cNvPr id="3" name="Rectángulo 2"/>
          <p:cNvSpPr/>
          <p:nvPr/>
        </p:nvSpPr>
        <p:spPr>
          <a:xfrm>
            <a:off x="485775" y="295276"/>
            <a:ext cx="895350" cy="866775"/>
          </a:xfrm>
          <a:prstGeom prst="rect">
            <a:avLst/>
          </a:prstGeom>
          <a:solidFill>
            <a:srgbClr val="0093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dirty="0" smtClean="0"/>
              <a:t>2</a:t>
            </a:r>
            <a:endParaRPr lang="es-CL" sz="4400" dirty="0"/>
          </a:p>
        </p:txBody>
      </p:sp>
      <p:cxnSp>
        <p:nvCxnSpPr>
          <p:cNvPr id="8" name="Conector recto 7"/>
          <p:cNvCxnSpPr/>
          <p:nvPr/>
        </p:nvCxnSpPr>
        <p:spPr>
          <a:xfrm>
            <a:off x="1381125" y="1162051"/>
            <a:ext cx="8220075" cy="0"/>
          </a:xfrm>
          <a:prstGeom prst="line">
            <a:avLst/>
          </a:prstGeom>
        </p:spPr>
        <p:style>
          <a:lnRef idx="1">
            <a:schemeClr val="accent3"/>
          </a:lnRef>
          <a:fillRef idx="0">
            <a:schemeClr val="accent3"/>
          </a:fillRef>
          <a:effectRef idx="0">
            <a:schemeClr val="accent3"/>
          </a:effectRef>
          <a:fontRef idx="minor">
            <a:schemeClr val="tx1"/>
          </a:fontRef>
        </p:style>
      </p:cxnSp>
      <p:sp>
        <p:nvSpPr>
          <p:cNvPr id="7" name="Rectángulo 6"/>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Marcador de contenido 14"/>
          <p:cNvSpPr txBox="1">
            <a:spLocks/>
          </p:cNvSpPr>
          <p:nvPr/>
        </p:nvSpPr>
        <p:spPr>
          <a:xfrm>
            <a:off x="436245" y="193265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s-CL" sz="2000" dirty="0"/>
          </a:p>
        </p:txBody>
      </p:sp>
      <p:sp>
        <p:nvSpPr>
          <p:cNvPr id="11" name="Título 3"/>
          <p:cNvSpPr txBox="1">
            <a:spLocks/>
          </p:cNvSpPr>
          <p:nvPr/>
        </p:nvSpPr>
        <p:spPr>
          <a:xfrm>
            <a:off x="736277" y="2794426"/>
            <a:ext cx="4731944" cy="173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smtClean="0"/>
              <a:t/>
            </a:r>
            <a:br>
              <a:rPr lang="es-CL" dirty="0" smtClean="0"/>
            </a:br>
            <a:endParaRPr lang="es-CL" dirty="0"/>
          </a:p>
        </p:txBody>
      </p:sp>
      <p:sp>
        <p:nvSpPr>
          <p:cNvPr id="4" name="Rectángulo 3"/>
          <p:cNvSpPr/>
          <p:nvPr/>
        </p:nvSpPr>
        <p:spPr>
          <a:xfrm>
            <a:off x="599641" y="2208566"/>
            <a:ext cx="10111105" cy="2062103"/>
          </a:xfrm>
          <a:prstGeom prst="rect">
            <a:avLst/>
          </a:prstGeom>
        </p:spPr>
        <p:txBody>
          <a:bodyPr wrap="square">
            <a:spAutoFit/>
          </a:bodyPr>
          <a:lstStyle/>
          <a:p>
            <a:pPr algn="just">
              <a:buClr>
                <a:schemeClr val="bg1"/>
              </a:buClr>
              <a:buSzPct val="75000"/>
            </a:pPr>
            <a:r>
              <a:rPr lang="es-CL" sz="2400" dirty="0"/>
              <a:t>Desarrollar una </a:t>
            </a:r>
            <a:r>
              <a:rPr lang="es-CL" sz="3200" b="1" dirty="0"/>
              <a:t>propuesta basada en evidencia</a:t>
            </a:r>
            <a:r>
              <a:rPr lang="es-CL" sz="2400" dirty="0"/>
              <a:t>, de residencias de </a:t>
            </a:r>
            <a:r>
              <a:rPr lang="es-CL" sz="3200" b="1" dirty="0"/>
              <a:t>alta complejidad</a:t>
            </a:r>
            <a:r>
              <a:rPr lang="es-CL" sz="2400" dirty="0"/>
              <a:t> que mejoren la </a:t>
            </a:r>
            <a:r>
              <a:rPr lang="es-CL" sz="3200" b="1" dirty="0"/>
              <a:t>calidad de vida de niños, niñas y adolescentes</a:t>
            </a:r>
            <a:r>
              <a:rPr lang="es-CL" sz="2400" dirty="0"/>
              <a:t> gravemente vulnerados en sus derechos, </a:t>
            </a:r>
            <a:r>
              <a:rPr lang="es-CL" sz="3200" b="1" dirty="0"/>
              <a:t>promoviendo  su reparación e inclusión social. </a:t>
            </a:r>
          </a:p>
        </p:txBody>
      </p:sp>
    </p:spTree>
    <p:extLst>
      <p:ext uri="{BB962C8B-B14F-4D97-AF65-F5344CB8AC3E}">
        <p14:creationId xmlns:p14="http://schemas.microsoft.com/office/powerpoint/2010/main" val="2770758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1381125" y="304801"/>
            <a:ext cx="9030536" cy="86897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600" b="1" i="0" kern="1200" cap="all" baseline="0">
                <a:solidFill>
                  <a:srgbClr val="009BA6"/>
                </a:solidFill>
                <a:latin typeface="calibri" charset="0"/>
                <a:ea typeface="+mj-ea"/>
                <a:cs typeface="+mj-cs"/>
              </a:defRPr>
            </a:lvl1pPr>
          </a:lstStyle>
          <a:p>
            <a:r>
              <a:rPr lang="es-CL" sz="3200" dirty="0" smtClean="0"/>
              <a:t>Fases de la </a:t>
            </a:r>
            <a:r>
              <a:rPr lang="es-CL" sz="3200" dirty="0" smtClean="0"/>
              <a:t>investigación.</a:t>
            </a:r>
            <a:endParaRPr lang="es-CL" sz="3200" dirty="0"/>
          </a:p>
        </p:txBody>
      </p:sp>
      <p:pic>
        <p:nvPicPr>
          <p:cNvPr id="6" name="Imagen 5"/>
          <p:cNvPicPr/>
          <p:nvPr/>
        </p:nvPicPr>
        <p:blipFill>
          <a:blip r:embed="rId2"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
        <p:nvSpPr>
          <p:cNvPr id="3" name="Rectángulo 2"/>
          <p:cNvSpPr/>
          <p:nvPr/>
        </p:nvSpPr>
        <p:spPr>
          <a:xfrm>
            <a:off x="485775" y="295276"/>
            <a:ext cx="895350" cy="866775"/>
          </a:xfrm>
          <a:prstGeom prst="rect">
            <a:avLst/>
          </a:prstGeom>
          <a:solidFill>
            <a:srgbClr val="0093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dirty="0"/>
              <a:t>2</a:t>
            </a:r>
          </a:p>
        </p:txBody>
      </p:sp>
      <p:cxnSp>
        <p:nvCxnSpPr>
          <p:cNvPr id="8" name="Conector recto 7"/>
          <p:cNvCxnSpPr/>
          <p:nvPr/>
        </p:nvCxnSpPr>
        <p:spPr>
          <a:xfrm>
            <a:off x="1381125" y="1162051"/>
            <a:ext cx="8220075" cy="0"/>
          </a:xfrm>
          <a:prstGeom prst="line">
            <a:avLst/>
          </a:prstGeom>
        </p:spPr>
        <p:style>
          <a:lnRef idx="1">
            <a:schemeClr val="accent3"/>
          </a:lnRef>
          <a:fillRef idx="0">
            <a:schemeClr val="accent3"/>
          </a:fillRef>
          <a:effectRef idx="0">
            <a:schemeClr val="accent3"/>
          </a:effectRef>
          <a:fontRef idx="minor">
            <a:schemeClr val="tx1"/>
          </a:fontRef>
        </p:style>
      </p:cxnSp>
      <p:sp>
        <p:nvSpPr>
          <p:cNvPr id="7" name="Rectángulo 6"/>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Marcador de contenido 14"/>
          <p:cNvSpPr txBox="1">
            <a:spLocks/>
          </p:cNvSpPr>
          <p:nvPr/>
        </p:nvSpPr>
        <p:spPr>
          <a:xfrm>
            <a:off x="436245" y="193265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s-CL" sz="2000" dirty="0"/>
          </a:p>
        </p:txBody>
      </p:sp>
      <p:sp>
        <p:nvSpPr>
          <p:cNvPr id="11" name="Título 3"/>
          <p:cNvSpPr txBox="1">
            <a:spLocks/>
          </p:cNvSpPr>
          <p:nvPr/>
        </p:nvSpPr>
        <p:spPr>
          <a:xfrm>
            <a:off x="736277" y="2794426"/>
            <a:ext cx="4731944" cy="1732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smtClean="0"/>
              <a:t/>
            </a:r>
            <a:br>
              <a:rPr lang="es-CL" dirty="0" smtClean="0"/>
            </a:br>
            <a:endParaRPr lang="es-CL" dirty="0"/>
          </a:p>
        </p:txBody>
      </p:sp>
      <p:grpSp>
        <p:nvGrpSpPr>
          <p:cNvPr id="12" name="Grupo 11">
            <a:extLst>
              <a:ext uri="{FF2B5EF4-FFF2-40B4-BE49-F238E27FC236}">
                <a16:creationId xmlns="" xmlns:a16="http://schemas.microsoft.com/office/drawing/2014/main" id="{283110D4-793C-42CD-85E6-6BB51F93DFAF}"/>
              </a:ext>
            </a:extLst>
          </p:cNvPr>
          <p:cNvGrpSpPr/>
          <p:nvPr/>
        </p:nvGrpSpPr>
        <p:grpSpPr>
          <a:xfrm>
            <a:off x="384099" y="2518829"/>
            <a:ext cx="636373" cy="636373"/>
            <a:chOff x="5105400" y="3257550"/>
            <a:chExt cx="2034746" cy="2034746"/>
          </a:xfrm>
        </p:grpSpPr>
        <p:sp>
          <p:nvSpPr>
            <p:cNvPr id="13" name="Elipse 12">
              <a:extLst>
                <a:ext uri="{FF2B5EF4-FFF2-40B4-BE49-F238E27FC236}">
                  <a16:creationId xmlns="" xmlns:a16="http://schemas.microsoft.com/office/drawing/2014/main" id="{A3F0DE3A-32F3-402D-923A-78235BAB1A46}"/>
                </a:ext>
              </a:extLst>
            </p:cNvPr>
            <p:cNvSpPr/>
            <p:nvPr/>
          </p:nvSpPr>
          <p:spPr>
            <a:xfrm>
              <a:off x="5105400" y="3257550"/>
              <a:ext cx="2034746" cy="2034746"/>
            </a:xfrm>
            <a:prstGeom prst="ellipse">
              <a:avLst/>
            </a:prstGeom>
            <a:solidFill>
              <a:srgbClr val="009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Elipse 13">
              <a:extLst>
                <a:ext uri="{FF2B5EF4-FFF2-40B4-BE49-F238E27FC236}">
                  <a16:creationId xmlns="" xmlns:a16="http://schemas.microsoft.com/office/drawing/2014/main" id="{471182CE-DE82-41ED-AA3C-2FB468BAA3D0}"/>
                </a:ext>
              </a:extLst>
            </p:cNvPr>
            <p:cNvSpPr/>
            <p:nvPr/>
          </p:nvSpPr>
          <p:spPr>
            <a:xfrm>
              <a:off x="5724973" y="3852267"/>
              <a:ext cx="790128" cy="790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grpSp>
      <p:sp>
        <p:nvSpPr>
          <p:cNvPr id="15" name="CuadroTexto 14">
            <a:extLst>
              <a:ext uri="{FF2B5EF4-FFF2-40B4-BE49-F238E27FC236}">
                <a16:creationId xmlns="" xmlns:a16="http://schemas.microsoft.com/office/drawing/2014/main" id="{A93C929C-3DCF-4B0F-83DB-05E626DEC06A}"/>
              </a:ext>
            </a:extLst>
          </p:cNvPr>
          <p:cNvSpPr txBox="1"/>
          <p:nvPr/>
        </p:nvSpPr>
        <p:spPr>
          <a:xfrm>
            <a:off x="1268762" y="2313795"/>
            <a:ext cx="986167" cy="523220"/>
          </a:xfrm>
          <a:prstGeom prst="rect">
            <a:avLst/>
          </a:prstGeom>
          <a:noFill/>
        </p:spPr>
        <p:txBody>
          <a:bodyPr wrap="none" rtlCol="0">
            <a:spAutoFit/>
          </a:bodyPr>
          <a:lstStyle/>
          <a:p>
            <a:r>
              <a:rPr lang="es-419" sz="2800" b="1" dirty="0">
                <a:solidFill>
                  <a:schemeClr val="bg2">
                    <a:lumMod val="25000"/>
                  </a:schemeClr>
                </a:solidFill>
                <a:latin typeface="Arial" panose="020B0604020202020204" pitchFamily="34" charset="0"/>
                <a:cs typeface="Arial" panose="020B0604020202020204" pitchFamily="34" charset="0"/>
              </a:rPr>
              <a:t>2015</a:t>
            </a:r>
          </a:p>
        </p:txBody>
      </p:sp>
      <p:sp>
        <p:nvSpPr>
          <p:cNvPr id="16" name="CuadroTexto 15">
            <a:extLst>
              <a:ext uri="{FF2B5EF4-FFF2-40B4-BE49-F238E27FC236}">
                <a16:creationId xmlns="" xmlns:a16="http://schemas.microsoft.com/office/drawing/2014/main" id="{FEE4CB23-95E1-42E5-9022-E2B6CCB7F75A}"/>
              </a:ext>
            </a:extLst>
          </p:cNvPr>
          <p:cNvSpPr txBox="1"/>
          <p:nvPr/>
        </p:nvSpPr>
        <p:spPr>
          <a:xfrm>
            <a:off x="4629045" y="2341175"/>
            <a:ext cx="986167" cy="523220"/>
          </a:xfrm>
          <a:prstGeom prst="rect">
            <a:avLst/>
          </a:prstGeom>
          <a:noFill/>
        </p:spPr>
        <p:txBody>
          <a:bodyPr wrap="none" rtlCol="0">
            <a:spAutoFit/>
          </a:bodyPr>
          <a:lstStyle/>
          <a:p>
            <a:r>
              <a:rPr lang="es-419" sz="2800" b="1" dirty="0">
                <a:solidFill>
                  <a:schemeClr val="bg2">
                    <a:lumMod val="25000"/>
                  </a:schemeClr>
                </a:solidFill>
                <a:latin typeface="Arial" panose="020B0604020202020204" pitchFamily="34" charset="0"/>
                <a:cs typeface="Arial" panose="020B0604020202020204" pitchFamily="34" charset="0"/>
              </a:rPr>
              <a:t>2016</a:t>
            </a:r>
          </a:p>
        </p:txBody>
      </p:sp>
      <p:sp>
        <p:nvSpPr>
          <p:cNvPr id="17" name="CuadroTexto 16">
            <a:extLst>
              <a:ext uri="{FF2B5EF4-FFF2-40B4-BE49-F238E27FC236}">
                <a16:creationId xmlns="" xmlns:a16="http://schemas.microsoft.com/office/drawing/2014/main" id="{CA51D5E6-3E2A-4BB5-ACBF-D9381E289E35}"/>
              </a:ext>
            </a:extLst>
          </p:cNvPr>
          <p:cNvSpPr txBox="1"/>
          <p:nvPr/>
        </p:nvSpPr>
        <p:spPr>
          <a:xfrm>
            <a:off x="6537396" y="2341175"/>
            <a:ext cx="986167" cy="523220"/>
          </a:xfrm>
          <a:prstGeom prst="rect">
            <a:avLst/>
          </a:prstGeom>
          <a:noFill/>
        </p:spPr>
        <p:txBody>
          <a:bodyPr wrap="square" rtlCol="0">
            <a:spAutoFit/>
          </a:bodyPr>
          <a:lstStyle/>
          <a:p>
            <a:r>
              <a:rPr lang="es-419" sz="2800" b="1" dirty="0">
                <a:solidFill>
                  <a:schemeClr val="bg2">
                    <a:lumMod val="25000"/>
                  </a:schemeClr>
                </a:solidFill>
                <a:latin typeface="Arial" panose="020B0604020202020204" pitchFamily="34" charset="0"/>
                <a:cs typeface="Arial" panose="020B0604020202020204" pitchFamily="34" charset="0"/>
              </a:rPr>
              <a:t>2017</a:t>
            </a:r>
          </a:p>
        </p:txBody>
      </p:sp>
      <p:grpSp>
        <p:nvGrpSpPr>
          <p:cNvPr id="18" name="Grupo 17">
            <a:extLst>
              <a:ext uri="{FF2B5EF4-FFF2-40B4-BE49-F238E27FC236}">
                <a16:creationId xmlns="" xmlns:a16="http://schemas.microsoft.com/office/drawing/2014/main" id="{83136B0B-0262-459D-9D6B-C32DD39DC614}"/>
              </a:ext>
            </a:extLst>
          </p:cNvPr>
          <p:cNvGrpSpPr/>
          <p:nvPr/>
        </p:nvGrpSpPr>
        <p:grpSpPr>
          <a:xfrm>
            <a:off x="1336737" y="2828384"/>
            <a:ext cx="1659924" cy="2050821"/>
            <a:chOff x="3954814" y="3511779"/>
            <a:chExt cx="1659924" cy="2050821"/>
          </a:xfrm>
          <a:solidFill>
            <a:schemeClr val="accent5">
              <a:lumMod val="60000"/>
              <a:lumOff val="40000"/>
            </a:schemeClr>
          </a:solidFill>
        </p:grpSpPr>
        <p:sp>
          <p:nvSpPr>
            <p:cNvPr id="19" name="Rectángulo 18">
              <a:extLst>
                <a:ext uri="{FF2B5EF4-FFF2-40B4-BE49-F238E27FC236}">
                  <a16:creationId xmlns="" xmlns:a16="http://schemas.microsoft.com/office/drawing/2014/main" id="{0498E653-9093-4B7E-80F0-6C45A618A47E}"/>
                </a:ext>
              </a:extLst>
            </p:cNvPr>
            <p:cNvSpPr/>
            <p:nvPr/>
          </p:nvSpPr>
          <p:spPr>
            <a:xfrm>
              <a:off x="3954814" y="3511781"/>
              <a:ext cx="1659924" cy="20508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0" name="Rectángulo 19">
              <a:extLst>
                <a:ext uri="{FF2B5EF4-FFF2-40B4-BE49-F238E27FC236}">
                  <a16:creationId xmlns="" xmlns:a16="http://schemas.microsoft.com/office/drawing/2014/main" id="{2C1802CB-886F-4975-9989-48C71FCCB665}"/>
                </a:ext>
              </a:extLst>
            </p:cNvPr>
            <p:cNvSpPr/>
            <p:nvPr/>
          </p:nvSpPr>
          <p:spPr>
            <a:xfrm>
              <a:off x="3954814" y="3511779"/>
              <a:ext cx="1659924" cy="51281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1" name="CuadroTexto 20">
              <a:extLst>
                <a:ext uri="{FF2B5EF4-FFF2-40B4-BE49-F238E27FC236}">
                  <a16:creationId xmlns="" xmlns:a16="http://schemas.microsoft.com/office/drawing/2014/main" id="{7AD7099F-08E9-49CB-8587-187CB455863C}"/>
                </a:ext>
              </a:extLst>
            </p:cNvPr>
            <p:cNvSpPr txBox="1"/>
            <p:nvPr/>
          </p:nvSpPr>
          <p:spPr>
            <a:xfrm>
              <a:off x="4379923" y="3592151"/>
              <a:ext cx="837922" cy="369332"/>
            </a:xfrm>
            <a:prstGeom prst="rect">
              <a:avLst/>
            </a:prstGeom>
            <a:grpFill/>
            <a:ln>
              <a:solidFill>
                <a:schemeClr val="tx1"/>
              </a:solidFill>
            </a:ln>
          </p:spPr>
          <p:txBody>
            <a:bodyPr wrap="none" rtlCol="0">
              <a:spAutoFit/>
            </a:bodyPr>
            <a:lstStyle/>
            <a:p>
              <a:r>
                <a:rPr lang="es-419" b="1" dirty="0">
                  <a:solidFill>
                    <a:schemeClr val="bg1"/>
                  </a:solidFill>
                  <a:latin typeface="Arial Narrow" panose="020B0606020202030204" pitchFamily="34" charset="0"/>
                </a:rPr>
                <a:t>FASE 1</a:t>
              </a:r>
            </a:p>
          </p:txBody>
        </p:sp>
        <p:sp>
          <p:nvSpPr>
            <p:cNvPr id="22" name="CuadroTexto 21">
              <a:extLst>
                <a:ext uri="{FF2B5EF4-FFF2-40B4-BE49-F238E27FC236}">
                  <a16:creationId xmlns="" xmlns:a16="http://schemas.microsoft.com/office/drawing/2014/main" id="{58FD2CF9-13F0-4567-A370-D3B2EE3B0140}"/>
                </a:ext>
              </a:extLst>
            </p:cNvPr>
            <p:cNvSpPr txBox="1"/>
            <p:nvPr/>
          </p:nvSpPr>
          <p:spPr>
            <a:xfrm>
              <a:off x="4218643" y="4209162"/>
              <a:ext cx="1238167" cy="923330"/>
            </a:xfrm>
            <a:prstGeom prst="rect">
              <a:avLst/>
            </a:prstGeom>
            <a:grpFill/>
            <a:ln>
              <a:solidFill>
                <a:schemeClr val="tx1"/>
              </a:solidFill>
            </a:ln>
          </p:spPr>
          <p:txBody>
            <a:bodyPr wrap="square" rtlCol="0">
              <a:spAutoFit/>
            </a:bodyPr>
            <a:lstStyle/>
            <a:p>
              <a:pPr algn="ctr"/>
              <a:r>
                <a:rPr lang="es-419" b="1" dirty="0"/>
                <a:t>Trabajo de </a:t>
              </a:r>
              <a:r>
                <a:rPr lang="es-419" b="1" dirty="0" smtClean="0"/>
                <a:t>Campo Cualitativo</a:t>
              </a:r>
              <a:endParaRPr lang="es-419" b="1" dirty="0"/>
            </a:p>
          </p:txBody>
        </p:sp>
      </p:grpSp>
      <p:grpSp>
        <p:nvGrpSpPr>
          <p:cNvPr id="23" name="Grupo 22">
            <a:extLst>
              <a:ext uri="{FF2B5EF4-FFF2-40B4-BE49-F238E27FC236}">
                <a16:creationId xmlns="" xmlns:a16="http://schemas.microsoft.com/office/drawing/2014/main" id="{8F6BB37A-3072-4606-8C2D-F635332C77D0}"/>
              </a:ext>
            </a:extLst>
          </p:cNvPr>
          <p:cNvGrpSpPr/>
          <p:nvPr/>
        </p:nvGrpSpPr>
        <p:grpSpPr>
          <a:xfrm>
            <a:off x="3312926" y="2837015"/>
            <a:ext cx="1716169" cy="2050821"/>
            <a:chOff x="3953781" y="3511779"/>
            <a:chExt cx="1716169" cy="2050821"/>
          </a:xfrm>
          <a:solidFill>
            <a:schemeClr val="accent5">
              <a:lumMod val="60000"/>
              <a:lumOff val="40000"/>
            </a:schemeClr>
          </a:solidFill>
        </p:grpSpPr>
        <p:sp>
          <p:nvSpPr>
            <p:cNvPr id="24" name="Rectángulo 23">
              <a:extLst>
                <a:ext uri="{FF2B5EF4-FFF2-40B4-BE49-F238E27FC236}">
                  <a16:creationId xmlns="" xmlns:a16="http://schemas.microsoft.com/office/drawing/2014/main" id="{CACA01C5-84F6-4F93-9CFE-A977CCB707EF}"/>
                </a:ext>
              </a:extLst>
            </p:cNvPr>
            <p:cNvSpPr/>
            <p:nvPr/>
          </p:nvSpPr>
          <p:spPr>
            <a:xfrm>
              <a:off x="3954814" y="3511781"/>
              <a:ext cx="1715136" cy="20508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5" name="Rectángulo 24">
              <a:extLst>
                <a:ext uri="{FF2B5EF4-FFF2-40B4-BE49-F238E27FC236}">
                  <a16:creationId xmlns="" xmlns:a16="http://schemas.microsoft.com/office/drawing/2014/main" id="{B04FCB70-1FA3-449D-B32F-10651E4A460C}"/>
                </a:ext>
              </a:extLst>
            </p:cNvPr>
            <p:cNvSpPr/>
            <p:nvPr/>
          </p:nvSpPr>
          <p:spPr>
            <a:xfrm>
              <a:off x="3954814" y="3511779"/>
              <a:ext cx="1659924" cy="51281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6" name="CuadroTexto 25">
              <a:extLst>
                <a:ext uri="{FF2B5EF4-FFF2-40B4-BE49-F238E27FC236}">
                  <a16:creationId xmlns="" xmlns:a16="http://schemas.microsoft.com/office/drawing/2014/main" id="{8B07A4B3-0CE9-43F6-BD84-1C5806B6E863}"/>
                </a:ext>
              </a:extLst>
            </p:cNvPr>
            <p:cNvSpPr txBox="1"/>
            <p:nvPr/>
          </p:nvSpPr>
          <p:spPr>
            <a:xfrm>
              <a:off x="4379923" y="3592151"/>
              <a:ext cx="837922" cy="369332"/>
            </a:xfrm>
            <a:prstGeom prst="rect">
              <a:avLst/>
            </a:prstGeom>
            <a:grpFill/>
            <a:ln>
              <a:solidFill>
                <a:schemeClr val="tx1"/>
              </a:solidFill>
            </a:ln>
          </p:spPr>
          <p:txBody>
            <a:bodyPr wrap="none" rtlCol="0">
              <a:spAutoFit/>
            </a:bodyPr>
            <a:lstStyle/>
            <a:p>
              <a:r>
                <a:rPr lang="es-419" b="1" dirty="0">
                  <a:solidFill>
                    <a:schemeClr val="bg1"/>
                  </a:solidFill>
                  <a:latin typeface="Arial Narrow" panose="020B0606020202030204" pitchFamily="34" charset="0"/>
                </a:rPr>
                <a:t>FASE 2</a:t>
              </a:r>
            </a:p>
          </p:txBody>
        </p:sp>
        <p:sp>
          <p:nvSpPr>
            <p:cNvPr id="27" name="CuadroTexto 26">
              <a:extLst>
                <a:ext uri="{FF2B5EF4-FFF2-40B4-BE49-F238E27FC236}">
                  <a16:creationId xmlns="" xmlns:a16="http://schemas.microsoft.com/office/drawing/2014/main" id="{E1C34D43-2C7B-4FAB-8DAE-DF2511D26F43}"/>
                </a:ext>
              </a:extLst>
            </p:cNvPr>
            <p:cNvSpPr txBox="1"/>
            <p:nvPr/>
          </p:nvSpPr>
          <p:spPr>
            <a:xfrm>
              <a:off x="3953781" y="4208625"/>
              <a:ext cx="1716169" cy="646331"/>
            </a:xfrm>
            <a:prstGeom prst="rect">
              <a:avLst/>
            </a:prstGeom>
            <a:grpFill/>
            <a:ln>
              <a:solidFill>
                <a:schemeClr val="tx1"/>
              </a:solidFill>
            </a:ln>
          </p:spPr>
          <p:txBody>
            <a:bodyPr wrap="square" rtlCol="0">
              <a:spAutoFit/>
            </a:bodyPr>
            <a:lstStyle/>
            <a:p>
              <a:pPr algn="ctr"/>
              <a:r>
                <a:rPr lang="es-419" b="1" dirty="0"/>
                <a:t>Caracterización de la población</a:t>
              </a:r>
            </a:p>
          </p:txBody>
        </p:sp>
      </p:grpSp>
      <p:grpSp>
        <p:nvGrpSpPr>
          <p:cNvPr id="28" name="Grupo 27">
            <a:extLst>
              <a:ext uri="{FF2B5EF4-FFF2-40B4-BE49-F238E27FC236}">
                <a16:creationId xmlns="" xmlns:a16="http://schemas.microsoft.com/office/drawing/2014/main" id="{ABA348F6-846D-4BEE-98CE-343EDFA924D9}"/>
              </a:ext>
            </a:extLst>
          </p:cNvPr>
          <p:cNvGrpSpPr/>
          <p:nvPr/>
        </p:nvGrpSpPr>
        <p:grpSpPr>
          <a:xfrm>
            <a:off x="5291181" y="2828384"/>
            <a:ext cx="1659924" cy="2050821"/>
            <a:chOff x="3954814" y="3511779"/>
            <a:chExt cx="1659924" cy="2050821"/>
          </a:xfrm>
        </p:grpSpPr>
        <p:sp>
          <p:nvSpPr>
            <p:cNvPr id="29" name="Rectángulo 28">
              <a:extLst>
                <a:ext uri="{FF2B5EF4-FFF2-40B4-BE49-F238E27FC236}">
                  <a16:creationId xmlns="" xmlns:a16="http://schemas.microsoft.com/office/drawing/2014/main" id="{40E8B778-99EE-478F-B394-F01808967EC1}"/>
                </a:ext>
              </a:extLst>
            </p:cNvPr>
            <p:cNvSpPr/>
            <p:nvPr/>
          </p:nvSpPr>
          <p:spPr>
            <a:xfrm>
              <a:off x="3954814" y="3511781"/>
              <a:ext cx="1659924" cy="2050819"/>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0" name="Rectángulo 29">
              <a:extLst>
                <a:ext uri="{FF2B5EF4-FFF2-40B4-BE49-F238E27FC236}">
                  <a16:creationId xmlns="" xmlns:a16="http://schemas.microsoft.com/office/drawing/2014/main" id="{20D7A9D2-CF4F-4B50-807A-4B5BD0F1BEAE}"/>
                </a:ext>
              </a:extLst>
            </p:cNvPr>
            <p:cNvSpPr/>
            <p:nvPr/>
          </p:nvSpPr>
          <p:spPr>
            <a:xfrm>
              <a:off x="3954814" y="3511779"/>
              <a:ext cx="1659924" cy="512818"/>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1" name="CuadroTexto 30">
              <a:extLst>
                <a:ext uri="{FF2B5EF4-FFF2-40B4-BE49-F238E27FC236}">
                  <a16:creationId xmlns="" xmlns:a16="http://schemas.microsoft.com/office/drawing/2014/main" id="{205581A7-87F0-4A55-9B15-D0442DC4C393}"/>
                </a:ext>
              </a:extLst>
            </p:cNvPr>
            <p:cNvSpPr txBox="1"/>
            <p:nvPr/>
          </p:nvSpPr>
          <p:spPr>
            <a:xfrm>
              <a:off x="4379923" y="3592151"/>
              <a:ext cx="837922" cy="369332"/>
            </a:xfrm>
            <a:prstGeom prst="rect">
              <a:avLst/>
            </a:prstGeom>
            <a:noFill/>
            <a:ln>
              <a:solidFill>
                <a:schemeClr val="tx1"/>
              </a:solidFill>
            </a:ln>
          </p:spPr>
          <p:txBody>
            <a:bodyPr wrap="none" rtlCol="0">
              <a:spAutoFit/>
            </a:bodyPr>
            <a:lstStyle/>
            <a:p>
              <a:r>
                <a:rPr lang="es-419" b="1" dirty="0">
                  <a:solidFill>
                    <a:schemeClr val="bg1"/>
                  </a:solidFill>
                  <a:latin typeface="Arial Narrow" panose="020B0606020202030204" pitchFamily="34" charset="0"/>
                </a:rPr>
                <a:t>FASE 3</a:t>
              </a:r>
            </a:p>
          </p:txBody>
        </p:sp>
        <p:sp>
          <p:nvSpPr>
            <p:cNvPr id="32" name="CuadroTexto 31">
              <a:extLst>
                <a:ext uri="{FF2B5EF4-FFF2-40B4-BE49-F238E27FC236}">
                  <a16:creationId xmlns="" xmlns:a16="http://schemas.microsoft.com/office/drawing/2014/main" id="{8833C0C4-54BD-4511-8688-9F6B42D31851}"/>
                </a:ext>
              </a:extLst>
            </p:cNvPr>
            <p:cNvSpPr txBox="1"/>
            <p:nvPr/>
          </p:nvSpPr>
          <p:spPr>
            <a:xfrm>
              <a:off x="4218644" y="4209162"/>
              <a:ext cx="1162892" cy="923330"/>
            </a:xfrm>
            <a:prstGeom prst="rect">
              <a:avLst/>
            </a:prstGeom>
            <a:noFill/>
            <a:ln>
              <a:solidFill>
                <a:schemeClr val="tx1"/>
              </a:solidFill>
            </a:ln>
          </p:spPr>
          <p:txBody>
            <a:bodyPr wrap="square" rtlCol="0">
              <a:spAutoFit/>
            </a:bodyPr>
            <a:lstStyle/>
            <a:p>
              <a:pPr algn="ctr"/>
              <a:r>
                <a:rPr lang="es-419" b="1" dirty="0" smtClean="0"/>
                <a:t>Revisión de Literatura</a:t>
              </a:r>
              <a:endParaRPr lang="es-419" b="1" dirty="0"/>
            </a:p>
          </p:txBody>
        </p:sp>
      </p:grpSp>
      <p:grpSp>
        <p:nvGrpSpPr>
          <p:cNvPr id="33" name="Grupo 32">
            <a:extLst>
              <a:ext uri="{FF2B5EF4-FFF2-40B4-BE49-F238E27FC236}">
                <a16:creationId xmlns="" xmlns:a16="http://schemas.microsoft.com/office/drawing/2014/main" id="{E02C89CD-13EB-481F-8100-BE4604B30317}"/>
              </a:ext>
            </a:extLst>
          </p:cNvPr>
          <p:cNvGrpSpPr/>
          <p:nvPr/>
        </p:nvGrpSpPr>
        <p:grpSpPr>
          <a:xfrm>
            <a:off x="7268403" y="2828384"/>
            <a:ext cx="1659924" cy="2050821"/>
            <a:chOff x="3954814" y="3511779"/>
            <a:chExt cx="1659924" cy="2050821"/>
          </a:xfrm>
          <a:solidFill>
            <a:schemeClr val="accent5">
              <a:lumMod val="60000"/>
              <a:lumOff val="40000"/>
            </a:schemeClr>
          </a:solidFill>
        </p:grpSpPr>
        <p:sp>
          <p:nvSpPr>
            <p:cNvPr id="34" name="Rectángulo 33">
              <a:extLst>
                <a:ext uri="{FF2B5EF4-FFF2-40B4-BE49-F238E27FC236}">
                  <a16:creationId xmlns="" xmlns:a16="http://schemas.microsoft.com/office/drawing/2014/main" id="{23AE1E1D-E7B5-4BCE-B21E-04A3BF67ECAF}"/>
                </a:ext>
              </a:extLst>
            </p:cNvPr>
            <p:cNvSpPr/>
            <p:nvPr/>
          </p:nvSpPr>
          <p:spPr>
            <a:xfrm>
              <a:off x="3954814" y="3511781"/>
              <a:ext cx="1659924" cy="205081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5" name="Rectángulo 34">
              <a:extLst>
                <a:ext uri="{FF2B5EF4-FFF2-40B4-BE49-F238E27FC236}">
                  <a16:creationId xmlns="" xmlns:a16="http://schemas.microsoft.com/office/drawing/2014/main" id="{0E547B2F-8FF7-4345-BF0C-F73183D23500}"/>
                </a:ext>
              </a:extLst>
            </p:cNvPr>
            <p:cNvSpPr/>
            <p:nvPr/>
          </p:nvSpPr>
          <p:spPr>
            <a:xfrm>
              <a:off x="3954814" y="3511779"/>
              <a:ext cx="1659924" cy="51281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6" name="CuadroTexto 35">
              <a:extLst>
                <a:ext uri="{FF2B5EF4-FFF2-40B4-BE49-F238E27FC236}">
                  <a16:creationId xmlns="" xmlns:a16="http://schemas.microsoft.com/office/drawing/2014/main" id="{28A2278B-1AAC-4F5B-85BB-FEE95FCA6762}"/>
                </a:ext>
              </a:extLst>
            </p:cNvPr>
            <p:cNvSpPr txBox="1"/>
            <p:nvPr/>
          </p:nvSpPr>
          <p:spPr>
            <a:xfrm>
              <a:off x="4379923" y="3592151"/>
              <a:ext cx="837922" cy="369332"/>
            </a:xfrm>
            <a:prstGeom prst="rect">
              <a:avLst/>
            </a:prstGeom>
            <a:grpFill/>
            <a:ln>
              <a:solidFill>
                <a:schemeClr val="tx1"/>
              </a:solidFill>
            </a:ln>
          </p:spPr>
          <p:txBody>
            <a:bodyPr wrap="none" rtlCol="0">
              <a:spAutoFit/>
            </a:bodyPr>
            <a:lstStyle/>
            <a:p>
              <a:r>
                <a:rPr lang="es-419" b="1" dirty="0">
                  <a:solidFill>
                    <a:schemeClr val="bg1"/>
                  </a:solidFill>
                  <a:latin typeface="Arial Narrow" panose="020B0606020202030204" pitchFamily="34" charset="0"/>
                </a:rPr>
                <a:t>FASE 4</a:t>
              </a:r>
            </a:p>
          </p:txBody>
        </p:sp>
        <p:sp>
          <p:nvSpPr>
            <p:cNvPr id="37" name="CuadroTexto 36">
              <a:extLst>
                <a:ext uri="{FF2B5EF4-FFF2-40B4-BE49-F238E27FC236}">
                  <a16:creationId xmlns="" xmlns:a16="http://schemas.microsoft.com/office/drawing/2014/main" id="{D828D2BB-DB89-41D9-82D4-7ABA0FC388C0}"/>
                </a:ext>
              </a:extLst>
            </p:cNvPr>
            <p:cNvSpPr txBox="1"/>
            <p:nvPr/>
          </p:nvSpPr>
          <p:spPr>
            <a:xfrm>
              <a:off x="4099021" y="4189338"/>
              <a:ext cx="1371510" cy="923330"/>
            </a:xfrm>
            <a:prstGeom prst="rect">
              <a:avLst/>
            </a:prstGeom>
            <a:grpFill/>
            <a:ln>
              <a:solidFill>
                <a:schemeClr val="tx1"/>
              </a:solidFill>
            </a:ln>
          </p:spPr>
          <p:txBody>
            <a:bodyPr wrap="square" rtlCol="0">
              <a:spAutoFit/>
            </a:bodyPr>
            <a:lstStyle/>
            <a:p>
              <a:pPr algn="ctr"/>
              <a:r>
                <a:rPr lang="es-419" b="1" dirty="0"/>
                <a:t>Panel de Expertos RAND/UCLA</a:t>
              </a:r>
            </a:p>
          </p:txBody>
        </p:sp>
      </p:grpSp>
      <p:cxnSp>
        <p:nvCxnSpPr>
          <p:cNvPr id="9" name="Conector recto 8"/>
          <p:cNvCxnSpPr/>
          <p:nvPr/>
        </p:nvCxnSpPr>
        <p:spPr>
          <a:xfrm flipV="1">
            <a:off x="1020472" y="2820036"/>
            <a:ext cx="8707728" cy="33958"/>
          </a:xfrm>
          <a:prstGeom prst="line">
            <a:avLst/>
          </a:prstGeom>
          <a:solidFill>
            <a:srgbClr val="00939E"/>
          </a:solidFill>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492175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ector recto 16">
            <a:extLst>
              <a:ext uri="{FF2B5EF4-FFF2-40B4-BE49-F238E27FC236}">
                <a16:creationId xmlns:a16="http://schemas.microsoft.com/office/drawing/2014/main" xmlns="" id="{4AFFDC63-5623-42EA-B3D0-703DDEDF63AB}"/>
              </a:ext>
            </a:extLst>
          </p:cNvPr>
          <p:cNvCxnSpPr>
            <a:cxnSpLocks/>
          </p:cNvCxnSpPr>
          <p:nvPr/>
        </p:nvCxnSpPr>
        <p:spPr>
          <a:xfrm>
            <a:off x="928255" y="3998864"/>
            <a:ext cx="10245430" cy="0"/>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xmlns="" id="{C18DAFD7-1C2A-47AA-81EE-74F26E78DC8C}"/>
              </a:ext>
            </a:extLst>
          </p:cNvPr>
          <p:cNvCxnSpPr>
            <a:cxnSpLocks/>
          </p:cNvCxnSpPr>
          <p:nvPr/>
        </p:nvCxnSpPr>
        <p:spPr>
          <a:xfrm>
            <a:off x="3935503" y="3657570"/>
            <a:ext cx="0" cy="340952"/>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xmlns="" id="{86396803-6E77-4484-8A0D-3A64EAED1C29}"/>
              </a:ext>
            </a:extLst>
          </p:cNvPr>
          <p:cNvSpPr/>
          <p:nvPr/>
        </p:nvSpPr>
        <p:spPr>
          <a:xfrm>
            <a:off x="5740146" y="742623"/>
            <a:ext cx="734005" cy="1104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cxnSp>
        <p:nvCxnSpPr>
          <p:cNvPr id="27" name="Conector recto 26">
            <a:extLst>
              <a:ext uri="{FF2B5EF4-FFF2-40B4-BE49-F238E27FC236}">
                <a16:creationId xmlns:a16="http://schemas.microsoft.com/office/drawing/2014/main" xmlns="" id="{1AD643D2-FD07-4152-A6E6-064BE84C4046}"/>
              </a:ext>
            </a:extLst>
          </p:cNvPr>
          <p:cNvCxnSpPr>
            <a:cxnSpLocks/>
          </p:cNvCxnSpPr>
          <p:nvPr/>
        </p:nvCxnSpPr>
        <p:spPr>
          <a:xfrm>
            <a:off x="5758363" y="4006628"/>
            <a:ext cx="0" cy="340952"/>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xmlns="" id="{327F9F2C-FB8B-474D-A8E3-9476ACAEBDAC}"/>
              </a:ext>
            </a:extLst>
          </p:cNvPr>
          <p:cNvCxnSpPr>
            <a:cxnSpLocks/>
          </p:cNvCxnSpPr>
          <p:nvPr/>
        </p:nvCxnSpPr>
        <p:spPr>
          <a:xfrm>
            <a:off x="7355867" y="3657987"/>
            <a:ext cx="0" cy="340952"/>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xmlns="" id="{262CF6A3-636F-43CA-899C-36CEA586D220}"/>
              </a:ext>
            </a:extLst>
          </p:cNvPr>
          <p:cNvCxnSpPr>
            <a:cxnSpLocks/>
          </p:cNvCxnSpPr>
          <p:nvPr/>
        </p:nvCxnSpPr>
        <p:spPr>
          <a:xfrm>
            <a:off x="9263563" y="4006628"/>
            <a:ext cx="0" cy="340952"/>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xmlns="" id="{3802165A-1BF9-43B7-9F47-2D0064C8CB30}"/>
              </a:ext>
            </a:extLst>
          </p:cNvPr>
          <p:cNvPicPr>
            <a:picLocks noChangeAspect="1"/>
          </p:cNvPicPr>
          <p:nvPr/>
        </p:nvPicPr>
        <p:blipFill>
          <a:blip r:embed="rId3"/>
          <a:stretch>
            <a:fillRect/>
          </a:stretch>
        </p:blipFill>
        <p:spPr>
          <a:xfrm>
            <a:off x="1800161" y="318450"/>
            <a:ext cx="8730229" cy="4724809"/>
          </a:xfrm>
          <a:prstGeom prst="rect">
            <a:avLst/>
          </a:prstGeom>
        </p:spPr>
      </p:pic>
      <p:sp>
        <p:nvSpPr>
          <p:cNvPr id="9" name="Rectángulo 8"/>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Imagen 9"/>
          <p:cNvPicPr/>
          <p:nvPr/>
        </p:nvPicPr>
        <p:blipFill>
          <a:blip r:embed="rId4"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Tree>
    <p:extLst>
      <p:ext uri="{BB962C8B-B14F-4D97-AF65-F5344CB8AC3E}">
        <p14:creationId xmlns:p14="http://schemas.microsoft.com/office/powerpoint/2010/main" val="295807420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ector recto 16">
            <a:extLst>
              <a:ext uri="{FF2B5EF4-FFF2-40B4-BE49-F238E27FC236}">
                <a16:creationId xmlns:a16="http://schemas.microsoft.com/office/drawing/2014/main" xmlns="" id="{4AFFDC63-5623-42EA-B3D0-703DDEDF63AB}"/>
              </a:ext>
            </a:extLst>
          </p:cNvPr>
          <p:cNvCxnSpPr>
            <a:cxnSpLocks/>
          </p:cNvCxnSpPr>
          <p:nvPr/>
        </p:nvCxnSpPr>
        <p:spPr>
          <a:xfrm>
            <a:off x="928255" y="3998864"/>
            <a:ext cx="10245430" cy="0"/>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xmlns="" id="{C18DAFD7-1C2A-47AA-81EE-74F26E78DC8C}"/>
              </a:ext>
            </a:extLst>
          </p:cNvPr>
          <p:cNvCxnSpPr>
            <a:cxnSpLocks/>
          </p:cNvCxnSpPr>
          <p:nvPr/>
        </p:nvCxnSpPr>
        <p:spPr>
          <a:xfrm>
            <a:off x="3187363" y="3657570"/>
            <a:ext cx="0" cy="340952"/>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xmlns="" id="{86396803-6E77-4484-8A0D-3A64EAED1C29}"/>
              </a:ext>
            </a:extLst>
          </p:cNvPr>
          <p:cNvSpPr/>
          <p:nvPr/>
        </p:nvSpPr>
        <p:spPr>
          <a:xfrm>
            <a:off x="5740146" y="742623"/>
            <a:ext cx="734005" cy="1104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cxnSp>
        <p:nvCxnSpPr>
          <p:cNvPr id="27" name="Conector recto 26">
            <a:extLst>
              <a:ext uri="{FF2B5EF4-FFF2-40B4-BE49-F238E27FC236}">
                <a16:creationId xmlns:a16="http://schemas.microsoft.com/office/drawing/2014/main" xmlns="" id="{1AD643D2-FD07-4152-A6E6-064BE84C4046}"/>
              </a:ext>
            </a:extLst>
          </p:cNvPr>
          <p:cNvCxnSpPr>
            <a:cxnSpLocks/>
          </p:cNvCxnSpPr>
          <p:nvPr/>
        </p:nvCxnSpPr>
        <p:spPr>
          <a:xfrm>
            <a:off x="5813793" y="4006628"/>
            <a:ext cx="0" cy="340952"/>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xmlns="" id="{327F9F2C-FB8B-474D-A8E3-9476ACAEBDAC}"/>
              </a:ext>
            </a:extLst>
          </p:cNvPr>
          <p:cNvCxnSpPr>
            <a:cxnSpLocks/>
          </p:cNvCxnSpPr>
          <p:nvPr/>
        </p:nvCxnSpPr>
        <p:spPr>
          <a:xfrm>
            <a:off x="8838310" y="3657987"/>
            <a:ext cx="0" cy="340952"/>
          </a:xfrm>
          <a:prstGeom prst="line">
            <a:avLst/>
          </a:prstGeom>
          <a:ln w="28575">
            <a:solidFill>
              <a:srgbClr val="E4C464"/>
            </a:solidFill>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xmlns="" id="{D5AFD1AA-D8E3-49BC-A661-456F9AD8F5CC}"/>
              </a:ext>
            </a:extLst>
          </p:cNvPr>
          <p:cNvPicPr>
            <a:picLocks noChangeAspect="1"/>
          </p:cNvPicPr>
          <p:nvPr/>
        </p:nvPicPr>
        <p:blipFill>
          <a:blip r:embed="rId3"/>
          <a:stretch>
            <a:fillRect/>
          </a:stretch>
        </p:blipFill>
        <p:spPr>
          <a:xfrm>
            <a:off x="1846863" y="319822"/>
            <a:ext cx="8297375" cy="4999153"/>
          </a:xfrm>
          <a:prstGeom prst="rect">
            <a:avLst/>
          </a:prstGeom>
        </p:spPr>
      </p:pic>
      <p:pic>
        <p:nvPicPr>
          <p:cNvPr id="8" name="Imagen 7"/>
          <p:cNvPicPr/>
          <p:nvPr/>
        </p:nvPicPr>
        <p:blipFill>
          <a:blip r:embed="rId4" cstate="print">
            <a:extLst>
              <a:ext uri="{28A0092B-C50C-407E-A947-70E740481C1C}">
                <a14:useLocalDpi xmlns:a14="http://schemas.microsoft.com/office/drawing/2010/main" val="0"/>
              </a:ext>
            </a:extLst>
          </a:blip>
          <a:stretch>
            <a:fillRect/>
          </a:stretch>
        </p:blipFill>
        <p:spPr>
          <a:xfrm>
            <a:off x="10411661" y="85407"/>
            <a:ext cx="598170" cy="800735"/>
          </a:xfrm>
          <a:prstGeom prst="rect">
            <a:avLst/>
          </a:prstGeom>
        </p:spPr>
      </p:pic>
      <p:sp>
        <p:nvSpPr>
          <p:cNvPr id="9" name="Rectángulo 8"/>
          <p:cNvSpPr/>
          <p:nvPr/>
        </p:nvSpPr>
        <p:spPr>
          <a:xfrm>
            <a:off x="11052810" y="0"/>
            <a:ext cx="1139190" cy="6858000"/>
          </a:xfrm>
          <a:prstGeom prst="rect">
            <a:avLst/>
          </a:prstGeom>
          <a:solidFill>
            <a:srgbClr val="00939E"/>
          </a:solidFill>
          <a:ln>
            <a:solidFill>
              <a:srgbClr val="009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296628032"/>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HDC [solo lectura] [Modo de compatibilidad]" id="{1E69A6AD-C2C7-42A1-A2BA-1D79E0768616}" vid="{FC1B112E-49D4-4713-BB57-94AB3F7169E4}"/>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16003</TotalTime>
  <Words>1953</Words>
  <Application>Microsoft Office PowerPoint</Application>
  <PresentationFormat>Panorámica</PresentationFormat>
  <Paragraphs>152</Paragraphs>
  <Slides>27</Slides>
  <Notes>9</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27</vt:i4>
      </vt:variant>
    </vt:vector>
  </HeadingPairs>
  <TitlesOfParts>
    <vt:vector size="36" baseType="lpstr">
      <vt:lpstr>Arial</vt:lpstr>
      <vt:lpstr>Arial Narrow</vt:lpstr>
      <vt:lpstr>calibri</vt:lpstr>
      <vt:lpstr>calibri</vt:lpstr>
      <vt:lpstr>Calibri Light</vt:lpstr>
      <vt:lpstr>gobCL</vt:lpstr>
      <vt:lpstr>helvetica</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DIRECTORIO ENERO 2018</dc:title>
  <dc:creator>Vohringer Cardenas Carlos</dc:creator>
  <cp:lastModifiedBy>Parra Riquelme Francisco Javier</cp:lastModifiedBy>
  <cp:revision>198</cp:revision>
  <dcterms:created xsi:type="dcterms:W3CDTF">2018-01-09T16:14:23Z</dcterms:created>
  <dcterms:modified xsi:type="dcterms:W3CDTF">2018-11-15T13:11:58Z</dcterms:modified>
</cp:coreProperties>
</file>