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60" r:id="rId2"/>
    <p:sldId id="361" r:id="rId3"/>
    <p:sldId id="362" r:id="rId4"/>
    <p:sldId id="363" r:id="rId5"/>
    <p:sldId id="364" r:id="rId6"/>
    <p:sldId id="365" r:id="rId7"/>
    <p:sldId id="366" r:id="rId8"/>
    <p:sldId id="367" r:id="rId9"/>
    <p:sldId id="368" r:id="rId10"/>
    <p:sldId id="369" r:id="rId11"/>
    <p:sldId id="374" r:id="rId12"/>
    <p:sldId id="375" r:id="rId13"/>
    <p:sldId id="359" r:id="rId14"/>
    <p:sldId id="377" r:id="rId15"/>
    <p:sldId id="378" r:id="rId16"/>
    <p:sldId id="379" r:id="rId17"/>
    <p:sldId id="380" r:id="rId18"/>
    <p:sldId id="376" r:id="rId19"/>
  </p:sldIdLst>
  <p:sldSz cx="9144000" cy="6858000" type="screen4x3"/>
  <p:notesSz cx="9309100" cy="7023100"/>
  <p:defaultTextStyle>
    <a:defPPr>
      <a:defRPr lang="es-ES_tradnl"/>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800000"/>
    <a:srgbClr val="FF9933"/>
    <a:srgbClr val="0066CC"/>
    <a:srgbClr val="00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8" autoAdjust="0"/>
  </p:normalViewPr>
  <p:slideViewPr>
    <p:cSldViewPr>
      <p:cViewPr varScale="1">
        <p:scale>
          <a:sx n="65" d="100"/>
          <a:sy n="65" d="100"/>
        </p:scale>
        <p:origin x="-145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12" y="-102"/>
      </p:cViewPr>
      <p:guideLst>
        <p:guide orient="horz" pos="2212"/>
        <p:guide pos="293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1" y="0"/>
            <a:ext cx="4033943" cy="3511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pPr>
              <a:defRPr/>
            </a:pPr>
            <a:endParaRPr lang="es-ES_tradnl"/>
          </a:p>
        </p:txBody>
      </p:sp>
      <p:sp>
        <p:nvSpPr>
          <p:cNvPr id="41987" name="Rectangle 3"/>
          <p:cNvSpPr>
            <a:spLocks noGrp="1" noChangeArrowheads="1"/>
          </p:cNvSpPr>
          <p:nvPr>
            <p:ph type="dt" sz="quarter" idx="1"/>
          </p:nvPr>
        </p:nvSpPr>
        <p:spPr bwMode="auto">
          <a:xfrm>
            <a:off x="5275158" y="0"/>
            <a:ext cx="4033943" cy="3511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pPr>
              <a:defRPr/>
            </a:pPr>
            <a:endParaRPr lang="es-ES_tradnl"/>
          </a:p>
        </p:txBody>
      </p:sp>
      <p:sp>
        <p:nvSpPr>
          <p:cNvPr id="41988" name="Rectangle 4"/>
          <p:cNvSpPr>
            <a:spLocks noGrp="1" noChangeArrowheads="1"/>
          </p:cNvSpPr>
          <p:nvPr>
            <p:ph type="ftr" sz="quarter" idx="2"/>
          </p:nvPr>
        </p:nvSpPr>
        <p:spPr bwMode="auto">
          <a:xfrm>
            <a:off x="1" y="6671945"/>
            <a:ext cx="4033943" cy="3511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pPr>
              <a:defRPr/>
            </a:pPr>
            <a:endParaRPr lang="es-ES_tradnl"/>
          </a:p>
        </p:txBody>
      </p:sp>
      <p:sp>
        <p:nvSpPr>
          <p:cNvPr id="41989" name="Rectangle 5"/>
          <p:cNvSpPr>
            <a:spLocks noGrp="1" noChangeArrowheads="1"/>
          </p:cNvSpPr>
          <p:nvPr>
            <p:ph type="sldNum" sz="quarter" idx="3"/>
          </p:nvPr>
        </p:nvSpPr>
        <p:spPr bwMode="auto">
          <a:xfrm>
            <a:off x="5275158" y="6671945"/>
            <a:ext cx="4033943" cy="3511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pPr>
              <a:defRPr/>
            </a:pPr>
            <a:fld id="{585A6A74-1E72-4D27-A471-664F9141B49B}"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0"/>
            <a:ext cx="4033943" cy="3511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pPr>
              <a:defRPr/>
            </a:pPr>
            <a:endParaRPr lang="es-ES_tradnl"/>
          </a:p>
        </p:txBody>
      </p:sp>
      <p:sp>
        <p:nvSpPr>
          <p:cNvPr id="39939" name="Rectangle 3"/>
          <p:cNvSpPr>
            <a:spLocks noGrp="1" noChangeArrowheads="1"/>
          </p:cNvSpPr>
          <p:nvPr>
            <p:ph type="dt" idx="1"/>
          </p:nvPr>
        </p:nvSpPr>
        <p:spPr bwMode="auto">
          <a:xfrm>
            <a:off x="5275158" y="0"/>
            <a:ext cx="4033943" cy="3511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pPr>
              <a:defRPr/>
            </a:pPr>
            <a:endParaRPr lang="es-ES_tradnl"/>
          </a:p>
        </p:txBody>
      </p:sp>
      <p:sp>
        <p:nvSpPr>
          <p:cNvPr id="28676" name="Rectangle 4"/>
          <p:cNvSpPr>
            <a:spLocks noGrp="1" noRot="1" noChangeAspect="1" noChangeArrowheads="1" noTextEdit="1"/>
          </p:cNvSpPr>
          <p:nvPr>
            <p:ph type="sldImg" idx="2"/>
          </p:nvPr>
        </p:nvSpPr>
        <p:spPr bwMode="auto">
          <a:xfrm>
            <a:off x="2898775" y="527050"/>
            <a:ext cx="3511550" cy="2633663"/>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1241215" y="3335973"/>
            <a:ext cx="6826673" cy="31603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39942" name="Rectangle 6"/>
          <p:cNvSpPr>
            <a:spLocks noGrp="1" noChangeArrowheads="1"/>
          </p:cNvSpPr>
          <p:nvPr>
            <p:ph type="ftr" sz="quarter" idx="4"/>
          </p:nvPr>
        </p:nvSpPr>
        <p:spPr bwMode="auto">
          <a:xfrm>
            <a:off x="1" y="6671945"/>
            <a:ext cx="4033943" cy="3511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pPr>
              <a:defRPr/>
            </a:pPr>
            <a:endParaRPr lang="es-ES_tradnl"/>
          </a:p>
        </p:txBody>
      </p:sp>
      <p:sp>
        <p:nvSpPr>
          <p:cNvPr id="39943" name="Rectangle 7"/>
          <p:cNvSpPr>
            <a:spLocks noGrp="1" noChangeArrowheads="1"/>
          </p:cNvSpPr>
          <p:nvPr>
            <p:ph type="sldNum" sz="quarter" idx="5"/>
          </p:nvPr>
        </p:nvSpPr>
        <p:spPr bwMode="auto">
          <a:xfrm>
            <a:off x="5275158" y="6671945"/>
            <a:ext cx="4033943" cy="3511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pPr>
              <a:defRPr/>
            </a:pPr>
            <a:fld id="{2125AA76-3A0A-465A-A6A3-D966BDACEFC8}"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2E1A5F0-8F09-42D5-8D06-2A84E585C31E}" type="slidenum">
              <a:rPr lang="es-ES_tradnl" smtClean="0"/>
              <a:pPr/>
              <a:t>1</a:t>
            </a:fld>
            <a:endParaRPr lang="es-ES_tradnl"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E27E024-E932-41B8-A25D-F8472B00E102}" type="slidenum">
              <a:rPr lang="es-ES_tradnl"/>
              <a:pPr/>
              <a:t>10</a:t>
            </a:fld>
            <a:endParaRPr lang="es-ES_tradnl"/>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D83F74-9C3D-47A8-ABBF-9EF28C920C7D}" type="slidenum">
              <a:rPr lang="es-ES_tradnl"/>
              <a:pPr/>
              <a:t>11</a:t>
            </a:fld>
            <a:endParaRPr lang="es-ES_tradnl"/>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4938D3-CEAA-40B4-9DA2-0BF10B3728DE}" type="slidenum">
              <a:rPr lang="es-ES_tradnl"/>
              <a:pPr/>
              <a:t>12</a:t>
            </a:fld>
            <a:endParaRPr lang="es-ES_tradnl"/>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4A6B0B-4A89-4FC8-A885-6910F45EA328}" type="slidenum">
              <a:rPr lang="es-ES_tradnl"/>
              <a:pPr/>
              <a:t>13</a:t>
            </a:fld>
            <a:endParaRPr lang="es-ES_tradnl"/>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C8E3E3-E54B-439B-9887-9EC6866A9BE2}" type="slidenum">
              <a:rPr lang="es-ES_tradnl"/>
              <a:pPr/>
              <a:t>14</a:t>
            </a:fld>
            <a:endParaRPr lang="es-ES_tradnl"/>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C8E3E3-E54B-439B-9887-9EC6866A9BE2}" type="slidenum">
              <a:rPr lang="es-ES_tradnl"/>
              <a:pPr/>
              <a:t>15</a:t>
            </a:fld>
            <a:endParaRPr lang="es-ES_tradnl"/>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C8E3E3-E54B-439B-9887-9EC6866A9BE2}" type="slidenum">
              <a:rPr lang="es-ES_tradnl"/>
              <a:pPr/>
              <a:t>16</a:t>
            </a:fld>
            <a:endParaRPr lang="es-ES_tradnl"/>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C8E3E3-E54B-439B-9887-9EC6866A9BE2}" type="slidenum">
              <a:rPr lang="es-ES_tradnl"/>
              <a:pPr/>
              <a:t>17</a:t>
            </a:fld>
            <a:endParaRPr lang="es-ES_tradnl"/>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2E1A5F0-8F09-42D5-8D06-2A84E585C31E}" type="slidenum">
              <a:rPr lang="es-ES_tradnl" smtClean="0"/>
              <a:pPr/>
              <a:t>18</a:t>
            </a:fld>
            <a:endParaRPr lang="es-ES_tradnl"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29B70BB-5422-4282-B617-3FFA801105D6}" type="slidenum">
              <a:rPr lang="es-ES_tradnl"/>
              <a:pPr/>
              <a:t>2</a:t>
            </a:fld>
            <a:endParaRPr lang="es-ES_tradnl"/>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6E567FC-5213-438F-BA54-A7EF953E296B}" type="slidenum">
              <a:rPr lang="es-ES_tradnl"/>
              <a:pPr/>
              <a:t>3</a:t>
            </a:fld>
            <a:endParaRPr lang="es-ES_tradnl"/>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D5A52E6-6B64-4101-B8D3-5404837F4FD0}" type="slidenum">
              <a:rPr lang="es-ES_tradnl"/>
              <a:pPr/>
              <a:t>4</a:t>
            </a:fld>
            <a:endParaRPr lang="es-ES_tradnl"/>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432FB0A-E9B9-4818-B8CF-3D74964CE078}" type="slidenum">
              <a:rPr lang="es-ES_tradnl"/>
              <a:pPr/>
              <a:t>5</a:t>
            </a:fld>
            <a:endParaRPr lang="es-ES_tradnl"/>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14BBB35-DAFF-451B-B2B9-7BFD66ED92DC}" type="slidenum">
              <a:rPr lang="es-ES_tradnl"/>
              <a:pPr/>
              <a:t>6</a:t>
            </a:fld>
            <a:endParaRPr lang="es-ES_tradnl"/>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56960D9-E017-44A2-B1CF-6853F973B656}" type="slidenum">
              <a:rPr lang="es-ES_tradnl"/>
              <a:pPr/>
              <a:t>7</a:t>
            </a:fld>
            <a:endParaRPr lang="es-ES_tradnl"/>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B0F643D-65FC-4467-82C9-2F1AE959F8E3}" type="slidenum">
              <a:rPr lang="es-ES_tradnl"/>
              <a:pPr/>
              <a:t>8</a:t>
            </a:fld>
            <a:endParaRPr lang="es-ES_tradnl"/>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5D67B073-D877-4284-9B25-BEEDABF54884}" type="slidenum">
              <a:rPr lang="es-ES_tradnl"/>
              <a:pPr/>
              <a:t>9</a:t>
            </a:fld>
            <a:endParaRPr lang="es-ES_tradnl"/>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38ABA817-64A5-4C6F-A5F0-5A72C4D36D15}" type="slidenum">
              <a:rPr lang="es-ES_tradnl"/>
              <a:pPr>
                <a:defRPr/>
              </a:pPr>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6B907D53-FCCE-42B3-854F-3936180AD294}" type="slidenum">
              <a:rPr lang="es-ES_tradnl"/>
              <a:pPr>
                <a:defRPr/>
              </a:pPr>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BE98E5CB-3F8C-42B7-969B-239A27F0B0F7}"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E39EA5F7-BEEA-48EF-B773-01F460E3495D}" type="slidenum">
              <a:rPr lang="es-ES_tradnl"/>
              <a:pPr>
                <a:defRPr/>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6"/>
          <p:cNvSpPr>
            <a:spLocks noGrp="1" noChangeArrowheads="1"/>
          </p:cNvSpPr>
          <p:nvPr>
            <p:ph type="sldNum" sz="quarter" idx="12"/>
          </p:nvPr>
        </p:nvSpPr>
        <p:spPr>
          <a:ln/>
        </p:spPr>
        <p:txBody>
          <a:bodyPr/>
          <a:lstStyle>
            <a:lvl1pPr>
              <a:defRPr/>
            </a:lvl1pPr>
          </a:lstStyle>
          <a:p>
            <a:pPr>
              <a:defRPr/>
            </a:pPr>
            <a:fld id="{0D3ADC58-5D4B-4CFC-BEAB-C245F44C0735}" type="slidenum">
              <a:rPr lang="es-ES_tradnl"/>
              <a:pPr>
                <a:defRPr/>
              </a:pPr>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275E690B-D7FF-425E-A441-87223F00A1B7}" type="slidenum">
              <a:rPr lang="es-ES_tradnl"/>
              <a:pPr>
                <a:defRPr/>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a:p>
        </p:txBody>
      </p:sp>
      <p:sp>
        <p:nvSpPr>
          <p:cNvPr id="8"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6"/>
          <p:cNvSpPr>
            <a:spLocks noGrp="1" noChangeArrowheads="1"/>
          </p:cNvSpPr>
          <p:nvPr>
            <p:ph type="sldNum" sz="quarter" idx="12"/>
          </p:nvPr>
        </p:nvSpPr>
        <p:spPr>
          <a:ln/>
        </p:spPr>
        <p:txBody>
          <a:bodyPr/>
          <a:lstStyle>
            <a:lvl1pPr>
              <a:defRPr/>
            </a:lvl1pPr>
          </a:lstStyle>
          <a:p>
            <a:pPr>
              <a:defRPr/>
            </a:pPr>
            <a:fld id="{060D0ACC-9E8E-4C55-9348-055C5C3B44AF}" type="slidenum">
              <a:rPr lang="es-ES_tradnl"/>
              <a:pPr>
                <a:defRPr/>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6"/>
          <p:cNvSpPr>
            <a:spLocks noGrp="1" noChangeArrowheads="1"/>
          </p:cNvSpPr>
          <p:nvPr>
            <p:ph type="sldNum" sz="quarter" idx="12"/>
          </p:nvPr>
        </p:nvSpPr>
        <p:spPr>
          <a:ln/>
        </p:spPr>
        <p:txBody>
          <a:bodyPr/>
          <a:lstStyle>
            <a:lvl1pPr>
              <a:defRPr/>
            </a:lvl1pPr>
          </a:lstStyle>
          <a:p>
            <a:pPr>
              <a:defRPr/>
            </a:pPr>
            <a:fld id="{69A35AD9-FA99-4333-A277-5821100B47CE}" type="slidenum">
              <a:rPr lang="es-ES_tradnl"/>
              <a:pPr>
                <a:defRPr/>
              </a:pPr>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a:p>
        </p:txBody>
      </p:sp>
      <p:sp>
        <p:nvSpPr>
          <p:cNvPr id="3"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6"/>
          <p:cNvSpPr>
            <a:spLocks noGrp="1" noChangeArrowheads="1"/>
          </p:cNvSpPr>
          <p:nvPr>
            <p:ph type="sldNum" sz="quarter" idx="12"/>
          </p:nvPr>
        </p:nvSpPr>
        <p:spPr>
          <a:ln/>
        </p:spPr>
        <p:txBody>
          <a:bodyPr/>
          <a:lstStyle>
            <a:lvl1pPr>
              <a:defRPr/>
            </a:lvl1pPr>
          </a:lstStyle>
          <a:p>
            <a:pPr>
              <a:defRPr/>
            </a:pPr>
            <a:fld id="{001C3E9C-076C-4F7E-88EA-5E5B07210F7E}" type="slidenum">
              <a:rPr lang="es-ES_tradnl"/>
              <a:pPr>
                <a:defRPr/>
              </a:pPr>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27C1E368-7E11-4213-AF9F-D04479180E25}" type="slidenum">
              <a:rPr lang="es-ES_tradnl"/>
              <a:pPr>
                <a:defRPr/>
              </a:pPr>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6"/>
          <p:cNvSpPr>
            <a:spLocks noGrp="1" noChangeArrowheads="1"/>
          </p:cNvSpPr>
          <p:nvPr>
            <p:ph type="sldNum" sz="quarter" idx="12"/>
          </p:nvPr>
        </p:nvSpPr>
        <p:spPr>
          <a:ln/>
        </p:spPr>
        <p:txBody>
          <a:bodyPr/>
          <a:lstStyle>
            <a:lvl1pPr>
              <a:defRPr/>
            </a:lvl1pPr>
          </a:lstStyle>
          <a:p>
            <a:pPr>
              <a:defRPr/>
            </a:pPr>
            <a:fld id="{930D4D6C-F1FB-4425-85F4-4C00EC94CF0B}" type="slidenum">
              <a:rPr lang="es-ES_tradnl"/>
              <a:pPr>
                <a:defRPr/>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ES_trad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_trad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78458D0-0FD8-4E45-A1ED-540793230605}" type="slidenum">
              <a:rPr lang="es-ES_tradnl"/>
              <a:pPr>
                <a:defRPr/>
              </a:pPr>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827584" y="922069"/>
            <a:ext cx="7344816" cy="4955203"/>
          </a:xfrm>
          <a:prstGeom prst="rect">
            <a:avLst/>
          </a:prstGeom>
          <a:noFill/>
          <a:ln w="9525">
            <a:noFill/>
            <a:miter lim="800000"/>
            <a:headEnd/>
            <a:tailEnd/>
          </a:ln>
        </p:spPr>
        <p:txBody>
          <a:bodyPr wrap="square">
            <a:spAutoFit/>
          </a:bodyPr>
          <a:lstStyle/>
          <a:p>
            <a:pPr algn="ctr"/>
            <a:r>
              <a:rPr lang="es-ES" b="1" dirty="0" smtClean="0">
                <a:solidFill>
                  <a:srgbClr val="0066CC"/>
                </a:solidFill>
                <a:latin typeface="Cambria" pitchFamily="18" charset="0"/>
                <a:ea typeface="Cambria" pitchFamily="18" charset="0"/>
              </a:rPr>
              <a:t>Seminario Internacional Aldeas Infantiles SOS</a:t>
            </a:r>
            <a:endParaRPr lang="es-ES" b="1" dirty="0" smtClean="0">
              <a:solidFill>
                <a:srgbClr val="0066CC"/>
              </a:solidFill>
              <a:latin typeface="Cambria" pitchFamily="18" charset="0"/>
              <a:ea typeface="Cambria" pitchFamily="18" charset="0"/>
            </a:endParaRPr>
          </a:p>
          <a:p>
            <a:pPr algn="ctr"/>
            <a:r>
              <a:rPr lang="es-ES" b="1" dirty="0" smtClean="0">
                <a:solidFill>
                  <a:srgbClr val="800000"/>
                </a:solidFill>
                <a:latin typeface="Cambria" pitchFamily="18" charset="0"/>
                <a:ea typeface="Cambria" pitchFamily="18" charset="0"/>
              </a:rPr>
              <a:t>«Jóvenes, políticas públicas e inclusión»</a:t>
            </a:r>
            <a:endParaRPr lang="es-ES" b="1" dirty="0">
              <a:solidFill>
                <a:srgbClr val="800000"/>
              </a:solidFill>
              <a:latin typeface="Cambria" pitchFamily="18" charset="0"/>
              <a:ea typeface="Cambria" pitchFamily="18" charset="0"/>
            </a:endParaRPr>
          </a:p>
          <a:p>
            <a:r>
              <a:rPr lang="es-AR" sz="2000" dirty="0">
                <a:latin typeface="Cambria" pitchFamily="18" charset="0"/>
                <a:ea typeface="Cambria" pitchFamily="18" charset="0"/>
              </a:rPr>
              <a:t> </a:t>
            </a:r>
            <a:endParaRPr lang="es-AR" sz="2000" dirty="0" smtClean="0">
              <a:latin typeface="Cambria" pitchFamily="18" charset="0"/>
              <a:ea typeface="Cambria" pitchFamily="18" charset="0"/>
            </a:endParaRPr>
          </a:p>
          <a:p>
            <a:endParaRPr lang="es-AR" sz="2000" dirty="0" smtClean="0">
              <a:latin typeface="Cambria" pitchFamily="18" charset="0"/>
              <a:ea typeface="Cambria" pitchFamily="18" charset="0"/>
            </a:endParaRPr>
          </a:p>
          <a:p>
            <a:pPr algn="ctr"/>
            <a:r>
              <a:rPr lang="es-ES" sz="3600" b="1" dirty="0" smtClean="0">
                <a:solidFill>
                  <a:srgbClr val="800000"/>
                </a:solidFill>
                <a:latin typeface="Cambria" pitchFamily="18" charset="0"/>
                <a:ea typeface="Cambria" pitchFamily="18" charset="0"/>
              </a:rPr>
              <a:t>«Políticas públicas de juventud</a:t>
            </a:r>
            <a:endParaRPr lang="es-ES" sz="3600" b="1" dirty="0" smtClean="0">
              <a:solidFill>
                <a:srgbClr val="800000"/>
              </a:solidFill>
              <a:latin typeface="Cambria" pitchFamily="18" charset="0"/>
              <a:ea typeface="Cambria" pitchFamily="18" charset="0"/>
            </a:endParaRPr>
          </a:p>
          <a:p>
            <a:pPr algn="ctr"/>
            <a:r>
              <a:rPr lang="es-ES" sz="3600" b="1" dirty="0" smtClean="0">
                <a:solidFill>
                  <a:srgbClr val="800000"/>
                </a:solidFill>
                <a:latin typeface="Cambria" pitchFamily="18" charset="0"/>
                <a:ea typeface="Cambria" pitchFamily="18" charset="0"/>
              </a:rPr>
              <a:t>desde el enfoque de las trayectorias de vida juvenil»</a:t>
            </a:r>
            <a:endParaRPr lang="es-ES" sz="3600" b="1" dirty="0">
              <a:solidFill>
                <a:srgbClr val="800000"/>
              </a:solidFill>
              <a:latin typeface="Cambria" pitchFamily="18" charset="0"/>
              <a:ea typeface="Cambria" pitchFamily="18" charset="0"/>
            </a:endParaRPr>
          </a:p>
          <a:p>
            <a:pPr algn="ctr"/>
            <a:endParaRPr lang="es-ES" sz="2000" dirty="0" smtClean="0">
              <a:solidFill>
                <a:srgbClr val="990000"/>
              </a:solidFill>
              <a:latin typeface="Cambria" pitchFamily="18" charset="0"/>
              <a:ea typeface="Cambria" pitchFamily="18" charset="0"/>
            </a:endParaRPr>
          </a:p>
          <a:p>
            <a:pPr algn="r"/>
            <a:endParaRPr lang="es-ES" sz="2000" b="1" dirty="0" smtClean="0">
              <a:solidFill>
                <a:srgbClr val="0066CC"/>
              </a:solidFill>
              <a:latin typeface="Cambria" pitchFamily="18" charset="0"/>
              <a:ea typeface="Cambria" pitchFamily="18" charset="0"/>
            </a:endParaRPr>
          </a:p>
          <a:p>
            <a:pPr algn="r"/>
            <a:endParaRPr lang="es-ES" sz="2000" b="1" dirty="0" smtClean="0">
              <a:solidFill>
                <a:srgbClr val="0066CC"/>
              </a:solidFill>
              <a:latin typeface="Cambria" pitchFamily="18" charset="0"/>
              <a:ea typeface="Cambria" pitchFamily="18" charset="0"/>
            </a:endParaRPr>
          </a:p>
          <a:p>
            <a:pPr algn="r"/>
            <a:r>
              <a:rPr lang="es-ES" sz="2000" b="1" dirty="0" smtClean="0">
                <a:solidFill>
                  <a:srgbClr val="0066CC"/>
                </a:solidFill>
                <a:latin typeface="Cambria" pitchFamily="18" charset="0"/>
                <a:ea typeface="Cambria" pitchFamily="18" charset="0"/>
              </a:rPr>
              <a:t>Oscar Dávila León (oscar@cidpa.cl)</a:t>
            </a:r>
            <a:endParaRPr lang="es-ES" sz="2000" b="1" dirty="0" smtClean="0">
              <a:solidFill>
                <a:srgbClr val="00B0F0"/>
              </a:solidFill>
              <a:latin typeface="Cambria" pitchFamily="18" charset="0"/>
              <a:ea typeface="Cambria" pitchFamily="18" charset="0"/>
            </a:endParaRPr>
          </a:p>
          <a:p>
            <a:pPr algn="r"/>
            <a:r>
              <a:rPr lang="es-ES" sz="2000" b="1" dirty="0" smtClean="0">
                <a:solidFill>
                  <a:srgbClr val="0066CC"/>
                </a:solidFill>
                <a:latin typeface="Cambria" pitchFamily="18" charset="0"/>
                <a:ea typeface="Cambria" pitchFamily="18" charset="0"/>
              </a:rPr>
              <a:t>Centro de Estudios Sociales </a:t>
            </a:r>
            <a:r>
              <a:rPr lang="es-ES" sz="2000" b="1" cap="small" dirty="0" err="1" smtClean="0">
                <a:solidFill>
                  <a:srgbClr val="0066CC"/>
                </a:solidFill>
                <a:latin typeface="Cambria" pitchFamily="18" charset="0"/>
                <a:ea typeface="Cambria" pitchFamily="18" charset="0"/>
              </a:rPr>
              <a:t>cidpa</a:t>
            </a:r>
            <a:endParaRPr lang="es-ES" sz="2000" b="1" cap="small" dirty="0" smtClean="0">
              <a:solidFill>
                <a:srgbClr val="0066CC"/>
              </a:solidFill>
              <a:latin typeface="Cambria" pitchFamily="18" charset="0"/>
              <a:ea typeface="Cambria" pitchFamily="18" charset="0"/>
            </a:endParaRPr>
          </a:p>
          <a:p>
            <a:pPr algn="r"/>
            <a:r>
              <a:rPr lang="es-ES_tradnl" sz="2000" b="1" dirty="0" smtClean="0">
                <a:solidFill>
                  <a:srgbClr val="800000"/>
                </a:solidFill>
                <a:latin typeface="Cambria" pitchFamily="18" charset="0"/>
                <a:ea typeface="Cambria" pitchFamily="18" charset="0"/>
              </a:rPr>
              <a:t>Santiago, 15 </a:t>
            </a:r>
            <a:r>
              <a:rPr lang="es-ES_tradnl" sz="2000" b="1" dirty="0" smtClean="0">
                <a:solidFill>
                  <a:srgbClr val="800000"/>
                </a:solidFill>
                <a:latin typeface="Cambria" pitchFamily="18" charset="0"/>
                <a:ea typeface="Cambria" pitchFamily="18" charset="0"/>
              </a:rPr>
              <a:t>de </a:t>
            </a:r>
            <a:r>
              <a:rPr lang="es-ES_tradnl" sz="2000" b="1" dirty="0" smtClean="0">
                <a:solidFill>
                  <a:srgbClr val="800000"/>
                </a:solidFill>
                <a:latin typeface="Cambria" pitchFamily="18" charset="0"/>
                <a:ea typeface="Cambria" pitchFamily="18" charset="0"/>
              </a:rPr>
              <a:t>noviembre </a:t>
            </a:r>
            <a:r>
              <a:rPr lang="es-ES_tradnl" sz="2000" b="1" dirty="0" smtClean="0">
                <a:solidFill>
                  <a:srgbClr val="800000"/>
                </a:solidFill>
                <a:latin typeface="Cambria" pitchFamily="18" charset="0"/>
                <a:ea typeface="Cambria" pitchFamily="18" charset="0"/>
              </a:rPr>
              <a:t>de </a:t>
            </a:r>
            <a:r>
              <a:rPr lang="es-ES_tradnl" sz="2000" b="1" dirty="0" smtClean="0">
                <a:solidFill>
                  <a:srgbClr val="800000"/>
                </a:solidFill>
                <a:latin typeface="Cambria" pitchFamily="18" charset="0"/>
                <a:ea typeface="Cambria" pitchFamily="18" charset="0"/>
              </a:rPr>
              <a:t>2018</a:t>
            </a:r>
            <a:endParaRPr lang="es-ES_tradnl" sz="2000" b="1" dirty="0" smtClean="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a:spLocks noGrp="1" noChangeArrowheads="1"/>
          </p:cNvSpPr>
          <p:nvPr>
            <p:ph type="body" idx="1"/>
          </p:nvPr>
        </p:nvSpPr>
        <p:spPr>
          <a:xfrm>
            <a:off x="684213" y="1844675"/>
            <a:ext cx="7772400" cy="3889375"/>
          </a:xfrm>
          <a:noFill/>
        </p:spPr>
        <p:txBody>
          <a:bodyPr/>
          <a:lstStyle/>
          <a:p>
            <a:pPr marL="571500" indent="-571500">
              <a:lnSpc>
                <a:spcPct val="80000"/>
              </a:lnSpc>
            </a:pPr>
            <a:r>
              <a:rPr lang="es-ES" dirty="0" smtClean="0">
                <a:solidFill>
                  <a:srgbClr val="990000"/>
                </a:solidFill>
                <a:latin typeface="Cambria" pitchFamily="18" charset="0"/>
                <a:ea typeface="Cambria" pitchFamily="18" charset="0"/>
              </a:rPr>
              <a:t>Nuevas condiciones juveniles.</a:t>
            </a:r>
          </a:p>
          <a:p>
            <a:pPr marL="571500" indent="-571500">
              <a:lnSpc>
                <a:spcPct val="80000"/>
              </a:lnSpc>
            </a:pPr>
            <a:r>
              <a:rPr lang="es-ES" dirty="0" smtClean="0">
                <a:solidFill>
                  <a:srgbClr val="990000"/>
                </a:solidFill>
                <a:latin typeface="Cambria" pitchFamily="18" charset="0"/>
                <a:ea typeface="Cambria" pitchFamily="18" charset="0"/>
              </a:rPr>
              <a:t>Trayectorias lineales o del tipo reversibles.</a:t>
            </a:r>
          </a:p>
          <a:p>
            <a:pPr marL="571500" indent="-571500">
              <a:lnSpc>
                <a:spcPct val="80000"/>
              </a:lnSpc>
            </a:pPr>
            <a:r>
              <a:rPr lang="es-ES" dirty="0" smtClean="0">
                <a:solidFill>
                  <a:srgbClr val="990000"/>
                </a:solidFill>
                <a:latin typeface="Cambria" pitchFamily="18" charset="0"/>
                <a:ea typeface="Cambria" pitchFamily="18" charset="0"/>
              </a:rPr>
              <a:t>Trayectorias exitosas o fallidas.</a:t>
            </a:r>
          </a:p>
          <a:p>
            <a:pPr marL="571500" indent="-571500">
              <a:lnSpc>
                <a:spcPct val="80000"/>
              </a:lnSpc>
            </a:pPr>
            <a:r>
              <a:rPr lang="es-ES" dirty="0" smtClean="0">
                <a:solidFill>
                  <a:srgbClr val="990000"/>
                </a:solidFill>
                <a:latin typeface="Cambria" pitchFamily="18" charset="0"/>
                <a:ea typeface="Cambria" pitchFamily="18" charset="0"/>
              </a:rPr>
              <a:t>Posibles dimensiones de itinerarios juveniles.</a:t>
            </a:r>
          </a:p>
          <a:p>
            <a:pPr marL="571500" indent="-571500">
              <a:lnSpc>
                <a:spcPct val="80000"/>
              </a:lnSpc>
            </a:pPr>
            <a:r>
              <a:rPr lang="es-ES_tradnl" dirty="0" smtClean="0">
                <a:solidFill>
                  <a:srgbClr val="800000"/>
                </a:solidFill>
                <a:latin typeface="Cambria" pitchFamily="18" charset="0"/>
                <a:ea typeface="Cambria" pitchFamily="18" charset="0"/>
              </a:rPr>
              <a:t>No es posible exigir soluciones biográficas individuales a contradicciones sistémicas (Beck).</a:t>
            </a:r>
            <a:endParaRPr lang="es-ES" sz="2000" dirty="0" smtClean="0">
              <a:solidFill>
                <a:srgbClr val="990000"/>
              </a:solidFill>
              <a:latin typeface="Cambria" pitchFamily="18" charset="0"/>
              <a:ea typeface="Cambria" pitchFamily="18" charset="0"/>
            </a:endParaRPr>
          </a:p>
        </p:txBody>
      </p:sp>
      <p:sp>
        <p:nvSpPr>
          <p:cNvPr id="25603" name="Text Box 3"/>
          <p:cNvSpPr txBox="1">
            <a:spLocks noChangeArrowheads="1"/>
          </p:cNvSpPr>
          <p:nvPr/>
        </p:nvSpPr>
        <p:spPr bwMode="auto">
          <a:xfrm>
            <a:off x="395288" y="835025"/>
            <a:ext cx="7772400" cy="722313"/>
          </a:xfrm>
          <a:prstGeom prst="rect">
            <a:avLst/>
          </a:prstGeom>
          <a:noFill/>
          <a:ln w="9525">
            <a:noFill/>
            <a:miter lim="800000"/>
            <a:headEnd/>
            <a:tailEnd/>
          </a:ln>
        </p:spPr>
        <p:txBody>
          <a:bodyPr/>
          <a:lstStyle/>
          <a:p>
            <a:pPr marL="571500" indent="-571500" algn="ctr">
              <a:spcBef>
                <a:spcPct val="20000"/>
              </a:spcBef>
            </a:pPr>
            <a:r>
              <a:rPr lang="es-ES_tradnl" sz="3600" b="1" dirty="0">
                <a:solidFill>
                  <a:srgbClr val="0066CC"/>
                </a:solidFill>
                <a:latin typeface="Cambria" pitchFamily="18" charset="0"/>
                <a:ea typeface="Cambria" pitchFamily="18" charset="0"/>
              </a:rPr>
              <a:t>Jóvenes y trayectorias juveniles</a:t>
            </a:r>
          </a:p>
          <a:p>
            <a:pPr marL="571500" indent="-571500">
              <a:spcBef>
                <a:spcPct val="20000"/>
              </a:spcBef>
              <a:buFontTx/>
              <a:buChar char="•"/>
            </a:pPr>
            <a:endParaRPr lang="es-ES" sz="2800" dirty="0">
              <a:solidFill>
                <a:srgbClr val="990000"/>
              </a:solidFill>
              <a:latin typeface="Cambria" pitchFamily="18" charset="0"/>
              <a:ea typeface="Cambria" pitchFamily="18" charset="0"/>
            </a:endParaRPr>
          </a:p>
          <a:p>
            <a:pPr marL="571500" indent="-571500">
              <a:spcBef>
                <a:spcPct val="20000"/>
              </a:spcBef>
              <a:buFontTx/>
              <a:buChar char="•"/>
            </a:pPr>
            <a:endParaRPr lang="es-ES" sz="2000" dirty="0">
              <a:solidFill>
                <a:srgbClr val="99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Grp="1" noChangeArrowheads="1"/>
          </p:cNvSpPr>
          <p:nvPr>
            <p:ph type="body" idx="1"/>
          </p:nvPr>
        </p:nvSpPr>
        <p:spPr>
          <a:xfrm>
            <a:off x="611560" y="908720"/>
            <a:ext cx="7772400" cy="4883150"/>
          </a:xfrm>
          <a:noFill/>
          <a:ln/>
        </p:spPr>
        <p:txBody>
          <a:bodyPr/>
          <a:lstStyle/>
          <a:p>
            <a:pPr marL="571500" indent="-571500" algn="ctr">
              <a:lnSpc>
                <a:spcPct val="90000"/>
              </a:lnSpc>
              <a:buFontTx/>
              <a:buNone/>
            </a:pPr>
            <a:r>
              <a:rPr lang="es-ES_tradnl" b="1" dirty="0">
                <a:solidFill>
                  <a:srgbClr val="0070C0"/>
                </a:solidFill>
                <a:latin typeface="Cambria" pitchFamily="18" charset="0"/>
                <a:ea typeface="Cambria" pitchFamily="18" charset="0"/>
              </a:rPr>
              <a:t>Trayectorias juveniles e inequidades</a:t>
            </a:r>
          </a:p>
          <a:p>
            <a:pPr marL="571500" indent="-571500">
              <a:lnSpc>
                <a:spcPct val="90000"/>
              </a:lnSpc>
              <a:buFontTx/>
              <a:buNone/>
            </a:pPr>
            <a:endParaRPr lang="es-ES" sz="2000" b="1" dirty="0">
              <a:solidFill>
                <a:srgbClr val="990000"/>
              </a:solidFill>
              <a:latin typeface="Cambria" pitchFamily="18" charset="0"/>
              <a:ea typeface="Cambria" pitchFamily="18" charset="0"/>
            </a:endParaRPr>
          </a:p>
          <a:p>
            <a:pPr marL="571500" indent="-571500">
              <a:lnSpc>
                <a:spcPct val="90000"/>
              </a:lnSpc>
            </a:pPr>
            <a:r>
              <a:rPr lang="es-ES" sz="2800" dirty="0">
                <a:solidFill>
                  <a:srgbClr val="990000"/>
                </a:solidFill>
                <a:latin typeface="Cambria" pitchFamily="18" charset="0"/>
                <a:ea typeface="Cambria" pitchFamily="18" charset="0"/>
              </a:rPr>
              <a:t>La «moderna paradoja»: más educación y menos empleo, menos ingreso.</a:t>
            </a:r>
          </a:p>
          <a:p>
            <a:pPr marL="571500" indent="-571500">
              <a:lnSpc>
                <a:spcPct val="90000"/>
              </a:lnSpc>
            </a:pPr>
            <a:r>
              <a:rPr lang="es-ES" sz="2800" dirty="0">
                <a:solidFill>
                  <a:srgbClr val="990000"/>
                </a:solidFill>
                <a:latin typeface="Cambria" pitchFamily="18" charset="0"/>
                <a:ea typeface="Cambria" pitchFamily="18" charset="0"/>
              </a:rPr>
              <a:t>La dimensión que más marca la diferencia en la vida adulta: la educación.</a:t>
            </a:r>
          </a:p>
          <a:p>
            <a:pPr marL="571500" indent="-571500">
              <a:lnSpc>
                <a:spcPct val="90000"/>
              </a:lnSpc>
            </a:pPr>
            <a:r>
              <a:rPr lang="es-ES" sz="2800" dirty="0">
                <a:solidFill>
                  <a:srgbClr val="990000"/>
                </a:solidFill>
                <a:latin typeface="Cambria" pitchFamily="18" charset="0"/>
                <a:ea typeface="Cambria" pitchFamily="18" charset="0"/>
              </a:rPr>
              <a:t>Fuerte aumento en la cobertura educativa.</a:t>
            </a:r>
          </a:p>
          <a:p>
            <a:pPr marL="571500" indent="-571500">
              <a:lnSpc>
                <a:spcPct val="90000"/>
              </a:lnSpc>
            </a:pPr>
            <a:r>
              <a:rPr lang="es-ES" sz="2800" dirty="0">
                <a:solidFill>
                  <a:srgbClr val="990000"/>
                </a:solidFill>
                <a:latin typeface="Cambria" pitchFamily="18" charset="0"/>
                <a:ea typeface="Cambria" pitchFamily="18" charset="0"/>
              </a:rPr>
              <a:t>Diferenciales de acceso en educación, fundamentalmente la terciaria según nivel socioeconómico.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Grp="1" noChangeArrowheads="1"/>
          </p:cNvSpPr>
          <p:nvPr>
            <p:ph type="body" idx="1"/>
          </p:nvPr>
        </p:nvSpPr>
        <p:spPr>
          <a:xfrm>
            <a:off x="611188" y="836612"/>
            <a:ext cx="8208962" cy="5112667"/>
          </a:xfrm>
          <a:noFill/>
          <a:ln/>
        </p:spPr>
        <p:txBody>
          <a:bodyPr/>
          <a:lstStyle/>
          <a:p>
            <a:pPr marL="571500" indent="-571500" algn="ctr">
              <a:lnSpc>
                <a:spcPct val="90000"/>
              </a:lnSpc>
              <a:buFontTx/>
              <a:buNone/>
            </a:pPr>
            <a:r>
              <a:rPr lang="es-ES_tradnl" b="1" dirty="0">
                <a:solidFill>
                  <a:srgbClr val="0070C0"/>
                </a:solidFill>
                <a:latin typeface="Cambria" pitchFamily="18" charset="0"/>
                <a:ea typeface="Cambria" pitchFamily="18" charset="0"/>
              </a:rPr>
              <a:t>Tensiones </a:t>
            </a:r>
            <a:r>
              <a:rPr lang="es-ES_tradnl" b="1" dirty="0" smtClean="0">
                <a:solidFill>
                  <a:srgbClr val="0070C0"/>
                </a:solidFill>
                <a:latin typeface="Cambria" pitchFamily="18" charset="0"/>
                <a:ea typeface="Cambria" pitchFamily="18" charset="0"/>
              </a:rPr>
              <a:t>en </a:t>
            </a:r>
            <a:r>
              <a:rPr lang="es-ES_tradnl" b="1" dirty="0">
                <a:solidFill>
                  <a:srgbClr val="0070C0"/>
                </a:solidFill>
                <a:latin typeface="Cambria" pitchFamily="18" charset="0"/>
                <a:ea typeface="Cambria" pitchFamily="18" charset="0"/>
              </a:rPr>
              <a:t>las </a:t>
            </a:r>
            <a:r>
              <a:rPr lang="es-ES_tradnl" b="1" dirty="0" smtClean="0">
                <a:solidFill>
                  <a:srgbClr val="0070C0"/>
                </a:solidFill>
                <a:latin typeface="Cambria" pitchFamily="18" charset="0"/>
                <a:ea typeface="Cambria" pitchFamily="18" charset="0"/>
              </a:rPr>
              <a:t>trayectorias juveniles</a:t>
            </a:r>
            <a:endParaRPr lang="es-ES_tradnl" dirty="0">
              <a:solidFill>
                <a:srgbClr val="0070C0"/>
              </a:solidFill>
              <a:latin typeface="Cambria" pitchFamily="18" charset="0"/>
              <a:ea typeface="Cambria" pitchFamily="18" charset="0"/>
            </a:endParaRPr>
          </a:p>
          <a:p>
            <a:pPr marL="571500" indent="-571500">
              <a:lnSpc>
                <a:spcPct val="90000"/>
              </a:lnSpc>
              <a:buFontTx/>
              <a:buNone/>
            </a:pPr>
            <a:endParaRPr lang="es-ES" sz="2000" dirty="0">
              <a:solidFill>
                <a:schemeClr val="accent2"/>
              </a:solidFill>
              <a:latin typeface="Cambria" pitchFamily="18" charset="0"/>
              <a:ea typeface="Cambria" pitchFamily="18" charset="0"/>
            </a:endParaRPr>
          </a:p>
          <a:p>
            <a:pPr marL="571500" indent="-571500">
              <a:lnSpc>
                <a:spcPct val="90000"/>
              </a:lnSpc>
            </a:pPr>
            <a:r>
              <a:rPr lang="es-ES" sz="2400" dirty="0">
                <a:solidFill>
                  <a:srgbClr val="990000"/>
                </a:solidFill>
                <a:latin typeface="Cambria" pitchFamily="18" charset="0"/>
                <a:ea typeface="Cambria" pitchFamily="18" charset="0"/>
              </a:rPr>
              <a:t>No hay trayectorias exitosas fuera de la </a:t>
            </a:r>
            <a:r>
              <a:rPr lang="es-ES" sz="2400" dirty="0" smtClean="0">
                <a:solidFill>
                  <a:srgbClr val="990000"/>
                </a:solidFill>
                <a:latin typeface="Cambria" pitchFamily="18" charset="0"/>
                <a:ea typeface="Cambria" pitchFamily="18" charset="0"/>
              </a:rPr>
              <a:t>escuela, tampoco políticas de segunda oportunidad.</a:t>
            </a:r>
            <a:endParaRPr lang="es-ES" sz="2400" dirty="0">
              <a:solidFill>
                <a:srgbClr val="990000"/>
              </a:solidFill>
              <a:latin typeface="Cambria" pitchFamily="18" charset="0"/>
              <a:ea typeface="Cambria" pitchFamily="18" charset="0"/>
            </a:endParaRPr>
          </a:p>
          <a:p>
            <a:pPr marL="571500" indent="-571500">
              <a:lnSpc>
                <a:spcPct val="90000"/>
              </a:lnSpc>
            </a:pPr>
            <a:r>
              <a:rPr lang="es-ES" sz="2400" dirty="0">
                <a:solidFill>
                  <a:srgbClr val="990000"/>
                </a:solidFill>
                <a:latin typeface="Cambria" pitchFamily="18" charset="0"/>
                <a:ea typeface="Cambria" pitchFamily="18" charset="0"/>
              </a:rPr>
              <a:t>Inserciones </a:t>
            </a:r>
            <a:r>
              <a:rPr lang="es-ES" sz="2400" dirty="0" err="1">
                <a:solidFill>
                  <a:srgbClr val="990000"/>
                </a:solidFill>
                <a:latin typeface="Cambria" pitchFamily="18" charset="0"/>
                <a:ea typeface="Cambria" pitchFamily="18" charset="0"/>
              </a:rPr>
              <a:t>sociolaborales</a:t>
            </a:r>
            <a:r>
              <a:rPr lang="es-ES" sz="2400" dirty="0">
                <a:solidFill>
                  <a:srgbClr val="990000"/>
                </a:solidFill>
                <a:latin typeface="Cambria" pitchFamily="18" charset="0"/>
                <a:ea typeface="Cambria" pitchFamily="18" charset="0"/>
              </a:rPr>
              <a:t> más vinculadas a itinerarios educacionales y biografías </a:t>
            </a:r>
            <a:r>
              <a:rPr lang="es-ES" sz="2400" dirty="0" smtClean="0">
                <a:solidFill>
                  <a:srgbClr val="990000"/>
                </a:solidFill>
                <a:latin typeface="Cambria" pitchFamily="18" charset="0"/>
                <a:ea typeface="Cambria" pitchFamily="18" charset="0"/>
              </a:rPr>
              <a:t>escolares (capital escolar).</a:t>
            </a:r>
            <a:endParaRPr lang="es-ES" sz="2400" dirty="0">
              <a:solidFill>
                <a:srgbClr val="990000"/>
              </a:solidFill>
              <a:latin typeface="Cambria" pitchFamily="18" charset="0"/>
              <a:ea typeface="Cambria" pitchFamily="18" charset="0"/>
            </a:endParaRPr>
          </a:p>
          <a:p>
            <a:pPr marL="571500" indent="-571500">
              <a:lnSpc>
                <a:spcPct val="90000"/>
              </a:lnSpc>
            </a:pPr>
            <a:r>
              <a:rPr lang="es-ES" sz="2400" dirty="0">
                <a:solidFill>
                  <a:srgbClr val="990000"/>
                </a:solidFill>
                <a:latin typeface="Cambria" pitchFamily="18" charset="0"/>
                <a:ea typeface="Cambria" pitchFamily="18" charset="0"/>
              </a:rPr>
              <a:t>Familia y Estado: redes fundamentales de </a:t>
            </a:r>
            <a:r>
              <a:rPr lang="es-ES" sz="2400" dirty="0" smtClean="0">
                <a:solidFill>
                  <a:srgbClr val="990000"/>
                </a:solidFill>
                <a:latin typeface="Cambria" pitchFamily="18" charset="0"/>
                <a:ea typeface="Cambria" pitchFamily="18" charset="0"/>
              </a:rPr>
              <a:t>apoyo (políticas públicas).</a:t>
            </a:r>
            <a:endParaRPr lang="es-ES" sz="2400" dirty="0">
              <a:solidFill>
                <a:srgbClr val="990000"/>
              </a:solidFill>
              <a:latin typeface="Cambria" pitchFamily="18" charset="0"/>
              <a:ea typeface="Cambria" pitchFamily="18" charset="0"/>
            </a:endParaRPr>
          </a:p>
          <a:p>
            <a:pPr marL="571500" indent="-571500">
              <a:lnSpc>
                <a:spcPct val="90000"/>
              </a:lnSpc>
            </a:pPr>
            <a:r>
              <a:rPr lang="es-ES" sz="2400" dirty="0">
                <a:solidFill>
                  <a:srgbClr val="990000"/>
                </a:solidFill>
                <a:latin typeface="Cambria" pitchFamily="18" charset="0"/>
                <a:ea typeface="Cambria" pitchFamily="18" charset="0"/>
              </a:rPr>
              <a:t>Concurrencia conjunta: no basta la </a:t>
            </a:r>
            <a:r>
              <a:rPr lang="es-ES" sz="2400" dirty="0" smtClean="0">
                <a:solidFill>
                  <a:srgbClr val="990000"/>
                </a:solidFill>
                <a:latin typeface="Cambria" pitchFamily="18" charset="0"/>
                <a:ea typeface="Cambria" pitchFamily="18" charset="0"/>
              </a:rPr>
              <a:t>familiar</a:t>
            </a:r>
            <a:r>
              <a:rPr lang="es-ES" sz="2400" dirty="0" smtClean="0">
                <a:solidFill>
                  <a:srgbClr val="990000"/>
                </a:solidFill>
                <a:latin typeface="Cambria" pitchFamily="18" charset="0"/>
                <a:ea typeface="Cambria" pitchFamily="18" charset="0"/>
              </a:rPr>
              <a:t>.</a:t>
            </a:r>
          </a:p>
          <a:p>
            <a:pPr marL="571500" indent="-571500">
              <a:lnSpc>
                <a:spcPct val="90000"/>
              </a:lnSpc>
            </a:pPr>
            <a:r>
              <a:rPr lang="es-ES" sz="2400" dirty="0" smtClean="0">
                <a:solidFill>
                  <a:srgbClr val="990000"/>
                </a:solidFill>
                <a:latin typeface="Cambria" pitchFamily="18" charset="0"/>
                <a:ea typeface="Cambria" pitchFamily="18" charset="0"/>
              </a:rPr>
              <a:t>Consideración especial a ciertos </a:t>
            </a:r>
            <a:r>
              <a:rPr lang="es-ES" sz="2400" dirty="0" smtClean="0">
                <a:solidFill>
                  <a:srgbClr val="990000"/>
                </a:solidFill>
                <a:latin typeface="Cambria" pitchFamily="18" charset="0"/>
                <a:ea typeface="Cambria" pitchFamily="18" charset="0"/>
              </a:rPr>
              <a:t>colectivos.</a:t>
            </a:r>
            <a:endParaRPr lang="es-ES" sz="2400" dirty="0" smtClean="0">
              <a:solidFill>
                <a:srgbClr val="990000"/>
              </a:solidFill>
              <a:latin typeface="Cambria" pitchFamily="18" charset="0"/>
              <a:ea typeface="Cambria" pitchFamily="18" charset="0"/>
            </a:endParaRPr>
          </a:p>
          <a:p>
            <a:pPr marL="571500" indent="-571500">
              <a:lnSpc>
                <a:spcPct val="90000"/>
              </a:lnSpc>
            </a:pPr>
            <a:r>
              <a:rPr lang="es-ES" sz="2400" dirty="0" smtClean="0">
                <a:solidFill>
                  <a:srgbClr val="990000"/>
                </a:solidFill>
                <a:latin typeface="Cambria" pitchFamily="18" charset="0"/>
                <a:ea typeface="Cambria" pitchFamily="18" charset="0"/>
              </a:rPr>
              <a:t>Mayor equidad en los apoyos de la red </a:t>
            </a:r>
            <a:r>
              <a:rPr lang="es-ES" sz="2400" dirty="0" smtClean="0">
                <a:solidFill>
                  <a:srgbClr val="990000"/>
                </a:solidFill>
                <a:latin typeface="Cambria" pitchFamily="18" charset="0"/>
                <a:ea typeface="Cambria" pitchFamily="18" charset="0"/>
              </a:rPr>
              <a:t>estatal.</a:t>
            </a:r>
            <a:endParaRPr lang="es-ES" sz="2400" dirty="0" smtClean="0">
              <a:solidFill>
                <a:srgbClr val="990000"/>
              </a:solidFill>
              <a:latin typeface="Cambria" pitchFamily="18" charset="0"/>
              <a:ea typeface="Cambria" pitchFamily="18" charset="0"/>
            </a:endParaRPr>
          </a:p>
          <a:p>
            <a:pPr marL="571500" indent="-571500">
              <a:lnSpc>
                <a:spcPct val="90000"/>
              </a:lnSpc>
            </a:pPr>
            <a:r>
              <a:rPr lang="es-ES" sz="2400" dirty="0" smtClean="0">
                <a:solidFill>
                  <a:srgbClr val="990000"/>
                </a:solidFill>
                <a:latin typeface="Cambria" pitchFamily="18" charset="0"/>
                <a:ea typeface="Cambria" pitchFamily="18" charset="0"/>
              </a:rPr>
              <a:t>Inserción </a:t>
            </a:r>
            <a:r>
              <a:rPr lang="es-ES" sz="2400" dirty="0" err="1" smtClean="0">
                <a:solidFill>
                  <a:srgbClr val="990000"/>
                </a:solidFill>
                <a:latin typeface="Cambria" pitchFamily="18" charset="0"/>
                <a:ea typeface="Cambria" pitchFamily="18" charset="0"/>
              </a:rPr>
              <a:t>sociolaboral</a:t>
            </a:r>
            <a:r>
              <a:rPr lang="es-ES" sz="2400" dirty="0" smtClean="0">
                <a:solidFill>
                  <a:srgbClr val="990000"/>
                </a:solidFill>
                <a:latin typeface="Cambria" pitchFamily="18" charset="0"/>
                <a:ea typeface="Cambria" pitchFamily="18" charset="0"/>
              </a:rPr>
              <a:t> y autonomía </a:t>
            </a:r>
            <a:r>
              <a:rPr lang="es-ES" sz="2400" dirty="0" smtClean="0">
                <a:solidFill>
                  <a:srgbClr val="990000"/>
                </a:solidFill>
                <a:latin typeface="Cambria" pitchFamily="18" charset="0"/>
                <a:ea typeface="Cambria" pitchFamily="18" charset="0"/>
              </a:rPr>
              <a:t>residencial.</a:t>
            </a:r>
            <a:endParaRPr lang="es-ES" sz="2400" dirty="0" smtClean="0">
              <a:solidFill>
                <a:srgbClr val="990000"/>
              </a:solidFill>
              <a:latin typeface="Cambria" pitchFamily="18" charset="0"/>
              <a:ea typeface="Cambria" pitchFamily="18" charset="0"/>
            </a:endParaRPr>
          </a:p>
          <a:p>
            <a:pPr marL="571500" indent="-571500">
              <a:lnSpc>
                <a:spcPct val="90000"/>
              </a:lnSpc>
            </a:pPr>
            <a:r>
              <a:rPr lang="es-ES" sz="2400" dirty="0" smtClean="0">
                <a:solidFill>
                  <a:srgbClr val="990000"/>
                </a:solidFill>
                <a:latin typeface="Cambria" pitchFamily="18" charset="0"/>
                <a:ea typeface="Cambria" pitchFamily="18" charset="0"/>
              </a:rPr>
              <a:t>Políticas públicas orientadas a la protección </a:t>
            </a:r>
            <a:r>
              <a:rPr lang="es-ES" sz="2400" dirty="0" smtClean="0">
                <a:solidFill>
                  <a:srgbClr val="990000"/>
                </a:solidFill>
                <a:latin typeface="Cambria" pitchFamily="18" charset="0"/>
                <a:ea typeface="Cambria" pitchFamily="18" charset="0"/>
              </a:rPr>
              <a:t>social.</a:t>
            </a:r>
            <a:endParaRPr lang="es-ES" sz="2400" dirty="0" smtClean="0">
              <a:solidFill>
                <a:srgbClr val="99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Grp="1" noChangeArrowheads="1"/>
          </p:cNvSpPr>
          <p:nvPr>
            <p:ph type="body" idx="1"/>
          </p:nvPr>
        </p:nvSpPr>
        <p:spPr>
          <a:xfrm>
            <a:off x="683568" y="764704"/>
            <a:ext cx="7772400" cy="5328592"/>
          </a:xfrm>
          <a:noFill/>
          <a:ln/>
        </p:spPr>
        <p:txBody>
          <a:bodyPr/>
          <a:lstStyle/>
          <a:p>
            <a:pPr marL="571500" indent="-571500" algn="ctr">
              <a:buFontTx/>
              <a:buNone/>
            </a:pPr>
            <a:r>
              <a:rPr lang="es-ES_tradnl" sz="2600" b="1" dirty="0">
                <a:solidFill>
                  <a:srgbClr val="0070C0"/>
                </a:solidFill>
                <a:latin typeface="Cambria" pitchFamily="18" charset="0"/>
                <a:ea typeface="Cambria" pitchFamily="18" charset="0"/>
              </a:rPr>
              <a:t>Dependencias alargadas y autonomías dilatadas</a:t>
            </a:r>
            <a:endParaRPr lang="es-ES_tradnl" sz="2600" dirty="0">
              <a:solidFill>
                <a:srgbClr val="0070C0"/>
              </a:solidFill>
              <a:latin typeface="Cambria" pitchFamily="18" charset="0"/>
              <a:ea typeface="Cambria" pitchFamily="18" charset="0"/>
            </a:endParaRPr>
          </a:p>
          <a:p>
            <a:pPr marL="571500" indent="-571500">
              <a:buFontTx/>
              <a:buNone/>
            </a:pPr>
            <a:endParaRPr lang="es-ES" sz="2000" dirty="0">
              <a:solidFill>
                <a:srgbClr val="990000"/>
              </a:solidFill>
              <a:latin typeface="Cambria" pitchFamily="18" charset="0"/>
              <a:ea typeface="Cambria" pitchFamily="18" charset="0"/>
            </a:endParaRPr>
          </a:p>
          <a:p>
            <a:pPr marL="571500" indent="-571500"/>
            <a:r>
              <a:rPr lang="es-ES" sz="2600" dirty="0">
                <a:solidFill>
                  <a:srgbClr val="990000"/>
                </a:solidFill>
                <a:latin typeface="Cambria" pitchFamily="18" charset="0"/>
                <a:ea typeface="Cambria" pitchFamily="18" charset="0"/>
              </a:rPr>
              <a:t>Alargamiento de la condición </a:t>
            </a:r>
            <a:r>
              <a:rPr lang="es-ES" sz="2600" dirty="0" smtClean="0">
                <a:solidFill>
                  <a:srgbClr val="990000"/>
                </a:solidFill>
                <a:latin typeface="Cambria" pitchFamily="18" charset="0"/>
                <a:ea typeface="Cambria" pitchFamily="18" charset="0"/>
              </a:rPr>
              <a:t>juvenil.</a:t>
            </a:r>
            <a:endParaRPr lang="es-ES" sz="2600" dirty="0">
              <a:solidFill>
                <a:srgbClr val="990000"/>
              </a:solidFill>
              <a:latin typeface="Cambria" pitchFamily="18" charset="0"/>
              <a:ea typeface="Cambria" pitchFamily="18" charset="0"/>
            </a:endParaRPr>
          </a:p>
          <a:p>
            <a:pPr marL="571500" indent="-571500"/>
            <a:r>
              <a:rPr lang="es-ES" sz="2600" dirty="0">
                <a:solidFill>
                  <a:srgbClr val="990000"/>
                </a:solidFill>
                <a:latin typeface="Cambria" pitchFamily="18" charset="0"/>
                <a:ea typeface="Cambria" pitchFamily="18" charset="0"/>
              </a:rPr>
              <a:t>Pérdida de autonomía de los </a:t>
            </a:r>
            <a:r>
              <a:rPr lang="es-ES" sz="2600" dirty="0" smtClean="0">
                <a:solidFill>
                  <a:srgbClr val="990000"/>
                </a:solidFill>
                <a:latin typeface="Cambria" pitchFamily="18" charset="0"/>
                <a:ea typeface="Cambria" pitchFamily="18" charset="0"/>
              </a:rPr>
              <a:t>jóvenes.</a:t>
            </a:r>
            <a:endParaRPr lang="es-ES" sz="2600" dirty="0">
              <a:solidFill>
                <a:srgbClr val="990000"/>
              </a:solidFill>
              <a:latin typeface="Cambria" pitchFamily="18" charset="0"/>
              <a:ea typeface="Cambria" pitchFamily="18" charset="0"/>
            </a:endParaRPr>
          </a:p>
          <a:p>
            <a:pPr marL="571500" indent="-571500"/>
            <a:r>
              <a:rPr lang="es-ES" sz="2600" dirty="0">
                <a:solidFill>
                  <a:srgbClr val="990000"/>
                </a:solidFill>
                <a:latin typeface="Cambria" pitchFamily="18" charset="0"/>
                <a:ea typeface="Cambria" pitchFamily="18" charset="0"/>
              </a:rPr>
              <a:t>Ampliación de expectativas de </a:t>
            </a:r>
            <a:r>
              <a:rPr lang="es-ES" sz="2600" dirty="0" smtClean="0">
                <a:solidFill>
                  <a:srgbClr val="990000"/>
                </a:solidFill>
                <a:latin typeface="Cambria" pitchFamily="18" charset="0"/>
                <a:ea typeface="Cambria" pitchFamily="18" charset="0"/>
              </a:rPr>
              <a:t>inserción.</a:t>
            </a:r>
            <a:endParaRPr lang="es-ES" sz="2600" dirty="0">
              <a:solidFill>
                <a:srgbClr val="990000"/>
              </a:solidFill>
              <a:latin typeface="Cambria" pitchFamily="18" charset="0"/>
              <a:ea typeface="Cambria" pitchFamily="18" charset="0"/>
            </a:endParaRPr>
          </a:p>
          <a:p>
            <a:pPr marL="571500" indent="-571500"/>
            <a:r>
              <a:rPr lang="es-ES" sz="2600" dirty="0">
                <a:solidFill>
                  <a:srgbClr val="990000"/>
                </a:solidFill>
                <a:latin typeface="Cambria" pitchFamily="18" charset="0"/>
                <a:ea typeface="Cambria" pitchFamily="18" charset="0"/>
              </a:rPr>
              <a:t>Independencia </a:t>
            </a:r>
            <a:r>
              <a:rPr lang="es-ES" sz="2600" dirty="0" smtClean="0">
                <a:solidFill>
                  <a:srgbClr val="990000"/>
                </a:solidFill>
                <a:latin typeface="Cambria" pitchFamily="18" charset="0"/>
                <a:ea typeface="Cambria" pitchFamily="18" charset="0"/>
              </a:rPr>
              <a:t>económica, emancipación residencial.</a:t>
            </a:r>
            <a:endParaRPr lang="es-ES" sz="2600" dirty="0">
              <a:solidFill>
                <a:srgbClr val="990000"/>
              </a:solidFill>
              <a:latin typeface="Cambria" pitchFamily="18" charset="0"/>
              <a:ea typeface="Cambria" pitchFamily="18" charset="0"/>
            </a:endParaRPr>
          </a:p>
          <a:p>
            <a:pPr marL="571500" indent="-571500"/>
            <a:r>
              <a:rPr lang="es-ES" sz="2600" dirty="0">
                <a:solidFill>
                  <a:srgbClr val="990000"/>
                </a:solidFill>
                <a:latin typeface="Cambria" pitchFamily="18" charset="0"/>
                <a:ea typeface="Cambria" pitchFamily="18" charset="0"/>
              </a:rPr>
              <a:t>Cambios </a:t>
            </a:r>
            <a:r>
              <a:rPr lang="es-ES" sz="2600" dirty="0" err="1">
                <a:solidFill>
                  <a:srgbClr val="990000"/>
                </a:solidFill>
                <a:latin typeface="Cambria" pitchFamily="18" charset="0"/>
                <a:ea typeface="Cambria" pitchFamily="18" charset="0"/>
              </a:rPr>
              <a:t>sociodemográficos</a:t>
            </a:r>
            <a:r>
              <a:rPr lang="es-ES" sz="2600" dirty="0">
                <a:solidFill>
                  <a:srgbClr val="990000"/>
                </a:solidFill>
                <a:latin typeface="Cambria" pitchFamily="18" charset="0"/>
                <a:ea typeface="Cambria" pitchFamily="18" charset="0"/>
              </a:rPr>
              <a:t>: nupcialidad, edad maternidad/paternidad, </a:t>
            </a:r>
            <a:r>
              <a:rPr lang="es-ES" sz="2600" dirty="0" smtClean="0">
                <a:solidFill>
                  <a:srgbClr val="990000"/>
                </a:solidFill>
                <a:latin typeface="Cambria" pitchFamily="18" charset="0"/>
                <a:ea typeface="Cambria" pitchFamily="18" charset="0"/>
              </a:rPr>
              <a:t>natalidad</a:t>
            </a:r>
            <a:r>
              <a:rPr lang="es-ES" sz="2600" dirty="0" smtClean="0">
                <a:solidFill>
                  <a:srgbClr val="990000"/>
                </a:solidFill>
                <a:latin typeface="Cambria" pitchFamily="18" charset="0"/>
                <a:ea typeface="Cambria" pitchFamily="18" charset="0"/>
              </a:rPr>
              <a:t>…</a:t>
            </a:r>
          </a:p>
          <a:p>
            <a:pPr marL="571500" indent="-571500">
              <a:buNone/>
            </a:pPr>
            <a:endParaRPr lang="es-ES" sz="1600" dirty="0" smtClean="0">
              <a:solidFill>
                <a:srgbClr val="990000"/>
              </a:solidFill>
              <a:latin typeface="Cambria" pitchFamily="18" charset="0"/>
              <a:ea typeface="Cambria" pitchFamily="18" charset="0"/>
            </a:endParaRPr>
          </a:p>
          <a:p>
            <a:pPr marL="571500" indent="-571500" algn="ctr">
              <a:lnSpc>
                <a:spcPct val="90000"/>
              </a:lnSpc>
              <a:buFontTx/>
              <a:buNone/>
            </a:pPr>
            <a:r>
              <a:rPr lang="es-ES" sz="2600" b="1" dirty="0" smtClean="0">
                <a:solidFill>
                  <a:srgbClr val="0070C0"/>
                </a:solidFill>
                <a:latin typeface="Cambria" pitchFamily="18" charset="0"/>
                <a:ea typeface="Cambria" pitchFamily="18" charset="0"/>
              </a:rPr>
              <a:t>Propósito de las políticas hacia los jóvenes:</a:t>
            </a:r>
          </a:p>
          <a:p>
            <a:pPr marL="571500" indent="-571500" algn="ctr">
              <a:lnSpc>
                <a:spcPct val="90000"/>
              </a:lnSpc>
              <a:buFontTx/>
              <a:buNone/>
            </a:pPr>
            <a:r>
              <a:rPr lang="es-ES" sz="2600" dirty="0" smtClean="0">
                <a:solidFill>
                  <a:srgbClr val="990000"/>
                </a:solidFill>
                <a:latin typeface="Cambria" pitchFamily="18" charset="0"/>
                <a:ea typeface="Cambria" pitchFamily="18" charset="0"/>
              </a:rPr>
              <a:t>Apoyar las trayectorias de vida </a:t>
            </a:r>
            <a:r>
              <a:rPr lang="es-ES" sz="2600" dirty="0" smtClean="0">
                <a:solidFill>
                  <a:srgbClr val="990000"/>
                </a:solidFill>
                <a:latin typeface="Cambria" pitchFamily="18" charset="0"/>
                <a:ea typeface="Cambria" pitchFamily="18" charset="0"/>
              </a:rPr>
              <a:t>juvenil</a:t>
            </a:r>
            <a:r>
              <a:rPr lang="es-ES" sz="2800" dirty="0" smtClean="0">
                <a:solidFill>
                  <a:srgbClr val="990000"/>
                </a:solidFill>
                <a:latin typeface="Cambria" pitchFamily="18" charset="0"/>
                <a:ea typeface="Cambria" pitchFamily="18" charset="0"/>
              </a:rPr>
              <a:t>.</a:t>
            </a:r>
            <a:endParaRPr lang="es-ES" sz="2600" dirty="0" smtClean="0">
              <a:solidFill>
                <a:srgbClr val="99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539552" y="764704"/>
            <a:ext cx="8064896" cy="5170646"/>
          </a:xfrm>
          <a:prstGeom prst="rect">
            <a:avLst/>
          </a:prstGeom>
          <a:noFill/>
          <a:ln w="9525">
            <a:noFill/>
            <a:miter lim="800000"/>
            <a:headEnd/>
            <a:tailEnd/>
          </a:ln>
          <a:effectLst/>
        </p:spPr>
        <p:txBody>
          <a:bodyPr wrap="square">
            <a:spAutoFit/>
          </a:bodyPr>
          <a:lstStyle/>
          <a:p>
            <a:pPr algn="ctr"/>
            <a:r>
              <a:rPr lang="es-ES" sz="2800" b="1" kern="0" dirty="0" smtClean="0">
                <a:solidFill>
                  <a:srgbClr val="0070C0"/>
                </a:solidFill>
                <a:latin typeface="Cambria" pitchFamily="18" charset="0"/>
                <a:ea typeface="Cambria" pitchFamily="18" charset="0"/>
              </a:rPr>
              <a:t>Repertorio </a:t>
            </a:r>
            <a:r>
              <a:rPr lang="es-ES" sz="2800" b="1" kern="0" dirty="0" smtClean="0">
                <a:solidFill>
                  <a:srgbClr val="0070C0"/>
                </a:solidFill>
                <a:latin typeface="Cambria" pitchFamily="18" charset="0"/>
                <a:ea typeface="Cambria" pitchFamily="18" charset="0"/>
              </a:rPr>
              <a:t>(incompleto) de </a:t>
            </a:r>
            <a:r>
              <a:rPr lang="es-ES" sz="2800" b="1" kern="0" dirty="0" smtClean="0">
                <a:solidFill>
                  <a:srgbClr val="0070C0"/>
                </a:solidFill>
                <a:latin typeface="Cambria" pitchFamily="18" charset="0"/>
                <a:ea typeface="Cambria" pitchFamily="18" charset="0"/>
              </a:rPr>
              <a:t>desafíos</a:t>
            </a:r>
          </a:p>
          <a:p>
            <a:pPr algn="ctr"/>
            <a:r>
              <a:rPr lang="es-ES" sz="2800" b="1" kern="0" dirty="0" smtClean="0">
                <a:solidFill>
                  <a:srgbClr val="0070C0"/>
                </a:solidFill>
                <a:latin typeface="Cambria" pitchFamily="18" charset="0"/>
                <a:ea typeface="Cambria" pitchFamily="18" charset="0"/>
              </a:rPr>
              <a:t>de las políticas de juventudes</a:t>
            </a:r>
          </a:p>
          <a:p>
            <a:pPr indent="457200" algn="just"/>
            <a:endParaRPr lang="es-ES" sz="2000" dirty="0" smtClean="0">
              <a:solidFill>
                <a:srgbClr val="800000"/>
              </a:solidFill>
              <a:latin typeface="Cambria" pitchFamily="18" charset="0"/>
              <a:ea typeface="Cambria" pitchFamily="18" charset="0"/>
            </a:endParaRPr>
          </a:p>
          <a:p>
            <a:pPr marL="450850" indent="-450850" algn="just">
              <a:spcAft>
                <a:spcPts val="600"/>
              </a:spcAft>
              <a:buFont typeface="Arial" pitchFamily="34" charset="0"/>
              <a:buChar char="•"/>
            </a:pPr>
            <a:r>
              <a:rPr lang="es-ES" sz="2600" dirty="0" smtClean="0">
                <a:solidFill>
                  <a:srgbClr val="800000"/>
                </a:solidFill>
                <a:latin typeface="Cambria" pitchFamily="18" charset="0"/>
                <a:ea typeface="Cambria" pitchFamily="18" charset="0"/>
              </a:rPr>
              <a:t>Sobre </a:t>
            </a:r>
            <a:r>
              <a:rPr lang="es-ES" sz="2600" dirty="0">
                <a:solidFill>
                  <a:srgbClr val="800000"/>
                </a:solidFill>
                <a:latin typeface="Cambria" pitchFamily="18" charset="0"/>
                <a:ea typeface="Cambria" pitchFamily="18" charset="0"/>
              </a:rPr>
              <a:t>la noción de </a:t>
            </a:r>
            <a:r>
              <a:rPr lang="es-ES" sz="2600" dirty="0" smtClean="0">
                <a:solidFill>
                  <a:srgbClr val="800000"/>
                </a:solidFill>
                <a:latin typeface="Cambria" pitchFamily="18" charset="0"/>
                <a:ea typeface="Cambria" pitchFamily="18" charset="0"/>
              </a:rPr>
              <a:t>juventud: el diagnóstico sobre juventudes y condiciones juveniles.</a:t>
            </a:r>
            <a:endParaRPr lang="es-ES" sz="2600" dirty="0">
              <a:solidFill>
                <a:srgbClr val="800000"/>
              </a:solidFill>
              <a:latin typeface="Cambria" pitchFamily="18" charset="0"/>
              <a:ea typeface="Cambria" pitchFamily="18" charset="0"/>
            </a:endParaRPr>
          </a:p>
          <a:p>
            <a:pPr indent="457200" algn="just">
              <a:spcAft>
                <a:spcPts val="600"/>
              </a:spcAft>
              <a:buFont typeface="Arial" pitchFamily="34" charset="0"/>
              <a:buChar char="•"/>
            </a:pPr>
            <a:r>
              <a:rPr lang="es-ES" sz="2600" dirty="0" smtClean="0">
                <a:solidFill>
                  <a:srgbClr val="800000"/>
                </a:solidFill>
                <a:latin typeface="Cambria" pitchFamily="18" charset="0"/>
                <a:ea typeface="Cambria" pitchFamily="18" charset="0"/>
              </a:rPr>
              <a:t>Los </a:t>
            </a:r>
            <a:r>
              <a:rPr lang="es-ES" sz="2600" dirty="0">
                <a:solidFill>
                  <a:srgbClr val="800000"/>
                </a:solidFill>
                <a:latin typeface="Cambria" pitchFamily="18" charset="0"/>
                <a:ea typeface="Cambria" pitchFamily="18" charset="0"/>
              </a:rPr>
              <a:t>jóvenes </a:t>
            </a:r>
            <a:r>
              <a:rPr lang="es-ES" sz="2600" dirty="0" smtClean="0">
                <a:solidFill>
                  <a:srgbClr val="800000"/>
                </a:solidFill>
                <a:latin typeface="Cambria" pitchFamily="18" charset="0"/>
                <a:ea typeface="Cambria" pitchFamily="18" charset="0"/>
              </a:rPr>
              <a:t>sujetos </a:t>
            </a:r>
            <a:r>
              <a:rPr lang="es-ES" sz="2600" dirty="0">
                <a:solidFill>
                  <a:srgbClr val="800000"/>
                </a:solidFill>
                <a:latin typeface="Cambria" pitchFamily="18" charset="0"/>
                <a:ea typeface="Cambria" pitchFamily="18" charset="0"/>
              </a:rPr>
              <a:t>de </a:t>
            </a:r>
            <a:r>
              <a:rPr lang="es-ES" sz="2600" dirty="0" smtClean="0">
                <a:solidFill>
                  <a:srgbClr val="800000"/>
                </a:solidFill>
                <a:latin typeface="Cambria" pitchFamily="18" charset="0"/>
                <a:ea typeface="Cambria" pitchFamily="18" charset="0"/>
              </a:rPr>
              <a:t>derecho v/s beneficiarios.</a:t>
            </a:r>
            <a:endParaRPr lang="es-ES" sz="2600" dirty="0">
              <a:solidFill>
                <a:srgbClr val="800000"/>
              </a:solidFill>
              <a:latin typeface="Cambria" pitchFamily="18" charset="0"/>
              <a:ea typeface="Cambria" pitchFamily="18" charset="0"/>
            </a:endParaRPr>
          </a:p>
          <a:p>
            <a:pPr marL="450850" indent="-450850" algn="just">
              <a:spcAft>
                <a:spcPts val="600"/>
              </a:spcAft>
              <a:buFont typeface="Arial" pitchFamily="34" charset="0"/>
              <a:buChar char="•"/>
            </a:pPr>
            <a:r>
              <a:rPr lang="es-ES" sz="2600" dirty="0" smtClean="0">
                <a:solidFill>
                  <a:srgbClr val="800000"/>
                </a:solidFill>
                <a:latin typeface="Cambria" pitchFamily="18" charset="0"/>
                <a:ea typeface="Cambria" pitchFamily="18" charset="0"/>
              </a:rPr>
              <a:t>Características </a:t>
            </a:r>
            <a:r>
              <a:rPr lang="es-ES" sz="2600" dirty="0">
                <a:solidFill>
                  <a:srgbClr val="800000"/>
                </a:solidFill>
                <a:latin typeface="Cambria" pitchFamily="18" charset="0"/>
                <a:ea typeface="Cambria" pitchFamily="18" charset="0"/>
              </a:rPr>
              <a:t>de una política de </a:t>
            </a:r>
            <a:r>
              <a:rPr lang="es-ES" sz="2600" dirty="0" smtClean="0">
                <a:solidFill>
                  <a:srgbClr val="800000"/>
                </a:solidFill>
                <a:latin typeface="Cambria" pitchFamily="18" charset="0"/>
                <a:ea typeface="Cambria" pitchFamily="18" charset="0"/>
              </a:rPr>
              <a:t>juventud: hacia qué propósitos principales se orienta.</a:t>
            </a:r>
            <a:endParaRPr lang="es-ES" sz="2600" dirty="0">
              <a:solidFill>
                <a:srgbClr val="800000"/>
              </a:solidFill>
              <a:latin typeface="Cambria" pitchFamily="18" charset="0"/>
              <a:ea typeface="Cambria" pitchFamily="18" charset="0"/>
            </a:endParaRPr>
          </a:p>
          <a:p>
            <a:pPr marL="450850" indent="-450850" algn="just">
              <a:spcAft>
                <a:spcPts val="600"/>
              </a:spcAft>
              <a:buFont typeface="Arial" pitchFamily="34" charset="0"/>
              <a:buChar char="•"/>
            </a:pPr>
            <a:r>
              <a:rPr lang="es-ES" sz="2600" dirty="0" smtClean="0">
                <a:solidFill>
                  <a:srgbClr val="800000"/>
                </a:solidFill>
                <a:latin typeface="Cambria" pitchFamily="18" charset="0"/>
                <a:ea typeface="Cambria" pitchFamily="18" charset="0"/>
              </a:rPr>
              <a:t>El </a:t>
            </a:r>
            <a:r>
              <a:rPr lang="es-ES" sz="2600" dirty="0">
                <a:solidFill>
                  <a:srgbClr val="800000"/>
                </a:solidFill>
                <a:latin typeface="Cambria" pitchFamily="18" charset="0"/>
                <a:ea typeface="Cambria" pitchFamily="18" charset="0"/>
              </a:rPr>
              <a:t>«capital institucional» </a:t>
            </a:r>
            <a:r>
              <a:rPr lang="es-ES" sz="2600" dirty="0" smtClean="0">
                <a:solidFill>
                  <a:srgbClr val="800000"/>
                </a:solidFill>
                <a:latin typeface="Cambria" pitchFamily="18" charset="0"/>
                <a:ea typeface="Cambria" pitchFamily="18" charset="0"/>
              </a:rPr>
              <a:t>necesario: acorde con los desafíos, intervención e impactos esperados.</a:t>
            </a:r>
            <a:endParaRPr lang="es-ES" sz="2600" dirty="0">
              <a:solidFill>
                <a:srgbClr val="800000"/>
              </a:solidFill>
              <a:latin typeface="Cambria" pitchFamily="18" charset="0"/>
              <a:ea typeface="Cambria" pitchFamily="18" charset="0"/>
            </a:endParaRPr>
          </a:p>
          <a:p>
            <a:pPr marL="450850" indent="-450850" algn="just">
              <a:spcAft>
                <a:spcPts val="600"/>
              </a:spcAft>
              <a:buFont typeface="Arial" pitchFamily="34" charset="0"/>
              <a:buChar char="•"/>
            </a:pPr>
            <a:r>
              <a:rPr lang="es-ES" sz="2600" dirty="0" smtClean="0">
                <a:solidFill>
                  <a:srgbClr val="800000"/>
                </a:solidFill>
                <a:latin typeface="Cambria" pitchFamily="18" charset="0"/>
                <a:ea typeface="Cambria" pitchFamily="18" charset="0"/>
              </a:rPr>
              <a:t>La </a:t>
            </a:r>
            <a:r>
              <a:rPr lang="es-ES" sz="2600" dirty="0">
                <a:solidFill>
                  <a:srgbClr val="800000"/>
                </a:solidFill>
                <a:latin typeface="Cambria" pitchFamily="18" charset="0"/>
                <a:ea typeface="Cambria" pitchFamily="18" charset="0"/>
              </a:rPr>
              <a:t>generación de </a:t>
            </a:r>
            <a:r>
              <a:rPr lang="es-ES" sz="2600" dirty="0" smtClean="0">
                <a:solidFill>
                  <a:srgbClr val="800000"/>
                </a:solidFill>
                <a:latin typeface="Cambria" pitchFamily="18" charset="0"/>
                <a:ea typeface="Cambria" pitchFamily="18" charset="0"/>
              </a:rPr>
              <a:t>instrumentos: cómo se planifica el ciclo de vida de las políticas de juventud.</a:t>
            </a:r>
            <a:endParaRPr lang="es-ES" sz="2600" dirty="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323528" y="836712"/>
            <a:ext cx="8641085" cy="5493812"/>
          </a:xfrm>
          <a:prstGeom prst="rect">
            <a:avLst/>
          </a:prstGeom>
          <a:noFill/>
          <a:ln w="9525">
            <a:noFill/>
            <a:miter lim="800000"/>
            <a:headEnd/>
            <a:tailEnd/>
          </a:ln>
          <a:effectLst/>
        </p:spPr>
        <p:txBody>
          <a:bodyPr wrap="square">
            <a:spAutoFit/>
          </a:bodyPr>
          <a:lstStyle/>
          <a:p>
            <a:pPr marL="450850" indent="-450850">
              <a:spcAft>
                <a:spcPts val="600"/>
              </a:spcAft>
              <a:buFont typeface="Arial" pitchFamily="34" charset="0"/>
              <a:buChar char="•"/>
            </a:pPr>
            <a:r>
              <a:rPr lang="es-ES" sz="2800" dirty="0" smtClean="0">
                <a:solidFill>
                  <a:srgbClr val="800000"/>
                </a:solidFill>
                <a:latin typeface="Cambria" pitchFamily="18" charset="0"/>
                <a:ea typeface="Cambria" pitchFamily="18" charset="0"/>
              </a:rPr>
              <a:t>El </a:t>
            </a:r>
            <a:r>
              <a:rPr lang="es-ES" sz="2800" dirty="0">
                <a:solidFill>
                  <a:srgbClr val="800000"/>
                </a:solidFill>
                <a:latin typeface="Cambria" pitchFamily="18" charset="0"/>
                <a:ea typeface="Cambria" pitchFamily="18" charset="0"/>
              </a:rPr>
              <a:t>financiamiento </a:t>
            </a:r>
            <a:r>
              <a:rPr lang="es-ES" sz="2800" dirty="0" smtClean="0">
                <a:solidFill>
                  <a:srgbClr val="800000"/>
                </a:solidFill>
                <a:latin typeface="Cambria" pitchFamily="18" charset="0"/>
                <a:ea typeface="Cambria" pitchFamily="18" charset="0"/>
              </a:rPr>
              <a:t>necesario: establecer algún parámetro de </a:t>
            </a:r>
            <a:r>
              <a:rPr lang="es-ES" sz="2800" dirty="0" err="1" smtClean="0">
                <a:solidFill>
                  <a:srgbClr val="800000"/>
                </a:solidFill>
                <a:latin typeface="Cambria" pitchFamily="18" charset="0"/>
                <a:ea typeface="Cambria" pitchFamily="18" charset="0"/>
              </a:rPr>
              <a:t>comparabilidad</a:t>
            </a:r>
            <a:r>
              <a:rPr lang="es-ES" sz="2800" dirty="0" smtClean="0">
                <a:solidFill>
                  <a:srgbClr val="800000"/>
                </a:solidFill>
                <a:latin typeface="Cambria" pitchFamily="18" charset="0"/>
                <a:ea typeface="Cambria" pitchFamily="18" charset="0"/>
              </a:rPr>
              <a:t> de la inversión pública en materias de juventud.</a:t>
            </a:r>
            <a:endParaRPr lang="es-ES" sz="2800" dirty="0">
              <a:solidFill>
                <a:srgbClr val="800000"/>
              </a:solidFill>
              <a:latin typeface="Cambria" pitchFamily="18" charset="0"/>
              <a:ea typeface="Cambria" pitchFamily="18" charset="0"/>
            </a:endParaRPr>
          </a:p>
          <a:p>
            <a:pPr marL="450850" indent="-450850">
              <a:spcAft>
                <a:spcPts val="600"/>
              </a:spcAft>
              <a:buFont typeface="Arial" pitchFamily="34" charset="0"/>
              <a:buChar char="•"/>
            </a:pPr>
            <a:r>
              <a:rPr lang="es-ES" sz="2800" dirty="0" smtClean="0">
                <a:solidFill>
                  <a:srgbClr val="800000"/>
                </a:solidFill>
                <a:latin typeface="Cambria" pitchFamily="18" charset="0"/>
                <a:ea typeface="Cambria" pitchFamily="18" charset="0"/>
              </a:rPr>
              <a:t>Un </a:t>
            </a:r>
            <a:r>
              <a:rPr lang="es-ES" sz="2800" dirty="0">
                <a:solidFill>
                  <a:srgbClr val="800000"/>
                </a:solidFill>
                <a:latin typeface="Cambria" pitchFamily="18" charset="0"/>
                <a:ea typeface="Cambria" pitchFamily="18" charset="0"/>
              </a:rPr>
              <a:t>órgano rector y coordinador de la </a:t>
            </a:r>
            <a:r>
              <a:rPr lang="es-ES" sz="2800" dirty="0" smtClean="0">
                <a:solidFill>
                  <a:srgbClr val="800000"/>
                </a:solidFill>
                <a:latin typeface="Cambria" pitchFamily="18" charset="0"/>
                <a:ea typeface="Cambria" pitchFamily="18" charset="0"/>
              </a:rPr>
              <a:t>política: los arreglos institucionales y sus instrumentos de política.</a:t>
            </a:r>
            <a:endParaRPr lang="es-ES" sz="2800" dirty="0">
              <a:solidFill>
                <a:srgbClr val="800000"/>
              </a:solidFill>
              <a:latin typeface="Cambria" pitchFamily="18" charset="0"/>
              <a:ea typeface="Cambria" pitchFamily="18" charset="0"/>
            </a:endParaRPr>
          </a:p>
          <a:p>
            <a:pPr marL="450850" indent="-450850">
              <a:spcAft>
                <a:spcPts val="600"/>
              </a:spcAft>
              <a:buFont typeface="Arial" pitchFamily="34" charset="0"/>
              <a:buChar char="•"/>
            </a:pPr>
            <a:r>
              <a:rPr lang="es-ES" sz="2800" dirty="0" smtClean="0">
                <a:solidFill>
                  <a:srgbClr val="800000"/>
                </a:solidFill>
                <a:latin typeface="Cambria" pitchFamily="18" charset="0"/>
                <a:ea typeface="Cambria" pitchFamily="18" charset="0"/>
              </a:rPr>
              <a:t>La </a:t>
            </a:r>
            <a:r>
              <a:rPr lang="es-ES" sz="2800" dirty="0">
                <a:solidFill>
                  <a:srgbClr val="800000"/>
                </a:solidFill>
                <a:latin typeface="Cambria" pitchFamily="18" charset="0"/>
                <a:ea typeface="Cambria" pitchFamily="18" charset="0"/>
              </a:rPr>
              <a:t>formación y cualificación de las </a:t>
            </a:r>
            <a:r>
              <a:rPr lang="es-ES" sz="2800" dirty="0" smtClean="0">
                <a:solidFill>
                  <a:srgbClr val="800000"/>
                </a:solidFill>
                <a:latin typeface="Cambria" pitchFamily="18" charset="0"/>
                <a:ea typeface="Cambria" pitchFamily="18" charset="0"/>
              </a:rPr>
              <a:t>personas que se desempeñan en el campo de juventudes.</a:t>
            </a:r>
            <a:endParaRPr lang="es-ES" sz="2800" dirty="0">
              <a:solidFill>
                <a:srgbClr val="800000"/>
              </a:solidFill>
              <a:latin typeface="Cambria" pitchFamily="18" charset="0"/>
              <a:ea typeface="Cambria" pitchFamily="18" charset="0"/>
            </a:endParaRPr>
          </a:p>
          <a:p>
            <a:pPr marL="450850" indent="-450850">
              <a:spcAft>
                <a:spcPts val="600"/>
              </a:spcAft>
              <a:buFont typeface="Arial" pitchFamily="34" charset="0"/>
              <a:buChar char="•"/>
            </a:pPr>
            <a:r>
              <a:rPr lang="es-ES" sz="2800" dirty="0" smtClean="0">
                <a:solidFill>
                  <a:srgbClr val="800000"/>
                </a:solidFill>
                <a:latin typeface="Cambria" pitchFamily="18" charset="0"/>
                <a:ea typeface="Cambria" pitchFamily="18" charset="0"/>
              </a:rPr>
              <a:t>Una </a:t>
            </a:r>
            <a:r>
              <a:rPr lang="es-ES" sz="2800" dirty="0">
                <a:solidFill>
                  <a:srgbClr val="800000"/>
                </a:solidFill>
                <a:latin typeface="Cambria" pitchFamily="18" charset="0"/>
                <a:ea typeface="Cambria" pitchFamily="18" charset="0"/>
              </a:rPr>
              <a:t>agenda pública y temática </a:t>
            </a:r>
            <a:r>
              <a:rPr lang="es-ES" sz="2800" dirty="0" smtClean="0">
                <a:solidFill>
                  <a:srgbClr val="800000"/>
                </a:solidFill>
                <a:latin typeface="Cambria" pitchFamily="18" charset="0"/>
                <a:ea typeface="Cambria" pitchFamily="18" charset="0"/>
              </a:rPr>
              <a:t>priorizada que genere y alcance acuerdos entre los actores involucrados: por dónde partir y hacia dónde encaminarse, y con quiénes.</a:t>
            </a:r>
            <a:endParaRPr lang="es-ES_tradnl" sz="2800" dirty="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467544" y="836712"/>
            <a:ext cx="8424863" cy="5016758"/>
          </a:xfrm>
          <a:prstGeom prst="rect">
            <a:avLst/>
          </a:prstGeom>
          <a:noFill/>
          <a:ln w="9525">
            <a:noFill/>
            <a:miter lim="800000"/>
            <a:headEnd/>
            <a:tailEnd/>
          </a:ln>
          <a:effectLst/>
        </p:spPr>
        <p:txBody>
          <a:bodyPr wrap="square">
            <a:spAutoFit/>
          </a:bodyPr>
          <a:lstStyle/>
          <a:p>
            <a:pPr marL="450850" indent="-450850">
              <a:spcAft>
                <a:spcPts val="600"/>
              </a:spcAft>
              <a:buFont typeface="Arial" pitchFamily="34" charset="0"/>
              <a:buChar char="•"/>
            </a:pPr>
            <a:r>
              <a:rPr lang="es-ES" sz="3000" dirty="0" smtClean="0">
                <a:solidFill>
                  <a:srgbClr val="800000"/>
                </a:solidFill>
                <a:latin typeface="Cambria" pitchFamily="18" charset="0"/>
                <a:ea typeface="Cambria" pitchFamily="18" charset="0"/>
              </a:rPr>
              <a:t>Tiempo </a:t>
            </a:r>
            <a:r>
              <a:rPr lang="es-ES" sz="3000" dirty="0" smtClean="0">
                <a:solidFill>
                  <a:srgbClr val="800000"/>
                </a:solidFill>
                <a:latin typeface="Cambria" pitchFamily="18" charset="0"/>
                <a:ea typeface="Cambria" pitchFamily="18" charset="0"/>
              </a:rPr>
              <a:t>libre y participación como centros: ¿cómo es posible avanzar más allá de la sociabilidad?</a:t>
            </a:r>
          </a:p>
          <a:p>
            <a:pPr marL="450850" indent="-450850">
              <a:spcAft>
                <a:spcPts val="600"/>
              </a:spcAft>
              <a:buFont typeface="Arial" pitchFamily="34" charset="0"/>
              <a:buChar char="•"/>
            </a:pPr>
            <a:r>
              <a:rPr lang="es-ES" sz="3000" dirty="0" smtClean="0">
                <a:solidFill>
                  <a:srgbClr val="800000"/>
                </a:solidFill>
                <a:latin typeface="Cambria" pitchFamily="18" charset="0"/>
                <a:ea typeface="Cambria" pitchFamily="18" charset="0"/>
              </a:rPr>
              <a:t>Condiciones materiales e inmateriales de vida.</a:t>
            </a:r>
          </a:p>
          <a:p>
            <a:pPr marL="450850" indent="-450850">
              <a:spcAft>
                <a:spcPts val="600"/>
              </a:spcAft>
              <a:buFont typeface="Arial" pitchFamily="34" charset="0"/>
              <a:buChar char="•"/>
            </a:pPr>
            <a:r>
              <a:rPr lang="es-ES" sz="3000" dirty="0" smtClean="0">
                <a:solidFill>
                  <a:srgbClr val="800000"/>
                </a:solidFill>
                <a:latin typeface="Cambria" pitchFamily="18" charset="0"/>
                <a:ea typeface="Cambria" pitchFamily="18" charset="0"/>
              </a:rPr>
              <a:t>Impactar en las condiciones de vida de la población juvenil, tanto objetivas como subjetivas.</a:t>
            </a:r>
          </a:p>
          <a:p>
            <a:pPr marL="450850" indent="-450850">
              <a:spcAft>
                <a:spcPts val="600"/>
              </a:spcAft>
              <a:buFont typeface="Arial" pitchFamily="34" charset="0"/>
              <a:buChar char="•"/>
            </a:pPr>
            <a:r>
              <a:rPr lang="es-ES" sz="3000" dirty="0" smtClean="0">
                <a:solidFill>
                  <a:srgbClr val="800000"/>
                </a:solidFill>
                <a:latin typeface="Cambria" pitchFamily="18" charset="0"/>
                <a:ea typeface="Cambria" pitchFamily="18" charset="0"/>
              </a:rPr>
              <a:t>Políticas que acompañen los cursos de vida</a:t>
            </a:r>
          </a:p>
          <a:p>
            <a:pPr marL="450850" indent="-450850">
              <a:spcAft>
                <a:spcPts val="600"/>
              </a:spcAft>
              <a:buFont typeface="Arial" pitchFamily="34" charset="0"/>
              <a:buChar char="•"/>
            </a:pPr>
            <a:r>
              <a:rPr lang="es-ES" sz="3000" dirty="0" smtClean="0">
                <a:solidFill>
                  <a:srgbClr val="800000"/>
                </a:solidFill>
                <a:latin typeface="Cambria" pitchFamily="18" charset="0"/>
                <a:ea typeface="Cambria" pitchFamily="18" charset="0"/>
              </a:rPr>
              <a:t>¿Políticas públicas de tipo generacional o de ciclos de vida?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467545" y="764704"/>
            <a:ext cx="8208912" cy="5447645"/>
          </a:xfrm>
          <a:prstGeom prst="rect">
            <a:avLst/>
          </a:prstGeom>
          <a:noFill/>
          <a:ln w="9525">
            <a:noFill/>
            <a:miter lim="800000"/>
            <a:headEnd/>
            <a:tailEnd/>
          </a:ln>
          <a:effectLst/>
        </p:spPr>
        <p:txBody>
          <a:bodyPr wrap="square">
            <a:spAutoFit/>
          </a:bodyPr>
          <a:lstStyle/>
          <a:p>
            <a:pPr marL="450850" indent="-450850">
              <a:spcAft>
                <a:spcPts val="600"/>
              </a:spcAft>
              <a:buFont typeface="Arial" pitchFamily="34" charset="0"/>
              <a:buChar char="•"/>
            </a:pPr>
            <a:r>
              <a:rPr lang="es-ES" sz="2600" dirty="0" smtClean="0">
                <a:solidFill>
                  <a:srgbClr val="800000"/>
                </a:solidFill>
                <a:latin typeface="Cambria" pitchFamily="18" charset="0"/>
                <a:ea typeface="Cambria" pitchFamily="18" charset="0"/>
              </a:rPr>
              <a:t>¿A cada «condición juvenil» le corresponde un cierto tipo de políticas juveniles?: condiciones diversas </a:t>
            </a:r>
            <a:r>
              <a:rPr lang="es-ES" sz="2600" cap="small" dirty="0" smtClean="0">
                <a:solidFill>
                  <a:srgbClr val="800000"/>
                </a:solidFill>
                <a:latin typeface="Cambria" pitchFamily="18" charset="0"/>
                <a:ea typeface="Cambria" pitchFamily="18" charset="0"/>
              </a:rPr>
              <a:t>v/s</a:t>
            </a:r>
            <a:r>
              <a:rPr lang="es-ES" sz="2600" dirty="0" smtClean="0">
                <a:solidFill>
                  <a:srgbClr val="800000"/>
                </a:solidFill>
                <a:latin typeface="Cambria" pitchFamily="18" charset="0"/>
                <a:ea typeface="Cambria" pitchFamily="18" charset="0"/>
              </a:rPr>
              <a:t> políticas únicas.</a:t>
            </a:r>
          </a:p>
          <a:p>
            <a:pPr marL="450850" indent="-450850">
              <a:spcAft>
                <a:spcPts val="600"/>
              </a:spcAft>
              <a:buFont typeface="Arial" pitchFamily="34" charset="0"/>
              <a:buChar char="•"/>
            </a:pPr>
            <a:r>
              <a:rPr lang="es-ES" sz="2600" dirty="0" smtClean="0">
                <a:solidFill>
                  <a:srgbClr val="800000"/>
                </a:solidFill>
                <a:latin typeface="Cambria" pitchFamily="18" charset="0"/>
                <a:ea typeface="Cambria" pitchFamily="18" charset="0"/>
              </a:rPr>
              <a:t>La importancia de cuestionar y/o romper con esa suerte de sesgo en las políticas de juventud: políticas orientadas bajo un eje de trayectorias o cursos de vida juvenil de tipo lineal y/o tradicional </a:t>
            </a:r>
            <a:r>
              <a:rPr lang="es-ES" sz="2600" cap="small" dirty="0" smtClean="0">
                <a:solidFill>
                  <a:srgbClr val="800000"/>
                </a:solidFill>
                <a:latin typeface="Cambria" pitchFamily="18" charset="0"/>
                <a:ea typeface="Cambria" pitchFamily="18" charset="0"/>
              </a:rPr>
              <a:t>v/s</a:t>
            </a:r>
            <a:r>
              <a:rPr lang="es-ES" sz="2600" dirty="0" smtClean="0">
                <a:solidFill>
                  <a:srgbClr val="800000"/>
                </a:solidFill>
                <a:latin typeface="Cambria" pitchFamily="18" charset="0"/>
                <a:ea typeface="Cambria" pitchFamily="18" charset="0"/>
              </a:rPr>
              <a:t> trayectorias o cursos de vida juvenil de tipo reversibles.</a:t>
            </a:r>
          </a:p>
          <a:p>
            <a:pPr marL="450850" indent="-450850">
              <a:spcAft>
                <a:spcPts val="600"/>
              </a:spcAft>
              <a:buFont typeface="Arial" pitchFamily="34" charset="0"/>
              <a:buChar char="•"/>
            </a:pPr>
            <a:r>
              <a:rPr lang="es-ES" sz="2600" dirty="0" smtClean="0">
                <a:solidFill>
                  <a:srgbClr val="800000"/>
                </a:solidFill>
                <a:latin typeface="Cambria" pitchFamily="18" charset="0"/>
                <a:ea typeface="Cambria" pitchFamily="18" charset="0"/>
              </a:rPr>
              <a:t>¿Cuánta heterogeneidad y diversidad juvenil es posible asumir por las políticas de juventud antes de llegar o el riesgo de la atomización y particularismo de lo juvenil?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827584" y="922069"/>
            <a:ext cx="7344816" cy="5262979"/>
          </a:xfrm>
          <a:prstGeom prst="rect">
            <a:avLst/>
          </a:prstGeom>
          <a:noFill/>
          <a:ln w="9525">
            <a:noFill/>
            <a:miter lim="800000"/>
            <a:headEnd/>
            <a:tailEnd/>
          </a:ln>
        </p:spPr>
        <p:txBody>
          <a:bodyPr wrap="square">
            <a:spAutoFit/>
          </a:bodyPr>
          <a:lstStyle/>
          <a:p>
            <a:pPr algn="ctr"/>
            <a:r>
              <a:rPr lang="es-ES" sz="2600" b="1" dirty="0" smtClean="0">
                <a:solidFill>
                  <a:srgbClr val="0066CC"/>
                </a:solidFill>
                <a:latin typeface="Cambria" pitchFamily="18" charset="0"/>
                <a:ea typeface="Cambria" pitchFamily="18" charset="0"/>
              </a:rPr>
              <a:t>Seminario Internacional Aldeas Infantiles SOS</a:t>
            </a:r>
            <a:endParaRPr lang="es-ES" sz="2600" b="1" dirty="0" smtClean="0">
              <a:solidFill>
                <a:srgbClr val="0066CC"/>
              </a:solidFill>
              <a:latin typeface="Cambria" pitchFamily="18" charset="0"/>
              <a:ea typeface="Cambria" pitchFamily="18" charset="0"/>
            </a:endParaRPr>
          </a:p>
          <a:p>
            <a:pPr algn="ctr"/>
            <a:r>
              <a:rPr lang="es-ES" sz="2600" b="1" dirty="0" smtClean="0">
                <a:solidFill>
                  <a:srgbClr val="800000"/>
                </a:solidFill>
                <a:latin typeface="Cambria" pitchFamily="18" charset="0"/>
                <a:ea typeface="Cambria" pitchFamily="18" charset="0"/>
              </a:rPr>
              <a:t>«Jóvenes, políticas públicas e inclusión»</a:t>
            </a:r>
            <a:endParaRPr lang="es-ES" sz="2600" b="1" dirty="0">
              <a:solidFill>
                <a:srgbClr val="800000"/>
              </a:solidFill>
              <a:latin typeface="Cambria" pitchFamily="18" charset="0"/>
              <a:ea typeface="Cambria" pitchFamily="18" charset="0"/>
            </a:endParaRPr>
          </a:p>
          <a:p>
            <a:r>
              <a:rPr lang="es-AR" sz="2000" dirty="0">
                <a:latin typeface="Cambria" pitchFamily="18" charset="0"/>
                <a:ea typeface="Cambria" pitchFamily="18" charset="0"/>
              </a:rPr>
              <a:t> </a:t>
            </a:r>
            <a:endParaRPr lang="es-AR" sz="2000" dirty="0" smtClean="0">
              <a:latin typeface="Cambria" pitchFamily="18" charset="0"/>
              <a:ea typeface="Cambria" pitchFamily="18" charset="0"/>
            </a:endParaRPr>
          </a:p>
          <a:p>
            <a:endParaRPr lang="es-AR" sz="2000" dirty="0" smtClean="0">
              <a:latin typeface="Cambria" pitchFamily="18" charset="0"/>
              <a:ea typeface="Cambria" pitchFamily="18" charset="0"/>
            </a:endParaRPr>
          </a:p>
          <a:p>
            <a:pPr algn="ctr"/>
            <a:r>
              <a:rPr lang="es-ES" sz="3600" b="1" dirty="0" smtClean="0">
                <a:solidFill>
                  <a:srgbClr val="800000"/>
                </a:solidFill>
                <a:latin typeface="Cambria" pitchFamily="18" charset="0"/>
                <a:ea typeface="Cambria" pitchFamily="18" charset="0"/>
              </a:rPr>
              <a:t>«Institucionalidad y políticas públicas de juventud</a:t>
            </a:r>
            <a:endParaRPr lang="es-ES" sz="3600" b="1" dirty="0" smtClean="0">
              <a:solidFill>
                <a:srgbClr val="800000"/>
              </a:solidFill>
              <a:latin typeface="Cambria" pitchFamily="18" charset="0"/>
              <a:ea typeface="Cambria" pitchFamily="18" charset="0"/>
            </a:endParaRPr>
          </a:p>
          <a:p>
            <a:pPr algn="ctr"/>
            <a:r>
              <a:rPr lang="es-ES" sz="3600" b="1" dirty="0" smtClean="0">
                <a:solidFill>
                  <a:srgbClr val="800000"/>
                </a:solidFill>
                <a:latin typeface="Cambria" pitchFamily="18" charset="0"/>
                <a:ea typeface="Cambria" pitchFamily="18" charset="0"/>
              </a:rPr>
              <a:t>desde el enfoque de las trayectorias de vida juvenil»</a:t>
            </a:r>
            <a:endParaRPr lang="es-ES" sz="3600" b="1" dirty="0">
              <a:solidFill>
                <a:srgbClr val="800000"/>
              </a:solidFill>
              <a:latin typeface="Cambria" pitchFamily="18" charset="0"/>
              <a:ea typeface="Cambria" pitchFamily="18" charset="0"/>
            </a:endParaRPr>
          </a:p>
          <a:p>
            <a:pPr algn="r"/>
            <a:endParaRPr lang="es-ES" sz="2000" b="1" dirty="0" smtClean="0">
              <a:solidFill>
                <a:srgbClr val="0066CC"/>
              </a:solidFill>
              <a:latin typeface="Cambria" pitchFamily="18" charset="0"/>
              <a:ea typeface="Cambria" pitchFamily="18" charset="0"/>
            </a:endParaRPr>
          </a:p>
          <a:p>
            <a:pPr algn="r"/>
            <a:endParaRPr lang="es-ES" sz="2000" b="1" dirty="0" smtClean="0">
              <a:solidFill>
                <a:srgbClr val="0066CC"/>
              </a:solidFill>
              <a:latin typeface="Cambria" pitchFamily="18" charset="0"/>
              <a:ea typeface="Cambria" pitchFamily="18" charset="0"/>
            </a:endParaRPr>
          </a:p>
          <a:p>
            <a:pPr algn="r"/>
            <a:r>
              <a:rPr lang="es-ES" sz="2000" b="1" dirty="0" smtClean="0">
                <a:solidFill>
                  <a:srgbClr val="0066CC"/>
                </a:solidFill>
                <a:latin typeface="Cambria" pitchFamily="18" charset="0"/>
                <a:ea typeface="Cambria" pitchFamily="18" charset="0"/>
              </a:rPr>
              <a:t>Oscar Dávila León (oscar@cidpa.cl)</a:t>
            </a:r>
            <a:endParaRPr lang="es-ES" sz="2000" b="1" dirty="0" smtClean="0">
              <a:solidFill>
                <a:srgbClr val="00B0F0"/>
              </a:solidFill>
              <a:latin typeface="Cambria" pitchFamily="18" charset="0"/>
              <a:ea typeface="Cambria" pitchFamily="18" charset="0"/>
            </a:endParaRPr>
          </a:p>
          <a:p>
            <a:pPr algn="r"/>
            <a:r>
              <a:rPr lang="es-ES" sz="2000" b="1" dirty="0" smtClean="0">
                <a:solidFill>
                  <a:srgbClr val="0066CC"/>
                </a:solidFill>
                <a:latin typeface="Cambria" pitchFamily="18" charset="0"/>
                <a:ea typeface="Cambria" pitchFamily="18" charset="0"/>
              </a:rPr>
              <a:t>Centro de Estudios Sociales </a:t>
            </a:r>
            <a:r>
              <a:rPr lang="es-ES" sz="2000" b="1" cap="small" dirty="0" err="1" smtClean="0">
                <a:solidFill>
                  <a:srgbClr val="0066CC"/>
                </a:solidFill>
                <a:latin typeface="Cambria" pitchFamily="18" charset="0"/>
                <a:ea typeface="Cambria" pitchFamily="18" charset="0"/>
              </a:rPr>
              <a:t>cidpa</a:t>
            </a:r>
            <a:endParaRPr lang="es-ES" sz="2000" b="1" cap="small" dirty="0" smtClean="0">
              <a:solidFill>
                <a:srgbClr val="0066CC"/>
              </a:solidFill>
              <a:latin typeface="Cambria" pitchFamily="18" charset="0"/>
              <a:ea typeface="Cambria" pitchFamily="18" charset="0"/>
            </a:endParaRPr>
          </a:p>
          <a:p>
            <a:pPr algn="r"/>
            <a:r>
              <a:rPr lang="es-ES_tradnl" sz="2000" b="1" dirty="0" smtClean="0">
                <a:solidFill>
                  <a:srgbClr val="800000"/>
                </a:solidFill>
                <a:latin typeface="Cambria" pitchFamily="18" charset="0"/>
                <a:ea typeface="Cambria" pitchFamily="18" charset="0"/>
              </a:rPr>
              <a:t>Santiago, 15 </a:t>
            </a:r>
            <a:r>
              <a:rPr lang="es-ES_tradnl" sz="2000" b="1" dirty="0" smtClean="0">
                <a:solidFill>
                  <a:srgbClr val="800000"/>
                </a:solidFill>
                <a:latin typeface="Cambria" pitchFamily="18" charset="0"/>
                <a:ea typeface="Cambria" pitchFamily="18" charset="0"/>
              </a:rPr>
              <a:t>de </a:t>
            </a:r>
            <a:r>
              <a:rPr lang="es-ES_tradnl" sz="2000" b="1" dirty="0" smtClean="0">
                <a:solidFill>
                  <a:srgbClr val="800000"/>
                </a:solidFill>
                <a:latin typeface="Cambria" pitchFamily="18" charset="0"/>
                <a:ea typeface="Cambria" pitchFamily="18" charset="0"/>
              </a:rPr>
              <a:t>noviembre </a:t>
            </a:r>
            <a:r>
              <a:rPr lang="es-ES_tradnl" sz="2000" b="1" dirty="0" smtClean="0">
                <a:solidFill>
                  <a:srgbClr val="800000"/>
                </a:solidFill>
                <a:latin typeface="Cambria" pitchFamily="18" charset="0"/>
                <a:ea typeface="Cambria" pitchFamily="18" charset="0"/>
              </a:rPr>
              <a:t>de </a:t>
            </a:r>
            <a:r>
              <a:rPr lang="es-ES_tradnl" sz="2000" b="1" dirty="0" smtClean="0">
                <a:solidFill>
                  <a:srgbClr val="800000"/>
                </a:solidFill>
                <a:latin typeface="Cambria" pitchFamily="18" charset="0"/>
                <a:ea typeface="Cambria" pitchFamily="18" charset="0"/>
              </a:rPr>
              <a:t>2018</a:t>
            </a:r>
            <a:endParaRPr lang="es-ES_tradnl" sz="2000" b="1" dirty="0" smtClean="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536" y="764704"/>
            <a:ext cx="8382000" cy="1008112"/>
          </a:xfrm>
        </p:spPr>
        <p:txBody>
          <a:bodyPr/>
          <a:lstStyle/>
          <a:p>
            <a:r>
              <a:rPr lang="es-ES" sz="3200" b="1" dirty="0" smtClean="0">
                <a:solidFill>
                  <a:srgbClr val="0066CC"/>
                </a:solidFill>
                <a:latin typeface="Cambria" pitchFamily="18" charset="0"/>
                <a:ea typeface="Cambria" pitchFamily="18" charset="0"/>
              </a:rPr>
              <a:t>Las condiciones juveniles:</a:t>
            </a:r>
            <a:br>
              <a:rPr lang="es-ES" sz="3200" b="1" dirty="0" smtClean="0">
                <a:solidFill>
                  <a:srgbClr val="0066CC"/>
                </a:solidFill>
                <a:latin typeface="Cambria" pitchFamily="18" charset="0"/>
                <a:ea typeface="Cambria" pitchFamily="18" charset="0"/>
              </a:rPr>
            </a:br>
            <a:r>
              <a:rPr lang="es-ES" sz="3200" b="1" dirty="0" smtClean="0">
                <a:solidFill>
                  <a:srgbClr val="0066CC"/>
                </a:solidFill>
                <a:latin typeface="Cambria" pitchFamily="18" charset="0"/>
                <a:ea typeface="Cambria" pitchFamily="18" charset="0"/>
              </a:rPr>
              <a:t>estructuras de transición y trayectorias</a:t>
            </a:r>
            <a:endParaRPr lang="es-ES_tradnl" sz="3200" b="1" dirty="0" smtClean="0">
              <a:solidFill>
                <a:srgbClr val="0066CC"/>
              </a:solidFill>
              <a:latin typeface="Cambria" pitchFamily="18" charset="0"/>
              <a:ea typeface="Cambria" pitchFamily="18" charset="0"/>
            </a:endParaRPr>
          </a:p>
        </p:txBody>
      </p:sp>
      <p:sp>
        <p:nvSpPr>
          <p:cNvPr id="17411" name="Rectangle 3"/>
          <p:cNvSpPr>
            <a:spLocks noGrp="1" noChangeArrowheads="1"/>
          </p:cNvSpPr>
          <p:nvPr>
            <p:ph type="body" idx="1"/>
          </p:nvPr>
        </p:nvSpPr>
        <p:spPr>
          <a:xfrm>
            <a:off x="539552" y="1988840"/>
            <a:ext cx="7993063" cy="4176712"/>
          </a:xfrm>
        </p:spPr>
        <p:txBody>
          <a:bodyPr/>
          <a:lstStyle/>
          <a:p>
            <a:pPr marL="0" indent="0">
              <a:lnSpc>
                <a:spcPct val="90000"/>
              </a:lnSpc>
              <a:buFontTx/>
              <a:buNone/>
            </a:pPr>
            <a:r>
              <a:rPr lang="es-ES" sz="2400" dirty="0" smtClean="0">
                <a:solidFill>
                  <a:srgbClr val="990000"/>
                </a:solidFill>
                <a:latin typeface="Cambria" pitchFamily="18" charset="0"/>
                <a:ea typeface="Cambria" pitchFamily="18" charset="0"/>
              </a:rPr>
              <a:t>La idea central del enfoque que intenta analizar los fenómenos juveniles en el marco de la transición a la vida adulta, tenemos que asumir por lo menos dos puntos.</a:t>
            </a:r>
          </a:p>
          <a:p>
            <a:pPr marL="444500" lvl="1" indent="-265113">
              <a:lnSpc>
                <a:spcPct val="90000"/>
              </a:lnSpc>
            </a:pPr>
            <a:r>
              <a:rPr lang="es-ES" sz="2400" dirty="0" smtClean="0">
                <a:solidFill>
                  <a:srgbClr val="990000"/>
                </a:solidFill>
                <a:latin typeface="Cambria" pitchFamily="18" charset="0"/>
                <a:ea typeface="Cambria" pitchFamily="18" charset="0"/>
              </a:rPr>
              <a:t>El primero es que tanto la juventud como la adultez son conceptos sujetos a significaciones sociales, susceptibles, por tanto, a posibles variaciones. </a:t>
            </a:r>
          </a:p>
          <a:p>
            <a:pPr marL="444500" lvl="1" indent="-265113">
              <a:lnSpc>
                <a:spcPct val="90000"/>
              </a:lnSpc>
            </a:pPr>
            <a:r>
              <a:rPr lang="es-ES" sz="2400" dirty="0" smtClean="0">
                <a:solidFill>
                  <a:srgbClr val="990000"/>
                </a:solidFill>
                <a:latin typeface="Cambria" pitchFamily="18" charset="0"/>
                <a:ea typeface="Cambria" pitchFamily="18" charset="0"/>
              </a:rPr>
              <a:t>El segundo es entender a la juventud como un </a:t>
            </a:r>
            <a:r>
              <a:rPr lang="es-ES" sz="2400" i="1" dirty="0" smtClean="0">
                <a:solidFill>
                  <a:srgbClr val="990000"/>
                </a:solidFill>
                <a:latin typeface="Cambria" pitchFamily="18" charset="0"/>
                <a:ea typeface="Cambria" pitchFamily="18" charset="0"/>
              </a:rPr>
              <a:t>proceso</a:t>
            </a:r>
            <a:r>
              <a:rPr lang="es-ES" sz="2400" dirty="0" smtClean="0">
                <a:solidFill>
                  <a:srgbClr val="990000"/>
                </a:solidFill>
                <a:latin typeface="Cambria" pitchFamily="18" charset="0"/>
                <a:ea typeface="Cambria" pitchFamily="18" charset="0"/>
              </a:rPr>
              <a:t>: el proceso en que se va diluyendo esa especie de unidad que se vive entre el cuerpo, la mente y la condición social de niño, y se va configurando un individuo que tarde o temprano, y por motivos variables, se asumirá como «adulto».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381000" y="928464"/>
            <a:ext cx="8382000" cy="4876800"/>
          </a:xfrm>
        </p:spPr>
        <p:txBody>
          <a:bodyPr/>
          <a:lstStyle/>
          <a:p>
            <a:r>
              <a:rPr lang="es-ES" dirty="0" smtClean="0">
                <a:solidFill>
                  <a:srgbClr val="990000"/>
                </a:solidFill>
                <a:latin typeface="Cambria" pitchFamily="18" charset="0"/>
                <a:ea typeface="Cambria" pitchFamily="18" charset="0"/>
              </a:rPr>
              <a:t>Distintas formas de «hacerse adulto», o lo que podemos llamar diferentes </a:t>
            </a:r>
            <a:r>
              <a:rPr lang="es-ES" i="1" dirty="0" smtClean="0">
                <a:solidFill>
                  <a:srgbClr val="990000"/>
                </a:solidFill>
                <a:latin typeface="Cambria" pitchFamily="18" charset="0"/>
                <a:ea typeface="Cambria" pitchFamily="18" charset="0"/>
              </a:rPr>
              <a:t>estructuras de transición</a:t>
            </a:r>
            <a:r>
              <a:rPr lang="es-ES" dirty="0" smtClean="0">
                <a:solidFill>
                  <a:srgbClr val="990000"/>
                </a:solidFill>
                <a:latin typeface="Cambria" pitchFamily="18" charset="0"/>
                <a:ea typeface="Cambria" pitchFamily="18" charset="0"/>
              </a:rPr>
              <a:t>.</a:t>
            </a:r>
            <a:endParaRPr lang="es-ES_tradnl" dirty="0" smtClean="0">
              <a:solidFill>
                <a:srgbClr val="990000"/>
              </a:solidFill>
              <a:latin typeface="Cambria" pitchFamily="18" charset="0"/>
              <a:ea typeface="Cambria" pitchFamily="18" charset="0"/>
            </a:endParaRPr>
          </a:p>
          <a:p>
            <a:pPr>
              <a:spcBef>
                <a:spcPct val="0"/>
              </a:spcBef>
            </a:pPr>
            <a:r>
              <a:rPr lang="es-ES" dirty="0" smtClean="0">
                <a:solidFill>
                  <a:srgbClr val="800000"/>
                </a:solidFill>
                <a:latin typeface="Cambria" pitchFamily="18" charset="0"/>
                <a:ea typeface="Cambria" pitchFamily="18" charset="0"/>
              </a:rPr>
              <a:t>Estamos ante una especie de homogeneización parcial de la estructura de las transiciones en los distintos sectores de la juventud, que se debe principalmente a las transformaciones en el plano educacional.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81000" y="928464"/>
            <a:ext cx="8382000" cy="4876800"/>
          </a:xfrm>
        </p:spPr>
        <p:txBody>
          <a:bodyPr/>
          <a:lstStyle/>
          <a:p>
            <a:pPr>
              <a:lnSpc>
                <a:spcPct val="110000"/>
              </a:lnSpc>
              <a:spcBef>
                <a:spcPct val="0"/>
              </a:spcBef>
            </a:pPr>
            <a:r>
              <a:rPr lang="es-ES" sz="2800" dirty="0" smtClean="0">
                <a:solidFill>
                  <a:srgbClr val="800000"/>
                </a:solidFill>
                <a:latin typeface="Cambria" pitchFamily="18" charset="0"/>
                <a:ea typeface="Cambria" pitchFamily="18" charset="0"/>
              </a:rPr>
              <a:t>La diferencia entre </a:t>
            </a:r>
            <a:r>
              <a:rPr lang="es-ES" sz="2800" i="1" dirty="0" smtClean="0">
                <a:solidFill>
                  <a:srgbClr val="800000"/>
                </a:solidFill>
                <a:latin typeface="Cambria" pitchFamily="18" charset="0"/>
                <a:ea typeface="Cambria" pitchFamily="18" charset="0"/>
              </a:rPr>
              <a:t>transición</a:t>
            </a:r>
            <a:r>
              <a:rPr lang="es-ES" sz="2800" dirty="0" smtClean="0">
                <a:solidFill>
                  <a:srgbClr val="800000"/>
                </a:solidFill>
                <a:latin typeface="Cambria" pitchFamily="18" charset="0"/>
                <a:ea typeface="Cambria" pitchFamily="18" charset="0"/>
              </a:rPr>
              <a:t> y </a:t>
            </a:r>
            <a:r>
              <a:rPr lang="es-ES" sz="2800" i="1" dirty="0" smtClean="0">
                <a:solidFill>
                  <a:srgbClr val="800000"/>
                </a:solidFill>
                <a:latin typeface="Cambria" pitchFamily="18" charset="0"/>
                <a:ea typeface="Cambria" pitchFamily="18" charset="0"/>
              </a:rPr>
              <a:t>trayectoria</a:t>
            </a:r>
            <a:r>
              <a:rPr lang="es-ES" sz="2800" dirty="0" smtClean="0">
                <a:solidFill>
                  <a:srgbClr val="800000"/>
                </a:solidFill>
                <a:latin typeface="Cambria" pitchFamily="18" charset="0"/>
                <a:ea typeface="Cambria" pitchFamily="18" charset="0"/>
              </a:rPr>
              <a:t> no está del todo clara. Nos encontramos con que se suelen utilizar indistintamente ambos términos para designar fenómenos que son diferentes.</a:t>
            </a:r>
          </a:p>
          <a:p>
            <a:pPr>
              <a:lnSpc>
                <a:spcPct val="110000"/>
              </a:lnSpc>
              <a:spcBef>
                <a:spcPct val="0"/>
              </a:spcBef>
            </a:pPr>
            <a:r>
              <a:rPr lang="es-ES" sz="2800" dirty="0" smtClean="0">
                <a:solidFill>
                  <a:srgbClr val="800000"/>
                </a:solidFill>
                <a:latin typeface="Cambria" pitchFamily="18" charset="0"/>
                <a:ea typeface="Cambria" pitchFamily="18" charset="0"/>
              </a:rPr>
              <a:t>Machado </a:t>
            </a:r>
            <a:r>
              <a:rPr lang="es-ES" sz="2800" dirty="0" err="1" smtClean="0">
                <a:solidFill>
                  <a:srgbClr val="800000"/>
                </a:solidFill>
                <a:latin typeface="Cambria" pitchFamily="18" charset="0"/>
                <a:ea typeface="Cambria" pitchFamily="18" charset="0"/>
              </a:rPr>
              <a:t>Pais</a:t>
            </a:r>
            <a:r>
              <a:rPr lang="es-ES" sz="2800" dirty="0" smtClean="0">
                <a:solidFill>
                  <a:srgbClr val="800000"/>
                </a:solidFill>
                <a:latin typeface="Cambria" pitchFamily="18" charset="0"/>
                <a:ea typeface="Cambria" pitchFamily="18" charset="0"/>
              </a:rPr>
              <a:t>, por ejemplo, llama </a:t>
            </a:r>
            <a:r>
              <a:rPr lang="es-ES" sz="2800" i="1" dirty="0" smtClean="0">
                <a:solidFill>
                  <a:srgbClr val="800000"/>
                </a:solidFill>
                <a:latin typeface="Cambria" pitchFamily="18" charset="0"/>
                <a:ea typeface="Cambria" pitchFamily="18" charset="0"/>
              </a:rPr>
              <a:t>trayectoria yo-yo</a:t>
            </a:r>
            <a:r>
              <a:rPr lang="es-ES" sz="2800" dirty="0" smtClean="0">
                <a:solidFill>
                  <a:srgbClr val="800000"/>
                </a:solidFill>
                <a:latin typeface="Cambria" pitchFamily="18" charset="0"/>
                <a:ea typeface="Cambria" pitchFamily="18" charset="0"/>
              </a:rPr>
              <a:t> a la estructura de transición que va y vuelve de una condición a otra, del estudiante que pasa al trabajo y luego vuelve a ser estudiante, o del joven que asume la independencia, pero luego vuelve a la dependencia.</a:t>
            </a:r>
            <a:endParaRPr lang="es-ES_tradnl" sz="2800" dirty="0" smtClean="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685800" y="990600"/>
            <a:ext cx="7772400" cy="4495800"/>
          </a:xfrm>
        </p:spPr>
        <p:txBody>
          <a:bodyPr/>
          <a:lstStyle/>
          <a:p>
            <a:r>
              <a:rPr lang="es-ES" sz="3500" dirty="0" smtClean="0">
                <a:solidFill>
                  <a:srgbClr val="800000"/>
                </a:solidFill>
                <a:latin typeface="Cambria" pitchFamily="18" charset="0"/>
                <a:ea typeface="Cambria" pitchFamily="18" charset="0"/>
              </a:rPr>
              <a:t>El término </a:t>
            </a:r>
            <a:r>
              <a:rPr lang="es-ES" sz="3500" i="1" dirty="0" smtClean="0">
                <a:solidFill>
                  <a:srgbClr val="800000"/>
                </a:solidFill>
                <a:latin typeface="Cambria" pitchFamily="18" charset="0"/>
                <a:ea typeface="Cambria" pitchFamily="18" charset="0"/>
              </a:rPr>
              <a:t>transición</a:t>
            </a:r>
            <a:r>
              <a:rPr lang="es-ES" sz="3500" dirty="0" smtClean="0">
                <a:solidFill>
                  <a:srgbClr val="800000"/>
                </a:solidFill>
                <a:latin typeface="Cambria" pitchFamily="18" charset="0"/>
                <a:ea typeface="Cambria" pitchFamily="18" charset="0"/>
              </a:rPr>
              <a:t> sirve para hacer referencia a un proceso doble que incluye los cambios biológicos propios del crecimiento y los pasos de determinadas «situaciones de vida» a otras, </a:t>
            </a:r>
            <a:r>
              <a:rPr lang="es-ES" sz="3500" i="1" dirty="0" smtClean="0">
                <a:solidFill>
                  <a:srgbClr val="800000"/>
                </a:solidFill>
                <a:latin typeface="Cambria" pitchFamily="18" charset="0"/>
                <a:ea typeface="Cambria" pitchFamily="18" charset="0"/>
              </a:rPr>
              <a:t>de la no maternidad a la maternidad</a:t>
            </a:r>
            <a:r>
              <a:rPr lang="es-ES" sz="3500" dirty="0" smtClean="0">
                <a:solidFill>
                  <a:srgbClr val="800000"/>
                </a:solidFill>
                <a:latin typeface="Cambria" pitchFamily="18" charset="0"/>
                <a:ea typeface="Cambria" pitchFamily="18" charset="0"/>
              </a:rPr>
              <a:t> o </a:t>
            </a:r>
            <a:r>
              <a:rPr lang="es-ES" sz="3500" i="1" dirty="0" smtClean="0">
                <a:solidFill>
                  <a:srgbClr val="800000"/>
                </a:solidFill>
                <a:latin typeface="Cambria" pitchFamily="18" charset="0"/>
                <a:ea typeface="Cambria" pitchFamily="18" charset="0"/>
              </a:rPr>
              <a:t>de la inactividad a la vida productiva</a:t>
            </a:r>
            <a:r>
              <a:rPr lang="es-ES" sz="3500" dirty="0" smtClean="0">
                <a:solidFill>
                  <a:srgbClr val="800000"/>
                </a:solidFill>
                <a:latin typeface="Cambria" pitchFamily="18" charset="0"/>
                <a:ea typeface="Cambria" pitchFamily="18" charset="0"/>
              </a:rPr>
              <a:t>, por ejemplo.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685800" y="990600"/>
            <a:ext cx="7772400" cy="5102696"/>
          </a:xfrm>
        </p:spPr>
        <p:txBody>
          <a:bodyPr/>
          <a:lstStyle/>
          <a:p>
            <a:pPr>
              <a:lnSpc>
                <a:spcPct val="90000"/>
              </a:lnSpc>
            </a:pPr>
            <a:r>
              <a:rPr lang="es-ES" sz="3000" dirty="0" smtClean="0">
                <a:solidFill>
                  <a:srgbClr val="800000"/>
                </a:solidFill>
                <a:latin typeface="Cambria" pitchFamily="18" charset="0"/>
                <a:ea typeface="Cambria" pitchFamily="18" charset="0"/>
              </a:rPr>
              <a:t>La </a:t>
            </a:r>
            <a:r>
              <a:rPr lang="es-ES" sz="3000" i="1" dirty="0" smtClean="0">
                <a:solidFill>
                  <a:srgbClr val="800000"/>
                </a:solidFill>
                <a:latin typeface="Cambria" pitchFamily="18" charset="0"/>
                <a:ea typeface="Cambria" pitchFamily="18" charset="0"/>
              </a:rPr>
              <a:t>trayectoria</a:t>
            </a:r>
            <a:r>
              <a:rPr lang="es-ES" sz="3000" dirty="0" smtClean="0">
                <a:solidFill>
                  <a:srgbClr val="800000"/>
                </a:solidFill>
                <a:latin typeface="Cambria" pitchFamily="18" charset="0"/>
                <a:ea typeface="Cambria" pitchFamily="18" charset="0"/>
              </a:rPr>
              <a:t> está puesta en otro plano. En el análisis de la trayectorias, no es la secuencia que producen los distintos hitos que van marcando la generación de nuevos individuos adultos lo que importa, </a:t>
            </a:r>
            <a:r>
              <a:rPr lang="es-ES" sz="3000" i="1" dirty="0" smtClean="0">
                <a:solidFill>
                  <a:srgbClr val="800000"/>
                </a:solidFill>
                <a:latin typeface="Cambria" pitchFamily="18" charset="0"/>
                <a:ea typeface="Cambria" pitchFamily="18" charset="0"/>
              </a:rPr>
              <a:t>sino las posiciones en que se producen</a:t>
            </a:r>
            <a:r>
              <a:rPr lang="es-ES" sz="3000" dirty="0" smtClean="0">
                <a:solidFill>
                  <a:srgbClr val="800000"/>
                </a:solidFill>
                <a:latin typeface="Cambria" pitchFamily="18" charset="0"/>
                <a:ea typeface="Cambria" pitchFamily="18" charset="0"/>
              </a:rPr>
              <a:t> y las que van produciendo. </a:t>
            </a:r>
          </a:p>
          <a:p>
            <a:pPr>
              <a:lnSpc>
                <a:spcPct val="90000"/>
              </a:lnSpc>
            </a:pPr>
            <a:r>
              <a:rPr lang="es-ES" sz="3000" dirty="0" smtClean="0">
                <a:solidFill>
                  <a:srgbClr val="800000"/>
                </a:solidFill>
                <a:latin typeface="Cambria" pitchFamily="18" charset="0"/>
                <a:ea typeface="Cambria" pitchFamily="18" charset="0"/>
              </a:rPr>
              <a:t>Para pensar en términos de trayectorias tenemos que necesariamente suponer que la trayectoria social de cada individuo puede ser representada como un trazado inscrito en un espacio.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395288" y="1262063"/>
            <a:ext cx="8382000" cy="4183062"/>
          </a:xfrm>
        </p:spPr>
        <p:txBody>
          <a:bodyPr/>
          <a:lstStyle/>
          <a:p>
            <a:pPr>
              <a:spcBef>
                <a:spcPct val="30000"/>
              </a:spcBef>
            </a:pPr>
            <a:r>
              <a:rPr lang="es-ES" dirty="0" smtClean="0">
                <a:solidFill>
                  <a:srgbClr val="800000"/>
                </a:solidFill>
                <a:latin typeface="Cambria" pitchFamily="18" charset="0"/>
                <a:ea typeface="Cambria" pitchFamily="18" charset="0"/>
              </a:rPr>
              <a:t>Como señala </a:t>
            </a:r>
            <a:r>
              <a:rPr lang="es-ES" dirty="0" err="1" smtClean="0">
                <a:solidFill>
                  <a:srgbClr val="800000"/>
                </a:solidFill>
                <a:latin typeface="Cambria" pitchFamily="18" charset="0"/>
                <a:ea typeface="Cambria" pitchFamily="18" charset="0"/>
              </a:rPr>
              <a:t>Bourdieu</a:t>
            </a:r>
            <a:r>
              <a:rPr lang="es-ES" dirty="0" smtClean="0">
                <a:solidFill>
                  <a:srgbClr val="800000"/>
                </a:solidFill>
                <a:latin typeface="Cambria" pitchFamily="18" charset="0"/>
                <a:ea typeface="Cambria" pitchFamily="18" charset="0"/>
              </a:rPr>
              <a:t>, «a un volumen determinado de capital heredado corresponde un </a:t>
            </a:r>
            <a:r>
              <a:rPr lang="es-ES" i="1" dirty="0" smtClean="0">
                <a:solidFill>
                  <a:srgbClr val="800000"/>
                </a:solidFill>
                <a:latin typeface="Cambria" pitchFamily="18" charset="0"/>
                <a:ea typeface="Cambria" pitchFamily="18" charset="0"/>
              </a:rPr>
              <a:t>haz de trayectorias</a:t>
            </a:r>
            <a:r>
              <a:rPr lang="es-ES" dirty="0" smtClean="0">
                <a:solidFill>
                  <a:srgbClr val="800000"/>
                </a:solidFill>
                <a:latin typeface="Cambria" pitchFamily="18" charset="0"/>
                <a:ea typeface="Cambria" pitchFamily="18" charset="0"/>
              </a:rPr>
              <a:t> más o menos </a:t>
            </a:r>
            <a:r>
              <a:rPr lang="es-ES" dirty="0" err="1" smtClean="0">
                <a:solidFill>
                  <a:srgbClr val="800000"/>
                </a:solidFill>
                <a:latin typeface="Cambria" pitchFamily="18" charset="0"/>
                <a:ea typeface="Cambria" pitchFamily="18" charset="0"/>
              </a:rPr>
              <a:t>equiprobables</a:t>
            </a:r>
            <a:r>
              <a:rPr lang="es-ES" dirty="0" smtClean="0">
                <a:solidFill>
                  <a:srgbClr val="800000"/>
                </a:solidFill>
                <a:latin typeface="Cambria" pitchFamily="18" charset="0"/>
                <a:ea typeface="Cambria" pitchFamily="18" charset="0"/>
              </a:rPr>
              <a:t> que conducen a unas posiciones más o menos equivalentes </a:t>
            </a:r>
            <a:r>
              <a:rPr lang="es-ES" dirty="0" smtClean="0">
                <a:solidFill>
                  <a:srgbClr val="800000"/>
                </a:solidFill>
                <a:latin typeface="Cambria" pitchFamily="18" charset="0"/>
                <a:ea typeface="Cambria" pitchFamily="18" charset="0"/>
                <a:sym typeface="Symbol" pitchFamily="18" charset="2"/>
              </a:rPr>
              <a:t></a:t>
            </a:r>
            <a:r>
              <a:rPr lang="es-ES" dirty="0" smtClean="0">
                <a:solidFill>
                  <a:srgbClr val="800000"/>
                </a:solidFill>
                <a:latin typeface="Cambria" pitchFamily="18" charset="0"/>
                <a:ea typeface="Cambria" pitchFamily="18" charset="0"/>
              </a:rPr>
              <a:t>es el </a:t>
            </a:r>
            <a:r>
              <a:rPr lang="es-ES" i="1" dirty="0" smtClean="0">
                <a:solidFill>
                  <a:srgbClr val="800000"/>
                </a:solidFill>
                <a:latin typeface="Cambria" pitchFamily="18" charset="0"/>
                <a:ea typeface="Cambria" pitchFamily="18" charset="0"/>
              </a:rPr>
              <a:t>campo de los posibles</a:t>
            </a:r>
            <a:r>
              <a:rPr lang="es-ES" dirty="0" smtClean="0">
                <a:solidFill>
                  <a:srgbClr val="800000"/>
                </a:solidFill>
                <a:latin typeface="Cambria" pitchFamily="18" charset="0"/>
                <a:ea typeface="Cambria" pitchFamily="18" charset="0"/>
              </a:rPr>
              <a:t> objetivamente ofrecidos a un agente determinado—».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395288" y="1046163"/>
            <a:ext cx="8382000" cy="4830762"/>
          </a:xfrm>
        </p:spPr>
        <p:txBody>
          <a:bodyPr/>
          <a:lstStyle/>
          <a:p>
            <a:pPr>
              <a:spcBef>
                <a:spcPct val="30000"/>
              </a:spcBef>
            </a:pPr>
            <a:r>
              <a:rPr lang="es-ES" sz="2800" dirty="0" smtClean="0">
                <a:solidFill>
                  <a:srgbClr val="800000"/>
                </a:solidFill>
                <a:latin typeface="Cambria" pitchFamily="18" charset="0"/>
                <a:ea typeface="Cambria" pitchFamily="18" charset="0"/>
              </a:rPr>
              <a:t>Igual que la biografía comienza con el lugar y fecha de nacimiento, las trayectorias sociales tienen un punto de inicio, una posición original, que está definida, en este caso, por el volumen y la estructura de capitales con que cuenta un individuo al momento de partir su trayectoria, o lo que es lo mismo, al momento de nacer, y es esa condición de origen la que le otorga el sentido a esa trayectoria, si es ascendente o descendente o si se ajusta o no a la trayectoria típica de la </a:t>
            </a:r>
            <a:r>
              <a:rPr lang="es-ES" sz="2800" dirty="0" smtClean="0">
                <a:solidFill>
                  <a:srgbClr val="800000"/>
                </a:solidFill>
                <a:latin typeface="Cambria" pitchFamily="18" charset="0"/>
                <a:ea typeface="Cambria" pitchFamily="18" charset="0"/>
              </a:rPr>
              <a:t>clase social.</a:t>
            </a:r>
            <a:endParaRPr lang="es-ES" sz="2800" dirty="0" smtClean="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395288" y="908050"/>
            <a:ext cx="8382000" cy="4830763"/>
          </a:xfrm>
        </p:spPr>
        <p:txBody>
          <a:bodyPr/>
          <a:lstStyle/>
          <a:p>
            <a:pPr>
              <a:spcBef>
                <a:spcPct val="30000"/>
              </a:spcBef>
            </a:pPr>
            <a:r>
              <a:rPr lang="es-ES" dirty="0" smtClean="0">
                <a:solidFill>
                  <a:srgbClr val="800000"/>
                </a:solidFill>
                <a:latin typeface="Cambria" pitchFamily="18" charset="0"/>
                <a:ea typeface="Cambria" pitchFamily="18" charset="0"/>
              </a:rPr>
              <a:t>No está demás decir que aquí las trayectorias individuales se conectan a la historia de la familia, pues de ella se heredan los distintos tipos de capital, su </a:t>
            </a:r>
            <a:r>
              <a:rPr lang="es-ES" i="1" dirty="0" smtClean="0">
                <a:solidFill>
                  <a:srgbClr val="800000"/>
                </a:solidFill>
                <a:latin typeface="Cambria" pitchFamily="18" charset="0"/>
                <a:ea typeface="Cambria" pitchFamily="18" charset="0"/>
              </a:rPr>
              <a:t>patrimonio</a:t>
            </a:r>
            <a:r>
              <a:rPr lang="es-ES" dirty="0" smtClean="0">
                <a:solidFill>
                  <a:srgbClr val="800000"/>
                </a:solidFill>
                <a:latin typeface="Cambria" pitchFamily="18" charset="0"/>
                <a:ea typeface="Cambria" pitchFamily="18" charset="0"/>
              </a:rPr>
              <a:t>,</a:t>
            </a:r>
            <a:r>
              <a:rPr lang="es-ES" i="1" dirty="0" smtClean="0">
                <a:solidFill>
                  <a:srgbClr val="800000"/>
                </a:solidFill>
                <a:latin typeface="Cambria" pitchFamily="18" charset="0"/>
                <a:ea typeface="Cambria" pitchFamily="18" charset="0"/>
              </a:rPr>
              <a:t> </a:t>
            </a:r>
            <a:r>
              <a:rPr lang="es-ES" dirty="0" smtClean="0">
                <a:solidFill>
                  <a:srgbClr val="800000"/>
                </a:solidFill>
                <a:latin typeface="Cambria" pitchFamily="18" charset="0"/>
                <a:ea typeface="Cambria" pitchFamily="18" charset="0"/>
              </a:rPr>
              <a:t>y a través de ella, a la trayectoria histórica de la clase.</a:t>
            </a:r>
          </a:p>
          <a:p>
            <a:pPr>
              <a:spcBef>
                <a:spcPct val="30000"/>
              </a:spcBef>
            </a:pPr>
            <a:r>
              <a:rPr lang="es-CL" dirty="0" smtClean="0">
                <a:solidFill>
                  <a:srgbClr val="800000"/>
                </a:solidFill>
                <a:latin typeface="Cambria" pitchFamily="18" charset="0"/>
                <a:ea typeface="Cambria" pitchFamily="18" charset="0"/>
              </a:rPr>
              <a:t>Formas de adquisición de los capitales: heredados/patrimoniales (</a:t>
            </a:r>
            <a:r>
              <a:rPr lang="es-ES" i="1" dirty="0" smtClean="0">
                <a:solidFill>
                  <a:srgbClr val="000066"/>
                </a:solidFill>
                <a:latin typeface="Cambria" pitchFamily="18" charset="0"/>
                <a:ea typeface="Cambria" pitchFamily="18" charset="0"/>
              </a:rPr>
              <a:t>Hacienda que alguien ha heredado de sus ascendientes</a:t>
            </a:r>
            <a:r>
              <a:rPr lang="es-ES" dirty="0" smtClean="0">
                <a:solidFill>
                  <a:srgbClr val="800000"/>
                </a:solidFill>
                <a:latin typeface="Cambria" pitchFamily="18" charset="0"/>
                <a:ea typeface="Cambria" pitchFamily="18" charset="0"/>
              </a:rPr>
              <a:t>)</a:t>
            </a:r>
            <a:r>
              <a:rPr lang="es-CL" dirty="0" smtClean="0">
                <a:solidFill>
                  <a:srgbClr val="800000"/>
                </a:solidFill>
                <a:latin typeface="Cambria" pitchFamily="18" charset="0"/>
                <a:ea typeface="Cambria" pitchFamily="18" charset="0"/>
              </a:rPr>
              <a:t>, adquiridos, devaluados.</a:t>
            </a:r>
            <a:endParaRPr lang="es-ES_tradnl" dirty="0" smtClean="0">
              <a:solidFill>
                <a:srgbClr val="800000"/>
              </a:solidFill>
              <a:latin typeface="Cambria" pitchFamily="18" charset="0"/>
              <a:ea typeface="Cambr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1721</TotalTime>
  <Words>1189</Words>
  <Application>Microsoft Office PowerPoint</Application>
  <PresentationFormat>Presentación en pantalla (4:3)</PresentationFormat>
  <Paragraphs>108</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Diseño predeterminado</vt:lpstr>
      <vt:lpstr>Diapositiva 1</vt:lpstr>
      <vt:lpstr>Las condiciones juveniles: estructuras de transición y trayectorias</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Company>Cidpa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oscar dávila</dc:creator>
  <cp:lastModifiedBy>Oscar Dávila León</cp:lastModifiedBy>
  <cp:revision>325</cp:revision>
  <cp:lastPrinted>2007-08-07T13:38:33Z</cp:lastPrinted>
  <dcterms:created xsi:type="dcterms:W3CDTF">2007-08-06T16:33:10Z</dcterms:created>
  <dcterms:modified xsi:type="dcterms:W3CDTF">2018-11-13T14:47:44Z</dcterms:modified>
</cp:coreProperties>
</file>