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40" r:id="rId1"/>
  </p:sldMasterIdLst>
  <p:notesMasterIdLst>
    <p:notesMasterId r:id="rId20"/>
  </p:notesMasterIdLst>
  <p:handoutMasterIdLst>
    <p:handoutMasterId r:id="rId21"/>
  </p:handoutMasterIdLst>
  <p:sldIdLst>
    <p:sldId id="394" r:id="rId2"/>
    <p:sldId id="448" r:id="rId3"/>
    <p:sldId id="416" r:id="rId4"/>
    <p:sldId id="289" r:id="rId5"/>
    <p:sldId id="410" r:id="rId6"/>
    <p:sldId id="290" r:id="rId7"/>
    <p:sldId id="465" r:id="rId8"/>
    <p:sldId id="466" r:id="rId9"/>
    <p:sldId id="478" r:id="rId10"/>
    <p:sldId id="479" r:id="rId11"/>
    <p:sldId id="480" r:id="rId12"/>
    <p:sldId id="481" r:id="rId13"/>
    <p:sldId id="482" r:id="rId14"/>
    <p:sldId id="483" r:id="rId15"/>
    <p:sldId id="484" r:id="rId16"/>
    <p:sldId id="476" r:id="rId17"/>
    <p:sldId id="485" r:id="rId18"/>
    <p:sldId id="460" r:id="rId19"/>
  </p:sldIdLst>
  <p:sldSz cx="9144000" cy="6858000" type="screen4x3"/>
  <p:notesSz cx="6881813" cy="92964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carena.orchard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9777" autoAdjust="0"/>
  </p:normalViewPr>
  <p:slideViewPr>
    <p:cSldViewPr>
      <p:cViewPr varScale="1">
        <p:scale>
          <a:sx n="74" d="100"/>
          <a:sy n="74" d="100"/>
        </p:scale>
        <p:origin x="123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517A50-0495-4CBA-AE28-91A3738606CA}" type="doc">
      <dgm:prSet loTypeId="urn:microsoft.com/office/officeart/2005/8/layout/process1" loCatId="process" qsTypeId="urn:microsoft.com/office/officeart/2005/8/quickstyle/simple1#2" qsCatId="simple" csTypeId="urn:microsoft.com/office/officeart/2005/8/colors/accent1_2#2" csCatId="accent1" phldr="1"/>
      <dgm:spPr/>
    </dgm:pt>
    <dgm:pt modelId="{2BA30FD3-FA9B-4A0A-A8B3-02EDFAEA8331}">
      <dgm:prSet phldrT="[Texto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accent2"/>
        </a:solidFill>
      </dgm:spPr>
      <dgm:t>
        <a:bodyPr/>
        <a:lstStyle/>
        <a:p>
          <a:r>
            <a:rPr lang="es-CL" sz="2400" dirty="0" smtClean="0"/>
            <a:t>Capacidades</a:t>
          </a:r>
          <a:endParaRPr lang="es-CL" sz="2400" dirty="0"/>
        </a:p>
      </dgm:t>
    </dgm:pt>
    <dgm:pt modelId="{F419D235-C3A6-4BB3-920B-70DD7E4D4C87}" type="parTrans" cxnId="{4F75BCC5-FE4B-4DD4-8A73-BC3142CB6D6F}">
      <dgm:prSet/>
      <dgm:spPr/>
      <dgm:t>
        <a:bodyPr/>
        <a:lstStyle/>
        <a:p>
          <a:endParaRPr lang="es-CL"/>
        </a:p>
      </dgm:t>
    </dgm:pt>
    <dgm:pt modelId="{B27D2299-FF7F-4FFB-8A94-4E0D57130F25}" type="sibTrans" cxnId="{4F75BCC5-FE4B-4DD4-8A73-BC3142CB6D6F}">
      <dgm:prSet/>
      <dgm:spPr/>
      <dgm:t>
        <a:bodyPr/>
        <a:lstStyle/>
        <a:p>
          <a:endParaRPr lang="es-CL"/>
        </a:p>
      </dgm:t>
    </dgm:pt>
    <dgm:pt modelId="{D84026E8-916C-4A09-A1E8-D951656D367E}">
      <dgm:prSet phldrT="[Texto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s-CL" sz="2400" dirty="0" smtClean="0"/>
            <a:t>Agencia</a:t>
          </a:r>
          <a:endParaRPr lang="es-CL" sz="2400" dirty="0"/>
        </a:p>
      </dgm:t>
    </dgm:pt>
    <dgm:pt modelId="{E23FC37F-3DA7-471E-AAFB-95A9EF586154}" type="parTrans" cxnId="{68D59E47-550C-4907-953E-221EEF5A1DEE}">
      <dgm:prSet/>
      <dgm:spPr/>
      <dgm:t>
        <a:bodyPr/>
        <a:lstStyle/>
        <a:p>
          <a:endParaRPr lang="es-CL"/>
        </a:p>
      </dgm:t>
    </dgm:pt>
    <dgm:pt modelId="{E1D766BD-5558-45B6-AF79-12FAD0D99143}" type="sibTrans" cxnId="{68D59E47-550C-4907-953E-221EEF5A1DEE}">
      <dgm:prSet/>
      <dgm:spPr/>
      <dgm:t>
        <a:bodyPr/>
        <a:lstStyle/>
        <a:p>
          <a:endParaRPr lang="es-CL"/>
        </a:p>
      </dgm:t>
    </dgm:pt>
    <dgm:pt modelId="{5BF041DA-F877-4949-9EAE-08A9B76F1996}">
      <dgm:prSet phldrT="[Texto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solidFill>
          <a:schemeClr val="accent6"/>
        </a:solidFill>
      </dgm:spPr>
      <dgm:t>
        <a:bodyPr/>
        <a:lstStyle/>
        <a:p>
          <a:r>
            <a:rPr lang="es-CL" sz="2400" dirty="0" smtClean="0"/>
            <a:t>Desarrollo Humano</a:t>
          </a:r>
          <a:endParaRPr lang="es-CL" sz="2400" dirty="0"/>
        </a:p>
      </dgm:t>
    </dgm:pt>
    <dgm:pt modelId="{17683134-F749-40C3-8F7B-EF16EBD07CC1}" type="parTrans" cxnId="{91AC54F0-4848-4F37-A5BF-6CB47A1A1A11}">
      <dgm:prSet/>
      <dgm:spPr/>
      <dgm:t>
        <a:bodyPr/>
        <a:lstStyle/>
        <a:p>
          <a:endParaRPr lang="es-CL"/>
        </a:p>
      </dgm:t>
    </dgm:pt>
    <dgm:pt modelId="{37DAF4A4-756B-4FD9-A290-8F053BB43CD0}" type="sibTrans" cxnId="{91AC54F0-4848-4F37-A5BF-6CB47A1A1A11}">
      <dgm:prSet/>
      <dgm:spPr/>
      <dgm:t>
        <a:bodyPr/>
        <a:lstStyle/>
        <a:p>
          <a:endParaRPr lang="es-CL"/>
        </a:p>
      </dgm:t>
    </dgm:pt>
    <dgm:pt modelId="{9AB75238-761F-4DBC-8688-E6508E65B3D1}" type="pres">
      <dgm:prSet presAssocID="{03517A50-0495-4CBA-AE28-91A3738606CA}" presName="Name0" presStyleCnt="0">
        <dgm:presLayoutVars>
          <dgm:dir/>
          <dgm:resizeHandles val="exact"/>
        </dgm:presLayoutVars>
      </dgm:prSet>
      <dgm:spPr/>
    </dgm:pt>
    <dgm:pt modelId="{6834B868-1A5E-4A94-8E23-81BA3B5659E6}" type="pres">
      <dgm:prSet presAssocID="{2BA30FD3-FA9B-4A0A-A8B3-02EDFAEA8331}" presName="node" presStyleLbl="node1" presStyleIdx="0" presStyleCnt="3" custLinFactNeighborX="6997" custLinFactNeighborY="-88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01FAF4B8-BEAC-4A40-9993-DC942D0D8E3C}" type="pres">
      <dgm:prSet presAssocID="{B27D2299-FF7F-4FFB-8A94-4E0D57130F25}" presName="sibTrans" presStyleLbl="sibTrans2D1" presStyleIdx="0" presStyleCnt="2"/>
      <dgm:spPr/>
      <dgm:t>
        <a:bodyPr/>
        <a:lstStyle/>
        <a:p>
          <a:endParaRPr lang="es-CL"/>
        </a:p>
      </dgm:t>
    </dgm:pt>
    <dgm:pt modelId="{5E3A2F2D-3B36-442B-9D34-47A794E85660}" type="pres">
      <dgm:prSet presAssocID="{B27D2299-FF7F-4FFB-8A94-4E0D57130F25}" presName="connectorText" presStyleLbl="sibTrans2D1" presStyleIdx="0" presStyleCnt="2"/>
      <dgm:spPr/>
      <dgm:t>
        <a:bodyPr/>
        <a:lstStyle/>
        <a:p>
          <a:endParaRPr lang="es-CL"/>
        </a:p>
      </dgm:t>
    </dgm:pt>
    <dgm:pt modelId="{D15EC31A-8BD2-44F1-BD59-384C1CF1BD02}" type="pres">
      <dgm:prSet presAssocID="{D84026E8-916C-4A09-A1E8-D951656D367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1B012AF-9AA7-40BE-9958-2062F41134A8}" type="pres">
      <dgm:prSet presAssocID="{E1D766BD-5558-45B6-AF79-12FAD0D99143}" presName="sibTrans" presStyleLbl="sibTrans2D1" presStyleIdx="1" presStyleCnt="2"/>
      <dgm:spPr/>
      <dgm:t>
        <a:bodyPr/>
        <a:lstStyle/>
        <a:p>
          <a:endParaRPr lang="es-CL"/>
        </a:p>
      </dgm:t>
    </dgm:pt>
    <dgm:pt modelId="{19785A73-F2AA-49C8-8A35-C1CCBBE10683}" type="pres">
      <dgm:prSet presAssocID="{E1D766BD-5558-45B6-AF79-12FAD0D99143}" presName="connectorText" presStyleLbl="sibTrans2D1" presStyleIdx="1" presStyleCnt="2"/>
      <dgm:spPr/>
      <dgm:t>
        <a:bodyPr/>
        <a:lstStyle/>
        <a:p>
          <a:endParaRPr lang="es-CL"/>
        </a:p>
      </dgm:t>
    </dgm:pt>
    <dgm:pt modelId="{E3C7A236-326B-478D-8C19-334D5B7BB6CA}" type="pres">
      <dgm:prSet presAssocID="{5BF041DA-F877-4949-9EAE-08A9B76F1996}" presName="node" presStyleLbl="node1" presStyleIdx="2" presStyleCnt="3" custLinFactNeighborX="6121" custLinFactNeighborY="-4381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4F75BCC5-FE4B-4DD4-8A73-BC3142CB6D6F}" srcId="{03517A50-0495-4CBA-AE28-91A3738606CA}" destId="{2BA30FD3-FA9B-4A0A-A8B3-02EDFAEA8331}" srcOrd="0" destOrd="0" parTransId="{F419D235-C3A6-4BB3-920B-70DD7E4D4C87}" sibTransId="{B27D2299-FF7F-4FFB-8A94-4E0D57130F25}"/>
    <dgm:cxn modelId="{D4FD330D-4755-4EF4-9F19-15A213F57B37}" type="presOf" srcId="{E1D766BD-5558-45B6-AF79-12FAD0D99143}" destId="{21B012AF-9AA7-40BE-9958-2062F41134A8}" srcOrd="0" destOrd="0" presId="urn:microsoft.com/office/officeart/2005/8/layout/process1"/>
    <dgm:cxn modelId="{85012A7B-C47B-4FF2-A152-F0413C07AF0A}" type="presOf" srcId="{D84026E8-916C-4A09-A1E8-D951656D367E}" destId="{D15EC31A-8BD2-44F1-BD59-384C1CF1BD02}" srcOrd="0" destOrd="0" presId="urn:microsoft.com/office/officeart/2005/8/layout/process1"/>
    <dgm:cxn modelId="{FBBB3F71-B64D-4A57-BEE6-EA45AC9ABD1C}" type="presOf" srcId="{E1D766BD-5558-45B6-AF79-12FAD0D99143}" destId="{19785A73-F2AA-49C8-8A35-C1CCBBE10683}" srcOrd="1" destOrd="0" presId="urn:microsoft.com/office/officeart/2005/8/layout/process1"/>
    <dgm:cxn modelId="{5AEF7BF3-3428-44C6-99A7-C29005B89F58}" type="presOf" srcId="{2BA30FD3-FA9B-4A0A-A8B3-02EDFAEA8331}" destId="{6834B868-1A5E-4A94-8E23-81BA3B5659E6}" srcOrd="0" destOrd="0" presId="urn:microsoft.com/office/officeart/2005/8/layout/process1"/>
    <dgm:cxn modelId="{DC85FDD1-8972-4B8E-AF6A-5E556B393E8B}" type="presOf" srcId="{5BF041DA-F877-4949-9EAE-08A9B76F1996}" destId="{E3C7A236-326B-478D-8C19-334D5B7BB6CA}" srcOrd="0" destOrd="0" presId="urn:microsoft.com/office/officeart/2005/8/layout/process1"/>
    <dgm:cxn modelId="{91AC54F0-4848-4F37-A5BF-6CB47A1A1A11}" srcId="{03517A50-0495-4CBA-AE28-91A3738606CA}" destId="{5BF041DA-F877-4949-9EAE-08A9B76F1996}" srcOrd="2" destOrd="0" parTransId="{17683134-F749-40C3-8F7B-EF16EBD07CC1}" sibTransId="{37DAF4A4-756B-4FD9-A290-8F053BB43CD0}"/>
    <dgm:cxn modelId="{E5DB4B3D-2B87-4227-BB0A-27C2C603FD9C}" type="presOf" srcId="{B27D2299-FF7F-4FFB-8A94-4E0D57130F25}" destId="{5E3A2F2D-3B36-442B-9D34-47A794E85660}" srcOrd="1" destOrd="0" presId="urn:microsoft.com/office/officeart/2005/8/layout/process1"/>
    <dgm:cxn modelId="{68D59E47-550C-4907-953E-221EEF5A1DEE}" srcId="{03517A50-0495-4CBA-AE28-91A3738606CA}" destId="{D84026E8-916C-4A09-A1E8-D951656D367E}" srcOrd="1" destOrd="0" parTransId="{E23FC37F-3DA7-471E-AAFB-95A9EF586154}" sibTransId="{E1D766BD-5558-45B6-AF79-12FAD0D99143}"/>
    <dgm:cxn modelId="{C834C1E3-4115-4429-838B-F67647894D73}" type="presOf" srcId="{03517A50-0495-4CBA-AE28-91A3738606CA}" destId="{9AB75238-761F-4DBC-8688-E6508E65B3D1}" srcOrd="0" destOrd="0" presId="urn:microsoft.com/office/officeart/2005/8/layout/process1"/>
    <dgm:cxn modelId="{4E640B9E-90CE-45AD-B68D-D18E0FAFC19E}" type="presOf" srcId="{B27D2299-FF7F-4FFB-8A94-4E0D57130F25}" destId="{01FAF4B8-BEAC-4A40-9993-DC942D0D8E3C}" srcOrd="0" destOrd="0" presId="urn:microsoft.com/office/officeart/2005/8/layout/process1"/>
    <dgm:cxn modelId="{AA3F64B9-DD8C-4E56-A82A-DABDADEA3A72}" type="presParOf" srcId="{9AB75238-761F-4DBC-8688-E6508E65B3D1}" destId="{6834B868-1A5E-4A94-8E23-81BA3B5659E6}" srcOrd="0" destOrd="0" presId="urn:microsoft.com/office/officeart/2005/8/layout/process1"/>
    <dgm:cxn modelId="{C828BE7F-2DC3-42AD-985D-FAEA67700A06}" type="presParOf" srcId="{9AB75238-761F-4DBC-8688-E6508E65B3D1}" destId="{01FAF4B8-BEAC-4A40-9993-DC942D0D8E3C}" srcOrd="1" destOrd="0" presId="urn:microsoft.com/office/officeart/2005/8/layout/process1"/>
    <dgm:cxn modelId="{E778A5EA-6ACC-45AB-AEAA-D76600C3AD37}" type="presParOf" srcId="{01FAF4B8-BEAC-4A40-9993-DC942D0D8E3C}" destId="{5E3A2F2D-3B36-442B-9D34-47A794E85660}" srcOrd="0" destOrd="0" presId="urn:microsoft.com/office/officeart/2005/8/layout/process1"/>
    <dgm:cxn modelId="{869D2AC2-0297-4566-9661-29A94F9BB441}" type="presParOf" srcId="{9AB75238-761F-4DBC-8688-E6508E65B3D1}" destId="{D15EC31A-8BD2-44F1-BD59-384C1CF1BD02}" srcOrd="2" destOrd="0" presId="urn:microsoft.com/office/officeart/2005/8/layout/process1"/>
    <dgm:cxn modelId="{84E7B411-D3B1-4ED0-B192-B77EFCC09CAA}" type="presParOf" srcId="{9AB75238-761F-4DBC-8688-E6508E65B3D1}" destId="{21B012AF-9AA7-40BE-9958-2062F41134A8}" srcOrd="3" destOrd="0" presId="urn:microsoft.com/office/officeart/2005/8/layout/process1"/>
    <dgm:cxn modelId="{3BAB6662-AAE4-480B-8852-B5968DEB8A21}" type="presParOf" srcId="{21B012AF-9AA7-40BE-9958-2062F41134A8}" destId="{19785A73-F2AA-49C8-8A35-C1CCBBE10683}" srcOrd="0" destOrd="0" presId="urn:microsoft.com/office/officeart/2005/8/layout/process1"/>
    <dgm:cxn modelId="{F0B6543B-F022-4515-BB24-AB3C88BD32DB}" type="presParOf" srcId="{9AB75238-761F-4DBC-8688-E6508E65B3D1}" destId="{E3C7A236-326B-478D-8C19-334D5B7BB6CA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34B868-1A5E-4A94-8E23-81BA3B5659E6}">
      <dsp:nvSpPr>
        <dsp:cNvPr id="0" name=""/>
        <dsp:cNvSpPr/>
      </dsp:nvSpPr>
      <dsp:spPr>
        <a:xfrm>
          <a:off x="65171" y="0"/>
          <a:ext cx="2079905" cy="1224140"/>
        </a:xfrm>
        <a:prstGeom prst="roundRect">
          <a:avLst>
            <a:gd name="adj" fmla="val 10000"/>
          </a:avLst>
        </a:prstGeom>
        <a:solidFill>
          <a:schemeClr val="accent2"/>
        </a:solidFill>
        <a:ln w="1905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/>
            <a:t>Capacidades</a:t>
          </a:r>
          <a:endParaRPr lang="es-CL" sz="2400" kern="1200" dirty="0"/>
        </a:p>
      </dsp:txBody>
      <dsp:txXfrm>
        <a:off x="101025" y="35854"/>
        <a:ext cx="2008197" cy="1152432"/>
      </dsp:txXfrm>
    </dsp:sp>
    <dsp:sp modelId="{01FAF4B8-BEAC-4A40-9993-DC942D0D8E3C}">
      <dsp:nvSpPr>
        <dsp:cNvPr id="0" name=""/>
        <dsp:cNvSpPr/>
      </dsp:nvSpPr>
      <dsp:spPr>
        <a:xfrm>
          <a:off x="2338514" y="354161"/>
          <a:ext cx="410087" cy="5158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2400" kern="1200"/>
        </a:p>
      </dsp:txBody>
      <dsp:txXfrm>
        <a:off x="2338514" y="457324"/>
        <a:ext cx="287061" cy="309490"/>
      </dsp:txXfrm>
    </dsp:sp>
    <dsp:sp modelId="{D15EC31A-8BD2-44F1-BD59-384C1CF1BD02}">
      <dsp:nvSpPr>
        <dsp:cNvPr id="0" name=""/>
        <dsp:cNvSpPr/>
      </dsp:nvSpPr>
      <dsp:spPr>
        <a:xfrm>
          <a:off x="2918826" y="0"/>
          <a:ext cx="2079905" cy="1224140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1905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/>
            <a:t>Agencia</a:t>
          </a:r>
          <a:endParaRPr lang="es-CL" sz="2400" kern="1200" dirty="0"/>
        </a:p>
      </dsp:txBody>
      <dsp:txXfrm>
        <a:off x="2954680" y="35854"/>
        <a:ext cx="2008197" cy="1152432"/>
      </dsp:txXfrm>
    </dsp:sp>
    <dsp:sp modelId="{21B012AF-9AA7-40BE-9958-2062F41134A8}">
      <dsp:nvSpPr>
        <dsp:cNvPr id="0" name=""/>
        <dsp:cNvSpPr/>
      </dsp:nvSpPr>
      <dsp:spPr>
        <a:xfrm>
          <a:off x="5208462" y="354161"/>
          <a:ext cx="444628" cy="5158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2400" kern="1200"/>
        </a:p>
      </dsp:txBody>
      <dsp:txXfrm>
        <a:off x="5208462" y="457324"/>
        <a:ext cx="311240" cy="309490"/>
      </dsp:txXfrm>
    </dsp:sp>
    <dsp:sp modelId="{E3C7A236-326B-478D-8C19-334D5B7BB6CA}">
      <dsp:nvSpPr>
        <dsp:cNvPr id="0" name=""/>
        <dsp:cNvSpPr/>
      </dsp:nvSpPr>
      <dsp:spPr>
        <a:xfrm>
          <a:off x="5837653" y="0"/>
          <a:ext cx="2079905" cy="1224140"/>
        </a:xfrm>
        <a:prstGeom prst="roundRect">
          <a:avLst>
            <a:gd name="adj" fmla="val 10000"/>
          </a:avLst>
        </a:prstGeom>
        <a:solidFill>
          <a:schemeClr val="accent6"/>
        </a:solidFill>
        <a:ln w="19050" cap="flat" cmpd="sng" algn="ctr">
          <a:solidFill>
            <a:schemeClr val="accent5">
              <a:shade val="50000"/>
            </a:schemeClr>
          </a:solidFill>
          <a:prstDash val="solid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/>
            <a:t>Desarrollo Humano</a:t>
          </a:r>
          <a:endParaRPr lang="es-CL" sz="2400" kern="1200" dirty="0"/>
        </a:p>
      </dsp:txBody>
      <dsp:txXfrm>
        <a:off x="5873507" y="35854"/>
        <a:ext cx="2008197" cy="11524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pPr>
              <a:defRPr/>
            </a:pPr>
            <a:fld id="{3BEA73D7-EADA-47E0-B6FA-27E62604A884}" type="datetimeFigureOut">
              <a:rPr lang="en-US"/>
              <a:pPr>
                <a:defRPr/>
              </a:pPr>
              <a:t>11/14/2018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pPr>
              <a:defRPr/>
            </a:pPr>
            <a:fld id="{14108ABB-4A33-488D-907A-89688902026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942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pPr>
              <a:defRPr/>
            </a:pPr>
            <a:fld id="{1AA6A7E4-C6C1-4CED-B162-C49DA0B8C41E}" type="datetimeFigureOut">
              <a:rPr lang="es-CL"/>
              <a:pPr>
                <a:defRPr/>
              </a:pPr>
              <a:t>14-11-2018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pPr lvl="0"/>
            <a:endParaRPr lang="es-CL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CL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pPr>
              <a:defRPr/>
            </a:pPr>
            <a:fld id="{1C4317A0-D92F-4CE0-8AC6-13D38E41D5E3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8643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1101" indent="-231101" eaLnBrk="1" hangingPunct="1">
              <a:defRPr/>
            </a:pPr>
            <a:r>
              <a:rPr lang="es-CL" dirty="0" smtClean="0"/>
              <a:t>Anunciar brevemente el esquema general de la presentación: </a:t>
            </a:r>
          </a:p>
          <a:p>
            <a:pPr marL="751081" lvl="1" indent="-288877" eaLnBrk="1" hangingPunct="1">
              <a:buFontTx/>
              <a:buAutoNum type="alphaLcParenR"/>
              <a:defRPr/>
            </a:pPr>
            <a:r>
              <a:rPr lang="es-CL" dirty="0" smtClean="0"/>
              <a:t> Muy breve recordatorio de la estructura argumental del informe </a:t>
            </a:r>
          </a:p>
          <a:p>
            <a:pPr marL="751081" lvl="1" indent="-288877" eaLnBrk="1" hangingPunct="1">
              <a:buFontTx/>
              <a:buAutoNum type="alphaLcParenR"/>
              <a:defRPr/>
            </a:pPr>
            <a:r>
              <a:rPr lang="es-CL" dirty="0" smtClean="0"/>
              <a:t> Nos centraremos en cómo las políticas públicas pueden potenciar el bienestar subjetivo </a:t>
            </a:r>
          </a:p>
          <a:p>
            <a:pPr>
              <a:defRPr/>
            </a:pPr>
            <a:endParaRPr lang="es-CL" dirty="0"/>
          </a:p>
        </p:txBody>
      </p:sp>
      <p:sp>
        <p:nvSpPr>
          <p:cNvPr id="3482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37B8B3B-C590-4899-9034-47B1043BFC55}" type="slidenum">
              <a:rPr lang="es-CL" smtClean="0"/>
              <a:pPr/>
              <a:t>1</a:t>
            </a:fld>
            <a:endParaRPr lang="es-CL" smtClean="0"/>
          </a:p>
        </p:txBody>
      </p:sp>
    </p:spTree>
    <p:extLst>
      <p:ext uri="{BB962C8B-B14F-4D97-AF65-F5344CB8AC3E}">
        <p14:creationId xmlns:p14="http://schemas.microsoft.com/office/powerpoint/2010/main" val="31025298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4579" name="Slide Number Placeholder 3"/>
          <p:cNvSpPr txBox="1">
            <a:spLocks noGrp="1"/>
          </p:cNvSpPr>
          <p:nvPr/>
        </p:nvSpPr>
        <p:spPr bwMode="auto">
          <a:xfrm>
            <a:off x="3898102" y="8829967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46" tIns="46223" rIns="92446" bIns="46223" anchor="b"/>
          <a:lstStyle/>
          <a:p>
            <a:pPr algn="r"/>
            <a:fld id="{D9EFF85A-06DD-4CB9-B49B-7DCB881F6E6E}" type="slidenum">
              <a:rPr lang="es-CL" sz="1200"/>
              <a:pPr algn="r"/>
              <a:t>10</a:t>
            </a:fld>
            <a:endParaRPr lang="es-CL" sz="1200"/>
          </a:p>
        </p:txBody>
      </p:sp>
    </p:spTree>
    <p:extLst>
      <p:ext uri="{BB962C8B-B14F-4D97-AF65-F5344CB8AC3E}">
        <p14:creationId xmlns:p14="http://schemas.microsoft.com/office/powerpoint/2010/main" val="33926745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4579" name="Slide Number Placeholder 3"/>
          <p:cNvSpPr txBox="1">
            <a:spLocks noGrp="1"/>
          </p:cNvSpPr>
          <p:nvPr/>
        </p:nvSpPr>
        <p:spPr bwMode="auto">
          <a:xfrm>
            <a:off x="3898102" y="8829967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46" tIns="46223" rIns="92446" bIns="46223" anchor="b"/>
          <a:lstStyle/>
          <a:p>
            <a:pPr algn="r"/>
            <a:fld id="{D9EFF85A-06DD-4CB9-B49B-7DCB881F6E6E}" type="slidenum">
              <a:rPr lang="es-CL" sz="1200"/>
              <a:pPr algn="r"/>
              <a:t>11</a:t>
            </a:fld>
            <a:endParaRPr lang="es-CL" sz="1200"/>
          </a:p>
        </p:txBody>
      </p:sp>
    </p:spTree>
    <p:extLst>
      <p:ext uri="{BB962C8B-B14F-4D97-AF65-F5344CB8AC3E}">
        <p14:creationId xmlns:p14="http://schemas.microsoft.com/office/powerpoint/2010/main" val="36093181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4579" name="Slide Number Placeholder 3"/>
          <p:cNvSpPr txBox="1">
            <a:spLocks noGrp="1"/>
          </p:cNvSpPr>
          <p:nvPr/>
        </p:nvSpPr>
        <p:spPr bwMode="auto">
          <a:xfrm>
            <a:off x="3898102" y="8829967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46" tIns="46223" rIns="92446" bIns="46223" anchor="b"/>
          <a:lstStyle/>
          <a:p>
            <a:pPr algn="r"/>
            <a:fld id="{D9EFF85A-06DD-4CB9-B49B-7DCB881F6E6E}" type="slidenum">
              <a:rPr lang="es-CL" sz="1200"/>
              <a:pPr algn="r"/>
              <a:t>12</a:t>
            </a:fld>
            <a:endParaRPr lang="es-CL" sz="1200"/>
          </a:p>
        </p:txBody>
      </p:sp>
    </p:spTree>
    <p:extLst>
      <p:ext uri="{BB962C8B-B14F-4D97-AF65-F5344CB8AC3E}">
        <p14:creationId xmlns:p14="http://schemas.microsoft.com/office/powerpoint/2010/main" val="15895533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4579" name="Slide Number Placeholder 3"/>
          <p:cNvSpPr txBox="1">
            <a:spLocks noGrp="1"/>
          </p:cNvSpPr>
          <p:nvPr/>
        </p:nvSpPr>
        <p:spPr bwMode="auto">
          <a:xfrm>
            <a:off x="3898102" y="8829967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46" tIns="46223" rIns="92446" bIns="46223" anchor="b"/>
          <a:lstStyle/>
          <a:p>
            <a:pPr algn="r"/>
            <a:fld id="{D9EFF85A-06DD-4CB9-B49B-7DCB881F6E6E}" type="slidenum">
              <a:rPr lang="es-CL" sz="1200"/>
              <a:pPr algn="r"/>
              <a:t>13</a:t>
            </a:fld>
            <a:endParaRPr lang="es-CL" sz="1200"/>
          </a:p>
        </p:txBody>
      </p:sp>
    </p:spTree>
    <p:extLst>
      <p:ext uri="{BB962C8B-B14F-4D97-AF65-F5344CB8AC3E}">
        <p14:creationId xmlns:p14="http://schemas.microsoft.com/office/powerpoint/2010/main" val="8955298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4579" name="Slide Number Placeholder 3"/>
          <p:cNvSpPr txBox="1">
            <a:spLocks noGrp="1"/>
          </p:cNvSpPr>
          <p:nvPr/>
        </p:nvSpPr>
        <p:spPr bwMode="auto">
          <a:xfrm>
            <a:off x="3898102" y="8829967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46" tIns="46223" rIns="92446" bIns="46223" anchor="b"/>
          <a:lstStyle/>
          <a:p>
            <a:pPr algn="r"/>
            <a:fld id="{D9EFF85A-06DD-4CB9-B49B-7DCB881F6E6E}" type="slidenum">
              <a:rPr lang="es-CL" sz="1200"/>
              <a:pPr algn="r"/>
              <a:t>14</a:t>
            </a:fld>
            <a:endParaRPr lang="es-CL" sz="1200"/>
          </a:p>
        </p:txBody>
      </p:sp>
    </p:spTree>
    <p:extLst>
      <p:ext uri="{BB962C8B-B14F-4D97-AF65-F5344CB8AC3E}">
        <p14:creationId xmlns:p14="http://schemas.microsoft.com/office/powerpoint/2010/main" val="30658823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4579" name="Slide Number Placeholder 3"/>
          <p:cNvSpPr txBox="1">
            <a:spLocks noGrp="1"/>
          </p:cNvSpPr>
          <p:nvPr/>
        </p:nvSpPr>
        <p:spPr bwMode="auto">
          <a:xfrm>
            <a:off x="3898102" y="8829967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46" tIns="46223" rIns="92446" bIns="46223" anchor="b"/>
          <a:lstStyle/>
          <a:p>
            <a:pPr algn="r"/>
            <a:fld id="{D9EFF85A-06DD-4CB9-B49B-7DCB881F6E6E}" type="slidenum">
              <a:rPr lang="es-CL" sz="1200"/>
              <a:pPr algn="r"/>
              <a:t>15</a:t>
            </a:fld>
            <a:endParaRPr lang="es-CL" sz="1200"/>
          </a:p>
        </p:txBody>
      </p:sp>
    </p:spTree>
    <p:extLst>
      <p:ext uri="{BB962C8B-B14F-4D97-AF65-F5344CB8AC3E}">
        <p14:creationId xmlns:p14="http://schemas.microsoft.com/office/powerpoint/2010/main" val="10699156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 smtClean="0"/>
              <a:t>Podemos usar como ejemplo los casos de incomprensión (de falsas oposiciones</a:t>
            </a:r>
            <a:r>
              <a:rPr lang="es-CL" baseline="0" dirty="0" smtClean="0"/>
              <a:t> en el debate público) usado en el artículo del CEP</a:t>
            </a:r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20A64-8C5E-443F-A648-9C7273B965E6}" type="slidenum">
              <a:rPr lang="es-CL" smtClean="0"/>
              <a:pPr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72382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 smtClean="0"/>
              <a:t>Podemos usar como ejemplo los casos de incomprensión (de falsas oposiciones</a:t>
            </a:r>
            <a:r>
              <a:rPr lang="es-CL" baseline="0" dirty="0" smtClean="0"/>
              <a:t> en el debate público) usado en el artículo del CEP</a:t>
            </a:r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20A64-8C5E-443F-A648-9C7273B965E6}" type="slidenum">
              <a:rPr lang="es-CL" smtClean="0"/>
              <a:pPr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31528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4579" name="Slide Number Placeholder 3"/>
          <p:cNvSpPr txBox="1">
            <a:spLocks noGrp="1"/>
          </p:cNvSpPr>
          <p:nvPr/>
        </p:nvSpPr>
        <p:spPr bwMode="auto">
          <a:xfrm>
            <a:off x="3898102" y="8829967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46" tIns="46223" rIns="92446" bIns="46223" anchor="b"/>
          <a:lstStyle/>
          <a:p>
            <a:pPr algn="r"/>
            <a:fld id="{D9EFF85A-06DD-4CB9-B49B-7DCB881F6E6E}" type="slidenum">
              <a:rPr lang="es-CL" sz="1200"/>
              <a:pPr algn="r"/>
              <a:t>18</a:t>
            </a:fld>
            <a:endParaRPr lang="es-CL" sz="1200"/>
          </a:p>
        </p:txBody>
      </p:sp>
    </p:spTree>
    <p:extLst>
      <p:ext uri="{BB962C8B-B14F-4D97-AF65-F5344CB8AC3E}">
        <p14:creationId xmlns:p14="http://schemas.microsoft.com/office/powerpoint/2010/main" val="1126461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4579" name="Slide Number Placeholder 3"/>
          <p:cNvSpPr txBox="1">
            <a:spLocks noGrp="1"/>
          </p:cNvSpPr>
          <p:nvPr/>
        </p:nvSpPr>
        <p:spPr bwMode="auto">
          <a:xfrm>
            <a:off x="3898102" y="8829967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46" tIns="46223" rIns="92446" bIns="46223" anchor="b"/>
          <a:lstStyle/>
          <a:p>
            <a:pPr algn="r"/>
            <a:fld id="{D9EFF85A-06DD-4CB9-B49B-7DCB881F6E6E}" type="slidenum">
              <a:rPr lang="es-CL" sz="1200"/>
              <a:pPr algn="r"/>
              <a:t>2</a:t>
            </a:fld>
            <a:endParaRPr lang="es-CL" sz="1200"/>
          </a:p>
        </p:txBody>
      </p:sp>
    </p:spTree>
    <p:extLst>
      <p:ext uri="{BB962C8B-B14F-4D97-AF65-F5344CB8AC3E}">
        <p14:creationId xmlns:p14="http://schemas.microsoft.com/office/powerpoint/2010/main" val="2847963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4579" name="Slide Number Placeholder 3"/>
          <p:cNvSpPr txBox="1">
            <a:spLocks noGrp="1"/>
          </p:cNvSpPr>
          <p:nvPr/>
        </p:nvSpPr>
        <p:spPr bwMode="auto">
          <a:xfrm>
            <a:off x="3898102" y="8829967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46" tIns="46223" rIns="92446" bIns="46223" anchor="b"/>
          <a:lstStyle/>
          <a:p>
            <a:pPr algn="r"/>
            <a:fld id="{D9EFF85A-06DD-4CB9-B49B-7DCB881F6E6E}" type="slidenum">
              <a:rPr lang="es-CL" sz="1200"/>
              <a:pPr algn="r"/>
              <a:t>3</a:t>
            </a:fld>
            <a:endParaRPr lang="es-CL" sz="1200"/>
          </a:p>
        </p:txBody>
      </p:sp>
    </p:spTree>
    <p:extLst>
      <p:ext uri="{BB962C8B-B14F-4D97-AF65-F5344CB8AC3E}">
        <p14:creationId xmlns:p14="http://schemas.microsoft.com/office/powerpoint/2010/main" val="3452571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Rectangle 3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322598" indent="-322598" algn="just">
              <a:spcBef>
                <a:spcPts val="708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/>
            </a:pPr>
            <a:r>
              <a:rPr lang="es-ES" dirty="0" smtClean="0">
                <a:latin typeface="Tw Cen MT" pitchFamily="34" charset="0"/>
              </a:rPr>
              <a:t>¿Qué son las capacidades?: las libertades reales de los individuos para realizar sus proyectos de vida</a:t>
            </a:r>
          </a:p>
          <a:p>
            <a:pPr marL="322598" indent="-322598" algn="just">
              <a:spcBef>
                <a:spcPts val="708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/>
            </a:pPr>
            <a:r>
              <a:rPr lang="es-ES" dirty="0" smtClean="0">
                <a:latin typeface="Tw Cen MT" pitchFamily="34" charset="0"/>
              </a:rPr>
              <a:t>Las capacidades son socialmente construidas e individualmente apropiadas</a:t>
            </a:r>
            <a:endParaRPr lang="es-CL" dirty="0" smtClean="0">
              <a:latin typeface="Tw Cen MT" pitchFamily="34" charset="0"/>
            </a:endParaRPr>
          </a:p>
          <a:p>
            <a:pPr eaLnBrk="1" hangingPunct="1">
              <a:defRPr/>
            </a:pPr>
            <a:r>
              <a:rPr lang="es-CL" dirty="0" smtClean="0"/>
              <a:t>Requieren oportunidades, mecanismos de apropiación y escenarios para desplegarlas</a:t>
            </a:r>
          </a:p>
          <a:p>
            <a:pPr eaLnBrk="1" hangingPunct="1">
              <a:defRPr/>
            </a:pPr>
            <a:endParaRPr lang="es-CL" dirty="0" smtClean="0"/>
          </a:p>
          <a:p>
            <a:pPr eaLnBrk="1" hangingPunct="1">
              <a:defRPr/>
            </a:pPr>
            <a:r>
              <a:rPr lang="es-CL" dirty="0" smtClean="0"/>
              <a:t>Ejemplo de la escuela</a:t>
            </a:r>
            <a:endParaRPr lang="es-ES" dirty="0" smtClean="0"/>
          </a:p>
          <a:p>
            <a:pPr eaLnBrk="1" hangingPunct="1">
              <a:defRPr/>
            </a:pP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9994478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09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1115" indent="-231115">
              <a:spcBef>
                <a:spcPct val="0"/>
              </a:spcBef>
            </a:pPr>
            <a:endParaRPr lang="es-CL" i="1" smtClean="0"/>
          </a:p>
        </p:txBody>
      </p:sp>
    </p:spTree>
    <p:extLst>
      <p:ext uri="{BB962C8B-B14F-4D97-AF65-F5344CB8AC3E}">
        <p14:creationId xmlns:p14="http://schemas.microsoft.com/office/powerpoint/2010/main" val="10525234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s-CL" smtClean="0"/>
              <a:t>Estas capacidades las proponemos en base a revisión de la literatura, estudios sobre la sociedad chilena, y las validamos a partir de talleres cualitativos con chilenos y chilenas </a:t>
            </a:r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3745151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4579" name="Slide Number Placeholder 3"/>
          <p:cNvSpPr txBox="1">
            <a:spLocks noGrp="1"/>
          </p:cNvSpPr>
          <p:nvPr/>
        </p:nvSpPr>
        <p:spPr bwMode="auto">
          <a:xfrm>
            <a:off x="3898102" y="8829967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46" tIns="46223" rIns="92446" bIns="46223" anchor="b"/>
          <a:lstStyle/>
          <a:p>
            <a:pPr algn="r"/>
            <a:fld id="{D9EFF85A-06DD-4CB9-B49B-7DCB881F6E6E}" type="slidenum">
              <a:rPr lang="es-CL" sz="1200"/>
              <a:pPr algn="r"/>
              <a:t>7</a:t>
            </a:fld>
            <a:endParaRPr lang="es-CL" sz="1200"/>
          </a:p>
        </p:txBody>
      </p:sp>
    </p:spTree>
    <p:extLst>
      <p:ext uri="{BB962C8B-B14F-4D97-AF65-F5344CB8AC3E}">
        <p14:creationId xmlns:p14="http://schemas.microsoft.com/office/powerpoint/2010/main" val="32029301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4579" name="Slide Number Placeholder 3"/>
          <p:cNvSpPr txBox="1">
            <a:spLocks noGrp="1"/>
          </p:cNvSpPr>
          <p:nvPr/>
        </p:nvSpPr>
        <p:spPr bwMode="auto">
          <a:xfrm>
            <a:off x="3898102" y="8829967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46" tIns="46223" rIns="92446" bIns="46223" anchor="b"/>
          <a:lstStyle/>
          <a:p>
            <a:pPr algn="r"/>
            <a:fld id="{D9EFF85A-06DD-4CB9-B49B-7DCB881F6E6E}" type="slidenum">
              <a:rPr lang="es-CL" sz="1200"/>
              <a:pPr algn="r"/>
              <a:t>8</a:t>
            </a:fld>
            <a:endParaRPr lang="es-CL" sz="1200"/>
          </a:p>
        </p:txBody>
      </p:sp>
    </p:spTree>
    <p:extLst>
      <p:ext uri="{BB962C8B-B14F-4D97-AF65-F5344CB8AC3E}">
        <p14:creationId xmlns:p14="http://schemas.microsoft.com/office/powerpoint/2010/main" val="6854722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4579" name="Slide Number Placeholder 3"/>
          <p:cNvSpPr txBox="1">
            <a:spLocks noGrp="1"/>
          </p:cNvSpPr>
          <p:nvPr/>
        </p:nvSpPr>
        <p:spPr bwMode="auto">
          <a:xfrm>
            <a:off x="3898102" y="8829967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46" tIns="46223" rIns="92446" bIns="46223" anchor="b"/>
          <a:lstStyle/>
          <a:p>
            <a:pPr algn="r"/>
            <a:fld id="{D9EFF85A-06DD-4CB9-B49B-7DCB881F6E6E}" type="slidenum">
              <a:rPr lang="es-CL" sz="1200"/>
              <a:pPr algn="r"/>
              <a:t>9</a:t>
            </a:fld>
            <a:endParaRPr lang="es-CL" sz="1200"/>
          </a:p>
        </p:txBody>
      </p:sp>
    </p:spTree>
    <p:extLst>
      <p:ext uri="{BB962C8B-B14F-4D97-AF65-F5344CB8AC3E}">
        <p14:creationId xmlns:p14="http://schemas.microsoft.com/office/powerpoint/2010/main" val="3153830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ctángulo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9 Rectángulo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10 Rectángulo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7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3624524-0B87-4090-9E74-4BE28FF5985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7CC48-4821-4571-9548-B805C12D911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ctángulo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358BB-AD0D-4A96-B8FC-544E1D59737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FBD3D-6F00-4442-AFFA-C877AAD3385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CF5FC-6979-4F33-A92F-982E4545FE1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7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61961BB-2FD0-4E9C-A78E-E4ACAD4DF63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9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7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9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73892B1-5421-4C99-935D-6AC11231FBC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11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9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11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DDB31C1-1598-4988-9239-5505D71C088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9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8BE4-6CF3-479D-BB68-79853DB4010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A765D15-762E-4E49-8B6E-88D7F22B629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2DFBE-DBD3-43E9-A0B9-226C150E563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Rectángulo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8 Rectángulo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9 Rectángulo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10 Rectángulo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9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1565F82B-16A1-437D-88CE-BB0D490B6F1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21 Marcador de título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7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7 Rectángulo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6ECAB2B-F5B1-4B9E-8A90-B50F89C95F2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2" r:id="rId2"/>
    <p:sldLayoutId id="2147483854" r:id="rId3"/>
    <p:sldLayoutId id="2147483855" r:id="rId4"/>
    <p:sldLayoutId id="2147483856" r:id="rId5"/>
    <p:sldLayoutId id="2147483851" r:id="rId6"/>
    <p:sldLayoutId id="2147483857" r:id="rId7"/>
    <p:sldLayoutId id="2147483850" r:id="rId8"/>
    <p:sldLayoutId id="2147483858" r:id="rId9"/>
    <p:sldLayoutId id="2147483849" r:id="rId10"/>
    <p:sldLayoutId id="2147483859" r:id="rId11"/>
    <p:sldLayoutId id="214748384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2 Subtítulo"/>
          <p:cNvSpPr>
            <a:spLocks noGrp="1"/>
          </p:cNvSpPr>
          <p:nvPr>
            <p:ph type="subTitle" idx="1"/>
          </p:nvPr>
        </p:nvSpPr>
        <p:spPr>
          <a:xfrm>
            <a:off x="2587265" y="5085557"/>
            <a:ext cx="3960813" cy="1439862"/>
          </a:xfrm>
        </p:spPr>
        <p:txBody>
          <a:bodyPr/>
          <a:lstStyle/>
          <a:p>
            <a:pPr algn="ctr" eaLnBrk="1" hangingPunct="1"/>
            <a:r>
              <a:rPr lang="es-CL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Noviembre de 2018</a:t>
            </a:r>
            <a:endParaRPr lang="es-CL" sz="1600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293" name="6 CuadroTexto"/>
          <p:cNvSpPr txBox="1">
            <a:spLocks noChangeArrowheads="1"/>
          </p:cNvSpPr>
          <p:nvPr/>
        </p:nvSpPr>
        <p:spPr bwMode="auto">
          <a:xfrm>
            <a:off x="463215" y="1700808"/>
            <a:ext cx="8208912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CL" sz="2800" dirty="0" smtClean="0">
                <a:solidFill>
                  <a:schemeClr val="bg1"/>
                </a:solidFill>
                <a:latin typeface="Verdana" pitchFamily="34" charset="0"/>
              </a:rPr>
              <a:t>Desarrollo Humano, cambio social y Juventud</a:t>
            </a:r>
            <a:endParaRPr lang="es-CL" sz="2800" dirty="0" smtClean="0">
              <a:solidFill>
                <a:schemeClr val="bg1"/>
              </a:solidFill>
              <a:latin typeface="Verdana" pitchFamily="34" charset="0"/>
            </a:endParaRPr>
          </a:p>
          <a:p>
            <a:pPr algn="ctr"/>
            <a:endParaRPr lang="es-CL" sz="2800" dirty="0" smtClean="0">
              <a:solidFill>
                <a:schemeClr val="bg1"/>
              </a:solidFill>
              <a:latin typeface="Verdana" pitchFamily="34" charset="0"/>
            </a:endParaRPr>
          </a:p>
          <a:p>
            <a:pPr algn="ctr"/>
            <a:r>
              <a:rPr lang="es-CL" sz="2800" dirty="0" smtClean="0">
                <a:solidFill>
                  <a:schemeClr val="bg1"/>
                </a:solidFill>
                <a:latin typeface="Verdana" pitchFamily="34" charset="0"/>
              </a:rPr>
              <a:t>¿Qué escenario para qué proyectos?</a:t>
            </a:r>
            <a:endParaRPr lang="es-CL" sz="2800" dirty="0" smtClean="0">
              <a:solidFill>
                <a:schemeClr val="bg1"/>
              </a:solidFill>
              <a:latin typeface="Verdana" pitchFamily="34" charset="0"/>
            </a:endParaRPr>
          </a:p>
          <a:p>
            <a:pPr algn="ctr"/>
            <a:endParaRPr lang="es-CL" sz="2800" dirty="0">
              <a:solidFill>
                <a:schemeClr val="bg1"/>
              </a:solidFill>
              <a:latin typeface="Verdana" pitchFamily="34" charset="0"/>
            </a:endParaRPr>
          </a:p>
          <a:p>
            <a:pPr algn="ctr"/>
            <a:endParaRPr lang="es-CL" sz="2800" dirty="0" smtClean="0">
              <a:solidFill>
                <a:schemeClr val="bg1"/>
              </a:solidFill>
              <a:latin typeface="Verdana" pitchFamily="34" charset="0"/>
            </a:endParaRPr>
          </a:p>
          <a:p>
            <a:pPr algn="ctr"/>
            <a:r>
              <a:rPr lang="es-CL" dirty="0" smtClean="0">
                <a:solidFill>
                  <a:schemeClr val="bg1"/>
                </a:solidFill>
                <a:latin typeface="Verdana" pitchFamily="34" charset="0"/>
              </a:rPr>
              <a:t>Rodrigo Márquez</a:t>
            </a:r>
          </a:p>
          <a:p>
            <a:pPr algn="ctr"/>
            <a:endParaRPr lang="es-CL" dirty="0" smtClean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2294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fld id="{1F4DB6D7-A0F1-4D99-BBF0-456076C0B6A9}" type="slidenum">
              <a:rPr lang="es-ES" smtClean="0"/>
              <a:pPr/>
              <a:t>1</a:t>
            </a:fld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622351" y="116632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dirty="0" smtClean="0">
                <a:latin typeface="+mn-lt"/>
              </a:rPr>
              <a:t>Chile en 20 años </a:t>
            </a:r>
          </a:p>
          <a:p>
            <a:r>
              <a:rPr lang="es-CL" sz="3600" dirty="0" smtClean="0">
                <a:latin typeface="+mn-lt"/>
              </a:rPr>
              <a:t>8 tesis de continuidad y cambio</a:t>
            </a:r>
          </a:p>
          <a:p>
            <a:endParaRPr lang="es-CL" sz="2400" dirty="0">
              <a:latin typeface="+mn-lt"/>
            </a:endParaRPr>
          </a:p>
          <a:p>
            <a:endParaRPr lang="es-CL" sz="2400" dirty="0">
              <a:latin typeface="Tw Cen MT" pitchFamily="34" charset="0"/>
            </a:endParaRPr>
          </a:p>
        </p:txBody>
      </p:sp>
      <p:sp>
        <p:nvSpPr>
          <p:cNvPr id="4" name="4 CuadroTexto"/>
          <p:cNvSpPr txBox="1"/>
          <p:nvPr/>
        </p:nvSpPr>
        <p:spPr>
          <a:xfrm>
            <a:off x="961009" y="2636912"/>
            <a:ext cx="820891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dirty="0" smtClean="0">
                <a:latin typeface="+mn-lt"/>
              </a:rPr>
              <a:t>3 La mayor autonomía para construir proyectos de vida y la debilidad de los soportes sociales para concretarlos</a:t>
            </a:r>
          </a:p>
          <a:p>
            <a:endParaRPr lang="es-CL" sz="2400" dirty="0">
              <a:latin typeface="+mn-lt"/>
            </a:endParaRPr>
          </a:p>
          <a:p>
            <a:endParaRPr lang="es-CL" sz="2400" dirty="0">
              <a:latin typeface="Tw Cen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37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622351" y="116632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dirty="0" smtClean="0">
                <a:latin typeface="+mn-lt"/>
              </a:rPr>
              <a:t>Chile en 20 años </a:t>
            </a:r>
          </a:p>
          <a:p>
            <a:r>
              <a:rPr lang="es-CL" sz="3600" dirty="0" smtClean="0">
                <a:latin typeface="+mn-lt"/>
              </a:rPr>
              <a:t>8 tesis de continuidad y cambio</a:t>
            </a:r>
          </a:p>
          <a:p>
            <a:endParaRPr lang="es-CL" sz="2400" dirty="0">
              <a:latin typeface="+mn-lt"/>
            </a:endParaRPr>
          </a:p>
          <a:p>
            <a:endParaRPr lang="es-CL" sz="2400" dirty="0">
              <a:latin typeface="Tw Cen MT" pitchFamily="34" charset="0"/>
            </a:endParaRPr>
          </a:p>
        </p:txBody>
      </p:sp>
      <p:sp>
        <p:nvSpPr>
          <p:cNvPr id="4" name="4 CuadroTexto"/>
          <p:cNvSpPr txBox="1"/>
          <p:nvPr/>
        </p:nvSpPr>
        <p:spPr>
          <a:xfrm>
            <a:off x="622351" y="2780928"/>
            <a:ext cx="82089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dirty="0" smtClean="0">
                <a:latin typeface="+mn-lt"/>
              </a:rPr>
              <a:t>4 La persistencia de la Inseguridad Humana</a:t>
            </a:r>
          </a:p>
          <a:p>
            <a:endParaRPr lang="es-CL" sz="2400" dirty="0">
              <a:latin typeface="+mn-lt"/>
            </a:endParaRPr>
          </a:p>
          <a:p>
            <a:endParaRPr lang="es-CL" sz="2400" dirty="0">
              <a:latin typeface="Tw Cen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50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622351" y="116632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dirty="0" smtClean="0">
                <a:latin typeface="+mn-lt"/>
              </a:rPr>
              <a:t>Chile en 20 años </a:t>
            </a:r>
          </a:p>
          <a:p>
            <a:r>
              <a:rPr lang="es-CL" sz="3600" dirty="0" smtClean="0">
                <a:latin typeface="+mn-lt"/>
              </a:rPr>
              <a:t>8 tesis de continuidad y cambio</a:t>
            </a:r>
          </a:p>
          <a:p>
            <a:endParaRPr lang="es-CL" sz="2400" dirty="0">
              <a:latin typeface="+mn-lt"/>
            </a:endParaRPr>
          </a:p>
          <a:p>
            <a:endParaRPr lang="es-CL" sz="2400" dirty="0">
              <a:latin typeface="Tw Cen MT" pitchFamily="34" charset="0"/>
            </a:endParaRPr>
          </a:p>
        </p:txBody>
      </p:sp>
      <p:sp>
        <p:nvSpPr>
          <p:cNvPr id="4" name="4 CuadroTexto"/>
          <p:cNvSpPr txBox="1"/>
          <p:nvPr/>
        </p:nvSpPr>
        <p:spPr>
          <a:xfrm>
            <a:off x="683568" y="2745160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dirty="0" smtClean="0">
                <a:latin typeface="+mn-lt"/>
              </a:rPr>
              <a:t>5 El tránsito del malestar difuso al malestar activo</a:t>
            </a:r>
          </a:p>
          <a:p>
            <a:endParaRPr lang="es-CL" sz="2400" dirty="0">
              <a:latin typeface="+mn-lt"/>
            </a:endParaRPr>
          </a:p>
          <a:p>
            <a:endParaRPr lang="es-CL" sz="2400" dirty="0">
              <a:latin typeface="Tw Cen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30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622351" y="116632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dirty="0" smtClean="0">
                <a:latin typeface="+mn-lt"/>
              </a:rPr>
              <a:t>Chile en 20 años </a:t>
            </a:r>
          </a:p>
          <a:p>
            <a:r>
              <a:rPr lang="es-CL" sz="3600" dirty="0" smtClean="0">
                <a:latin typeface="+mn-lt"/>
              </a:rPr>
              <a:t>8 tesis de continuidad y cambio</a:t>
            </a:r>
          </a:p>
          <a:p>
            <a:endParaRPr lang="es-CL" sz="2400" dirty="0">
              <a:latin typeface="+mn-lt"/>
            </a:endParaRPr>
          </a:p>
          <a:p>
            <a:endParaRPr lang="es-CL" sz="2400" dirty="0">
              <a:latin typeface="Tw Cen MT" pitchFamily="34" charset="0"/>
            </a:endParaRPr>
          </a:p>
        </p:txBody>
      </p:sp>
      <p:sp>
        <p:nvSpPr>
          <p:cNvPr id="4" name="4 CuadroTexto"/>
          <p:cNvSpPr txBox="1"/>
          <p:nvPr/>
        </p:nvSpPr>
        <p:spPr>
          <a:xfrm>
            <a:off x="622351" y="2636912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dirty="0" smtClean="0">
                <a:latin typeface="+mn-lt"/>
              </a:rPr>
              <a:t>6 La desigualdad como experiencia y la creciente demanda por igualdad relacional</a:t>
            </a:r>
          </a:p>
          <a:p>
            <a:endParaRPr lang="es-CL" sz="2400" dirty="0">
              <a:latin typeface="+mn-lt"/>
            </a:endParaRPr>
          </a:p>
          <a:p>
            <a:endParaRPr lang="es-CL" sz="2400" dirty="0">
              <a:latin typeface="Tw Cen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33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622351" y="116632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dirty="0" smtClean="0">
                <a:latin typeface="+mn-lt"/>
              </a:rPr>
              <a:t>Chile en 20 años </a:t>
            </a:r>
          </a:p>
          <a:p>
            <a:r>
              <a:rPr lang="es-CL" sz="3600" dirty="0" smtClean="0">
                <a:latin typeface="+mn-lt"/>
              </a:rPr>
              <a:t>8 tesis de continuidad y cambio</a:t>
            </a:r>
          </a:p>
          <a:p>
            <a:endParaRPr lang="es-CL" sz="2400" dirty="0">
              <a:latin typeface="+mn-lt"/>
            </a:endParaRPr>
          </a:p>
          <a:p>
            <a:endParaRPr lang="es-CL" sz="2400" dirty="0">
              <a:latin typeface="Tw Cen MT" pitchFamily="34" charset="0"/>
            </a:endParaRPr>
          </a:p>
        </p:txBody>
      </p:sp>
      <p:sp>
        <p:nvSpPr>
          <p:cNvPr id="4" name="4 CuadroTexto"/>
          <p:cNvSpPr txBox="1"/>
          <p:nvPr/>
        </p:nvSpPr>
        <p:spPr>
          <a:xfrm>
            <a:off x="961009" y="2636912"/>
            <a:ext cx="820891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dirty="0" smtClean="0">
                <a:latin typeface="+mn-lt"/>
              </a:rPr>
              <a:t>7 La ampliación de la demanda de cambios y la ambivalencia de la politización</a:t>
            </a:r>
          </a:p>
          <a:p>
            <a:endParaRPr lang="es-CL" sz="2400" dirty="0">
              <a:latin typeface="+mn-lt"/>
            </a:endParaRPr>
          </a:p>
          <a:p>
            <a:endParaRPr lang="es-CL" sz="2400" dirty="0">
              <a:latin typeface="Tw Cen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96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622351" y="116632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dirty="0" smtClean="0">
                <a:latin typeface="+mn-lt"/>
              </a:rPr>
              <a:t>Chile en 20 años </a:t>
            </a:r>
          </a:p>
          <a:p>
            <a:r>
              <a:rPr lang="es-CL" sz="3600" dirty="0" smtClean="0">
                <a:latin typeface="+mn-lt"/>
              </a:rPr>
              <a:t>8 tesis de continuidad y cambio</a:t>
            </a:r>
          </a:p>
          <a:p>
            <a:endParaRPr lang="es-CL" sz="2400" dirty="0">
              <a:latin typeface="+mn-lt"/>
            </a:endParaRPr>
          </a:p>
          <a:p>
            <a:endParaRPr lang="es-CL" sz="2400" dirty="0">
              <a:latin typeface="Tw Cen MT" pitchFamily="34" charset="0"/>
            </a:endParaRPr>
          </a:p>
        </p:txBody>
      </p:sp>
      <p:sp>
        <p:nvSpPr>
          <p:cNvPr id="4" name="4 CuadroTexto"/>
          <p:cNvSpPr txBox="1"/>
          <p:nvPr/>
        </p:nvSpPr>
        <p:spPr>
          <a:xfrm>
            <a:off x="961009" y="2636912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dirty="0" smtClean="0">
                <a:latin typeface="+mn-lt"/>
              </a:rPr>
              <a:t>8 La desconexión entre las elites y la ciudadanía</a:t>
            </a:r>
          </a:p>
          <a:p>
            <a:endParaRPr lang="es-CL" sz="2400" dirty="0">
              <a:latin typeface="+mn-lt"/>
            </a:endParaRPr>
          </a:p>
          <a:p>
            <a:endParaRPr lang="es-CL" sz="2400" dirty="0">
              <a:latin typeface="Tw Cen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19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s-CL" sz="3200" dirty="0" smtClean="0">
                <a:latin typeface="Tw Cen MT" pitchFamily="34" charset="0"/>
              </a:rPr>
              <a:t>En conclusión</a:t>
            </a:r>
            <a:endParaRPr lang="es-CL" sz="3200" dirty="0">
              <a:latin typeface="Tw Cen MT" pitchFamily="34" charset="0"/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Estamos ante tendencias tensionadas y con ambivalencias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Estamos ante tendencias que dificultan la tarea de comprender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y liderar la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sociedad.</a:t>
            </a:r>
          </a:p>
          <a:p>
            <a:pPr marL="0" indent="0">
              <a:lnSpc>
                <a:spcPct val="107000"/>
              </a:lnSpc>
              <a:buNone/>
            </a:pPr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860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s-CL" sz="3200" dirty="0" smtClean="0">
                <a:latin typeface="Tw Cen MT" pitchFamily="34" charset="0"/>
              </a:rPr>
              <a:t>En conclusión</a:t>
            </a:r>
            <a:endParaRPr lang="es-CL" sz="3200" dirty="0">
              <a:latin typeface="Tw Cen MT" pitchFamily="34" charset="0"/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Necesitamos entender mejor de qué manera esas tendencias desafían a los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y las jóvenes</a:t>
            </a:r>
          </a:p>
          <a:p>
            <a:pPr>
              <a:lnSpc>
                <a:spcPct val="107000"/>
              </a:lnSpc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Necesitamos actuar de manera consecuente con ese entendimiento</a:t>
            </a:r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989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403648" y="2564904"/>
            <a:ext cx="82089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dirty="0" smtClean="0">
                <a:latin typeface="+mn-lt"/>
              </a:rPr>
              <a:t>Muchas gracias</a:t>
            </a:r>
          </a:p>
          <a:p>
            <a:endParaRPr lang="es-CL" sz="2400" dirty="0">
              <a:latin typeface="+mn-lt"/>
            </a:endParaRPr>
          </a:p>
          <a:p>
            <a:endParaRPr lang="es-CL" sz="2400" dirty="0">
              <a:latin typeface="Tw Cen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97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971600" y="2780928"/>
            <a:ext cx="76328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000" dirty="0" smtClean="0">
                <a:latin typeface="Tw Cen MT" pitchFamily="34" charset="0"/>
              </a:rPr>
              <a:t>El </a:t>
            </a:r>
            <a:r>
              <a:rPr lang="es-CL" sz="4000" dirty="0" smtClean="0">
                <a:latin typeface="Tw Cen MT" pitchFamily="34" charset="0"/>
              </a:rPr>
              <a:t>Desarrollo Humano como horizonte normativo</a:t>
            </a:r>
            <a:endParaRPr lang="es-CL" sz="4000" dirty="0"/>
          </a:p>
        </p:txBody>
      </p:sp>
    </p:spTree>
    <p:extLst>
      <p:ext uri="{BB962C8B-B14F-4D97-AF65-F5344CB8AC3E}">
        <p14:creationId xmlns:p14="http://schemas.microsoft.com/office/powerpoint/2010/main" val="316815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 txBox="1">
            <a:spLocks noChangeArrowheads="1"/>
          </p:cNvSpPr>
          <p:nvPr/>
        </p:nvSpPr>
        <p:spPr bwMode="auto">
          <a:xfrm>
            <a:off x="395288" y="1556792"/>
            <a:ext cx="7273056" cy="4780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19088" indent="-319088" algn="ctr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es-CL" sz="2400" dirty="0">
                <a:latin typeface="Tw Cen MT" pitchFamily="34" charset="0"/>
              </a:rPr>
              <a:t>	</a:t>
            </a:r>
            <a:r>
              <a:rPr lang="es-CL" sz="2400" dirty="0" smtClean="0">
                <a:latin typeface="Tw Cen MT" pitchFamily="34" charset="0"/>
              </a:rPr>
              <a:t>… </a:t>
            </a:r>
            <a:r>
              <a:rPr lang="es-CL" sz="2800" dirty="0" smtClean="0">
                <a:latin typeface="Tw Cen MT" pitchFamily="34" charset="0"/>
              </a:rPr>
              <a:t>La expresión de la libertad de las personas para vivir una vida prolongada, saludable y creativa; perseguir objetivos que ellas mismas consideren valorables; y participar activamente en el desarrollo sostenible y equitativo del planeta que comparten. Las personas son los beneficiarios e impulsores del desarrollo humano, ya sea como individuos o en grupo”</a:t>
            </a:r>
          </a:p>
          <a:p>
            <a:pPr marL="319088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es-CL" sz="2400" dirty="0" smtClean="0">
                <a:latin typeface="Tw Cen MT" pitchFamily="34" charset="0"/>
              </a:rPr>
              <a:t>	</a:t>
            </a:r>
          </a:p>
          <a:p>
            <a:pPr marL="319088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es-CL" sz="2400" dirty="0" smtClean="0">
                <a:latin typeface="Tw Cen MT" pitchFamily="34" charset="0"/>
              </a:rPr>
              <a:t>(Informe Mundial de DH 2010)</a:t>
            </a:r>
            <a:endParaRPr lang="es-ES" sz="2400" dirty="0">
              <a:latin typeface="Tw Cen MT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899592" y="260649"/>
            <a:ext cx="7128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000" dirty="0" smtClean="0">
                <a:latin typeface="Tw Cen MT" pitchFamily="34" charset="0"/>
              </a:rPr>
              <a:t>“El Desarrollo Humano supone: </a:t>
            </a:r>
            <a:endParaRPr lang="es-C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>
          <a:xfrm>
            <a:off x="590550" y="333375"/>
            <a:ext cx="8229600" cy="685800"/>
          </a:xfrm>
        </p:spPr>
        <p:txBody>
          <a:bodyPr/>
          <a:lstStyle/>
          <a:p>
            <a:pPr eaLnBrk="1" hangingPunct="1"/>
            <a:r>
              <a:rPr lang="es-ES" sz="3200" dirty="0" smtClean="0"/>
              <a:t>Capacidades para el desarrollo humano</a:t>
            </a:r>
          </a:p>
        </p:txBody>
      </p:sp>
      <p:sp>
        <p:nvSpPr>
          <p:cNvPr id="41986" name="Rectangle 3"/>
          <p:cNvSpPr txBox="1">
            <a:spLocks noChangeArrowheads="1"/>
          </p:cNvSpPr>
          <p:nvPr/>
        </p:nvSpPr>
        <p:spPr bwMode="auto">
          <a:xfrm>
            <a:off x="395288" y="1412875"/>
            <a:ext cx="8215312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19088" indent="-319088" algn="just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s-ES">
              <a:latin typeface="Tw Cen MT" pitchFamily="34" charset="0"/>
            </a:endParaRPr>
          </a:p>
          <a:p>
            <a:pPr marL="319088" indent="-319088" algn="just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s-CL" sz="2000" b="1">
              <a:latin typeface="Tw Cen MT" pitchFamily="34" charset="0"/>
            </a:endParaRPr>
          </a:p>
          <a:p>
            <a:pPr marL="319088" indent="-319088" algn="just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CL" sz="2000">
                <a:latin typeface="Tw Cen MT" pitchFamily="34" charset="0"/>
              </a:rPr>
              <a:t>Las capacidades son las </a:t>
            </a:r>
            <a:r>
              <a:rPr lang="es-CL" sz="2000" b="1">
                <a:latin typeface="Tw Cen MT" pitchFamily="34" charset="0"/>
              </a:rPr>
              <a:t>libertades reales </a:t>
            </a:r>
            <a:r>
              <a:rPr lang="es-CL" sz="2000">
                <a:latin typeface="Tw Cen MT" pitchFamily="34" charset="0"/>
              </a:rPr>
              <a:t>de los individuos para realizar sus proyectos de vida. </a:t>
            </a:r>
          </a:p>
          <a:p>
            <a:pPr marL="319088" indent="-319088" algn="just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s-CL" sz="2000">
              <a:latin typeface="Tw Cen MT" pitchFamily="34" charset="0"/>
            </a:endParaRPr>
          </a:p>
          <a:p>
            <a:pPr marL="319088" indent="-319088" algn="just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CL" sz="2000">
                <a:latin typeface="Tw Cen MT" pitchFamily="34" charset="0"/>
              </a:rPr>
              <a:t>Son </a:t>
            </a:r>
            <a:r>
              <a:rPr lang="es-CL" sz="2000" b="1">
                <a:latin typeface="Tw Cen MT" pitchFamily="34" charset="0"/>
              </a:rPr>
              <a:t>socialmente construidas, individualmente apropiadas</a:t>
            </a:r>
            <a:endParaRPr lang="es-ES" sz="2000">
              <a:latin typeface="Tw Cen MT" pitchFamily="34" charset="0"/>
            </a:endParaRPr>
          </a:p>
          <a:p>
            <a:pPr marL="319088" indent="-319088" algn="just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endParaRPr lang="es-CL" sz="2000" b="1">
              <a:latin typeface="Tw Cen MT" pitchFamily="34" charset="0"/>
            </a:endParaRP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3929946899"/>
              </p:ext>
            </p:extLst>
          </p:nvPr>
        </p:nvGraphicFramePr>
        <p:xfrm>
          <a:off x="610399" y="4365104"/>
          <a:ext cx="7917559" cy="1224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188913"/>
            <a:ext cx="8086725" cy="1079500"/>
          </a:xfrm>
        </p:spPr>
        <p:txBody>
          <a:bodyPr/>
          <a:lstStyle/>
          <a:p>
            <a:r>
              <a:rPr lang="es-CL" sz="3200" dirty="0" smtClean="0"/>
              <a:t>El </a:t>
            </a:r>
            <a:r>
              <a:rPr lang="es-CL" sz="3200" dirty="0" smtClean="0"/>
              <a:t>proceso de creación de capacidades</a:t>
            </a:r>
            <a:endParaRPr lang="es-ES" sz="3200" dirty="0" smtClean="0"/>
          </a:p>
        </p:txBody>
      </p:sp>
      <p:sp>
        <p:nvSpPr>
          <p:cNvPr id="22" name="21 Flecha derecha"/>
          <p:cNvSpPr/>
          <p:nvPr/>
        </p:nvSpPr>
        <p:spPr>
          <a:xfrm>
            <a:off x="5651500" y="3860800"/>
            <a:ext cx="431800" cy="504825"/>
          </a:xfrm>
          <a:prstGeom prst="right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1078" name="11 CuadroTexto"/>
          <p:cNvSpPr txBox="1">
            <a:spLocks noChangeArrowheads="1"/>
          </p:cNvSpPr>
          <p:nvPr/>
        </p:nvSpPr>
        <p:spPr bwMode="auto">
          <a:xfrm rot="-5400000">
            <a:off x="263525" y="3992563"/>
            <a:ext cx="3457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400">
                <a:latin typeface="Calibri" pitchFamily="34" charset="0"/>
              </a:rPr>
              <a:t>PROYECTO  DE  VIDA</a:t>
            </a:r>
            <a:endParaRPr lang="en-US" sz="2400">
              <a:latin typeface="Calibri" pitchFamily="34" charset="0"/>
            </a:endParaRPr>
          </a:p>
        </p:txBody>
      </p:sp>
      <p:grpSp>
        <p:nvGrpSpPr>
          <p:cNvPr id="2" name="4 Grupo"/>
          <p:cNvGrpSpPr/>
          <p:nvPr/>
        </p:nvGrpSpPr>
        <p:grpSpPr>
          <a:xfrm>
            <a:off x="1561438" y="2079080"/>
            <a:ext cx="6773342" cy="4213107"/>
            <a:chOff x="624161" y="1130215"/>
            <a:chExt cx="6861842" cy="4190492"/>
          </a:xfrm>
          <a:solidFill>
            <a:schemeClr val="accent1"/>
          </a:solidFill>
        </p:grpSpPr>
        <p:sp>
          <p:nvSpPr>
            <p:cNvPr id="16" name="15 Elipse"/>
            <p:cNvSpPr/>
            <p:nvPr/>
          </p:nvSpPr>
          <p:spPr>
            <a:xfrm>
              <a:off x="5316159" y="2492125"/>
              <a:ext cx="2169844" cy="151294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" dirty="0" smtClean="0">
                  <a:solidFill>
                    <a:schemeClr val="tx1"/>
                  </a:solidFill>
                </a:rPr>
                <a:t>CAPACIDADES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" dirty="0" smtClean="0">
                  <a:solidFill>
                    <a:schemeClr val="tx1"/>
                  </a:solidFill>
                </a:rPr>
                <a:t>PARA EL DESARROLLO HUMANO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" name="16 Rectángulo redondeado"/>
            <p:cNvSpPr/>
            <p:nvPr/>
          </p:nvSpPr>
          <p:spPr>
            <a:xfrm>
              <a:off x="624161" y="1130215"/>
              <a:ext cx="4032449" cy="4190492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8" name="17 Rectángulo redondeado"/>
            <p:cNvSpPr/>
            <p:nvPr/>
          </p:nvSpPr>
          <p:spPr>
            <a:xfrm>
              <a:off x="1431366" y="3958797"/>
              <a:ext cx="2836309" cy="1081149"/>
            </a:xfrm>
            <a:prstGeom prst="roundRect">
              <a:avLst/>
            </a:prstGeom>
            <a:solidFill>
              <a:schemeClr val="accent5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" dirty="0">
                  <a:solidFill>
                    <a:schemeClr val="tx1"/>
                  </a:solidFill>
                </a:rPr>
                <a:t>ESCENARIOS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9" name="18 Rectángulo redondeado"/>
            <p:cNvSpPr/>
            <p:nvPr/>
          </p:nvSpPr>
          <p:spPr>
            <a:xfrm>
              <a:off x="1431364" y="2648881"/>
              <a:ext cx="2805198" cy="1081149"/>
            </a:xfrm>
            <a:prstGeom prst="roundRect">
              <a:avLst/>
            </a:prstGeom>
            <a:solidFill>
              <a:schemeClr val="accent5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" dirty="0">
                  <a:solidFill>
                    <a:schemeClr val="tx1"/>
                  </a:solidFill>
                </a:rPr>
                <a:t>FACTORES DE APROPIACION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0" name="19 Rectángulo redondeado"/>
            <p:cNvSpPr/>
            <p:nvPr/>
          </p:nvSpPr>
          <p:spPr>
            <a:xfrm>
              <a:off x="1431366" y="1339740"/>
              <a:ext cx="2836309" cy="1081149"/>
            </a:xfrm>
            <a:prstGeom prst="roundRect">
              <a:avLst/>
            </a:prstGeom>
            <a:solidFill>
              <a:schemeClr val="accent5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" dirty="0">
                  <a:solidFill>
                    <a:schemeClr val="tx1"/>
                  </a:solidFill>
                </a:rPr>
                <a:t>OPORTUNIDADES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" dirty="0">
                  <a:solidFill>
                    <a:schemeClr val="tx1"/>
                  </a:solidFill>
                </a:rPr>
                <a:t>VALORADAS</a:t>
              </a:r>
              <a:endParaRPr lang="en-US" dirty="0">
                <a:solidFill>
                  <a:srgbClr val="F6412E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590550" y="115888"/>
            <a:ext cx="8229600" cy="1143000"/>
          </a:xfrm>
        </p:spPr>
        <p:txBody>
          <a:bodyPr/>
          <a:lstStyle/>
          <a:p>
            <a:pPr eaLnBrk="1" hangingPunct="1"/>
            <a:r>
              <a:rPr lang="es-CL" sz="3200" dirty="0" smtClean="0"/>
              <a:t>¿Cuáles Capacidades?</a:t>
            </a:r>
            <a:endParaRPr lang="es-ES" sz="3200" dirty="0" smtClean="0"/>
          </a:p>
        </p:txBody>
      </p:sp>
      <p:sp>
        <p:nvSpPr>
          <p:cNvPr id="44035" name="Rectangle 3"/>
          <p:cNvSpPr txBox="1">
            <a:spLocks noChangeArrowheads="1"/>
          </p:cNvSpPr>
          <p:nvPr/>
        </p:nvSpPr>
        <p:spPr bwMode="auto">
          <a:xfrm>
            <a:off x="519113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es-CL" sz="2000" dirty="0">
                <a:latin typeface="Tw Cen MT" pitchFamily="34" charset="0"/>
              </a:rPr>
              <a:t> </a:t>
            </a: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CL" sz="2000" dirty="0">
                <a:latin typeface="Tw Cen MT" pitchFamily="34" charset="0"/>
              </a:rPr>
              <a:t>Gozar de una buena salud</a:t>
            </a:r>
            <a:endParaRPr lang="es-ES" sz="2000" dirty="0">
              <a:latin typeface="Tw Cen MT" pitchFamily="34" charset="0"/>
            </a:endParaRP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" sz="2000" dirty="0">
                <a:latin typeface="Tw Cen MT" pitchFamily="34" charset="0"/>
              </a:rPr>
              <a:t>Tener cubiertas las necesidades físicas y materiales básicas</a:t>
            </a: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" sz="2000" dirty="0">
                <a:latin typeface="Tw Cen MT" pitchFamily="34" charset="0"/>
              </a:rPr>
              <a:t>Estar bien con uno mismo y tener vida interior</a:t>
            </a: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" sz="2000" dirty="0">
                <a:latin typeface="Tw Cen MT" pitchFamily="34" charset="0"/>
              </a:rPr>
              <a:t>Sentirse seguro y libre de amenazas</a:t>
            </a: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" sz="2000" dirty="0">
                <a:latin typeface="Tw Cen MT" pitchFamily="34" charset="0"/>
              </a:rPr>
              <a:t>Poder participar e influir en la sociedad en que uno vive</a:t>
            </a: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" sz="2000" dirty="0">
                <a:latin typeface="Tw Cen MT" pitchFamily="34" charset="0"/>
              </a:rPr>
              <a:t>Poder experimentar placer y emociones</a:t>
            </a: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" sz="2000" dirty="0">
                <a:latin typeface="Tw Cen MT" pitchFamily="34" charset="0"/>
              </a:rPr>
              <a:t>Tener vínculos significativos con los demás</a:t>
            </a: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" sz="2000" dirty="0">
                <a:latin typeface="Tw Cen MT" pitchFamily="34" charset="0"/>
              </a:rPr>
              <a:t>Ser reconocido y respetado en dignidad y derechos </a:t>
            </a: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" sz="2000" dirty="0">
                <a:latin typeface="Tw Cen MT" pitchFamily="34" charset="0"/>
              </a:rPr>
              <a:t>Poder conocer y comprender el mundo en el que se vive</a:t>
            </a:r>
            <a:endParaRPr lang="es-CL" sz="2000" dirty="0">
              <a:latin typeface="Tw Cen MT" pitchFamily="34" charset="0"/>
            </a:endParaRP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CL" sz="2000" dirty="0">
                <a:latin typeface="Tw Cen MT" pitchFamily="34" charset="0"/>
              </a:rPr>
              <a:t>Poder disfrutar y sentirse parte de la naturaleza</a:t>
            </a:r>
            <a:endParaRPr lang="es-ES" sz="2000" dirty="0">
              <a:latin typeface="Tw Cen MT" pitchFamily="34" charset="0"/>
            </a:endParaRP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" sz="2000" dirty="0">
                <a:latin typeface="Tw Cen MT" pitchFamily="34" charset="0"/>
              </a:rPr>
              <a:t>Tener y desarrollar un proyecto de vida propio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4" descr="http://intra.pnud.cl/files/plantillas-logos/PNUD_Logo-azul-tagline-negr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3888" y="5373688"/>
            <a:ext cx="587375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1556792"/>
            <a:ext cx="8490725" cy="3747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42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622351" y="116632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dirty="0" smtClean="0">
                <a:latin typeface="+mn-lt"/>
              </a:rPr>
              <a:t>Chile en 20 años </a:t>
            </a:r>
          </a:p>
          <a:p>
            <a:r>
              <a:rPr lang="es-CL" sz="3600" dirty="0" smtClean="0">
                <a:latin typeface="+mn-lt"/>
              </a:rPr>
              <a:t>8 tesis de continuidad y cambio</a:t>
            </a:r>
          </a:p>
          <a:p>
            <a:endParaRPr lang="es-CL" sz="2400" dirty="0">
              <a:latin typeface="+mn-lt"/>
            </a:endParaRPr>
          </a:p>
          <a:p>
            <a:endParaRPr lang="es-CL" sz="2400" dirty="0">
              <a:latin typeface="Tw Cen MT" pitchFamily="34" charset="0"/>
            </a:endParaRPr>
          </a:p>
        </p:txBody>
      </p:sp>
      <p:sp>
        <p:nvSpPr>
          <p:cNvPr id="4" name="4 CuadroTexto"/>
          <p:cNvSpPr txBox="1"/>
          <p:nvPr/>
        </p:nvSpPr>
        <p:spPr>
          <a:xfrm>
            <a:off x="607455" y="2924944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dirty="0" smtClean="0">
                <a:latin typeface="+mn-lt"/>
              </a:rPr>
              <a:t>1 Un país desafiado por sus </a:t>
            </a:r>
            <a:r>
              <a:rPr lang="es-CL" sz="3600" dirty="0" smtClean="0">
                <a:latin typeface="+mn-lt"/>
              </a:rPr>
              <a:t>logros</a:t>
            </a:r>
            <a:r>
              <a:rPr lang="es-CL" sz="3600" dirty="0" smtClean="0">
                <a:latin typeface="+mn-lt"/>
              </a:rPr>
              <a:t>: </a:t>
            </a:r>
            <a:r>
              <a:rPr lang="es-CL" sz="3600" dirty="0" smtClean="0">
                <a:latin typeface="+mn-lt"/>
              </a:rPr>
              <a:t>nuevos pisos crean </a:t>
            </a:r>
            <a:r>
              <a:rPr lang="es-CL" sz="3600" dirty="0" smtClean="0">
                <a:latin typeface="+mn-lt"/>
              </a:rPr>
              <a:t>nuevas aspiraciones</a:t>
            </a:r>
            <a:endParaRPr lang="es-CL" sz="3600" dirty="0" smtClean="0">
              <a:latin typeface="+mn-lt"/>
            </a:endParaRPr>
          </a:p>
          <a:p>
            <a:endParaRPr lang="es-CL" sz="2400" dirty="0">
              <a:latin typeface="+mn-lt"/>
            </a:endParaRPr>
          </a:p>
          <a:p>
            <a:endParaRPr lang="es-CL" sz="2400" dirty="0">
              <a:latin typeface="Tw Cen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26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622351" y="116632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dirty="0" smtClean="0">
                <a:latin typeface="+mn-lt"/>
              </a:rPr>
              <a:t>Chile en 20 años </a:t>
            </a:r>
          </a:p>
          <a:p>
            <a:r>
              <a:rPr lang="es-CL" sz="3600" dirty="0" smtClean="0">
                <a:latin typeface="+mn-lt"/>
              </a:rPr>
              <a:t>8 tesis de continuidad y cambio</a:t>
            </a:r>
          </a:p>
          <a:p>
            <a:endParaRPr lang="es-CL" sz="2400" dirty="0">
              <a:latin typeface="+mn-lt"/>
            </a:endParaRPr>
          </a:p>
          <a:p>
            <a:endParaRPr lang="es-CL" sz="2400" dirty="0">
              <a:latin typeface="Tw Cen MT" pitchFamily="34" charset="0"/>
            </a:endParaRPr>
          </a:p>
        </p:txBody>
      </p:sp>
      <p:sp>
        <p:nvSpPr>
          <p:cNvPr id="4" name="4 CuadroTexto"/>
          <p:cNvSpPr txBox="1"/>
          <p:nvPr/>
        </p:nvSpPr>
        <p:spPr>
          <a:xfrm>
            <a:off x="961009" y="2636912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dirty="0" smtClean="0">
                <a:latin typeface="+mn-lt"/>
              </a:rPr>
              <a:t>2 La desconfianza y la debilidad del “nosotros” colectivo</a:t>
            </a:r>
          </a:p>
          <a:p>
            <a:endParaRPr lang="es-CL" sz="2400" dirty="0">
              <a:latin typeface="+mn-lt"/>
            </a:endParaRPr>
          </a:p>
          <a:p>
            <a:endParaRPr lang="es-CL" sz="2400" dirty="0">
              <a:latin typeface="Tw Cen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48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Intermedio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13404</TotalTime>
  <Words>558</Words>
  <Application>Microsoft Office PowerPoint</Application>
  <PresentationFormat>Presentación en pantalla (4:3)</PresentationFormat>
  <Paragraphs>102</Paragraphs>
  <Slides>18</Slides>
  <Notes>18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5" baseType="lpstr">
      <vt:lpstr>Arial</vt:lpstr>
      <vt:lpstr>Calibri</vt:lpstr>
      <vt:lpstr>Tw Cen MT</vt:lpstr>
      <vt:lpstr>Verdana</vt:lpstr>
      <vt:lpstr>Wingdings</vt:lpstr>
      <vt:lpstr>Wingdings 2</vt:lpstr>
      <vt:lpstr>Intermedio</vt:lpstr>
      <vt:lpstr>Presentación de PowerPoint</vt:lpstr>
      <vt:lpstr>Presentación de PowerPoint</vt:lpstr>
      <vt:lpstr>Presentación de PowerPoint</vt:lpstr>
      <vt:lpstr>Capacidades para el desarrollo humano</vt:lpstr>
      <vt:lpstr>El proceso de creación de capacidades</vt:lpstr>
      <vt:lpstr>¿Cuáles Capacidades?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En conclusión</vt:lpstr>
      <vt:lpstr>En conclusión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Parte Introductoria Objetivo</dc:title>
  <dc:creator>rodrigo.marquez</dc:creator>
  <cp:lastModifiedBy>rama</cp:lastModifiedBy>
  <cp:revision>412</cp:revision>
  <cp:lastPrinted>2017-08-21T20:44:24Z</cp:lastPrinted>
  <dcterms:created xsi:type="dcterms:W3CDTF">2011-01-11T15:50:06Z</dcterms:created>
  <dcterms:modified xsi:type="dcterms:W3CDTF">2018-11-14T09:48:49Z</dcterms:modified>
</cp:coreProperties>
</file>