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4" r:id="rId5"/>
    <p:sldId id="262" r:id="rId6"/>
    <p:sldId id="265" r:id="rId7"/>
    <p:sldId id="266" r:id="rId8"/>
    <p:sldId id="263" r:id="rId9"/>
    <p:sldId id="267" r:id="rId10"/>
    <p:sldId id="268" r:id="rId11"/>
  </p:sldIdLst>
  <p:sldSz cx="9144000" cy="6858000" type="screen4x3"/>
  <p:notesSz cx="7010400" cy="11125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4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1" d="100"/>
          <a:sy n="31" d="100"/>
        </p:scale>
        <p:origin x="-2472" y="-82"/>
      </p:cViewPr>
      <p:guideLst>
        <p:guide orient="horz" pos="3504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r">
              <a:defRPr sz="1400"/>
            </a:lvl1pPr>
          </a:lstStyle>
          <a:p>
            <a:fld id="{EE7C6718-69DB-4DAC-B14B-2457C80F036B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390650"/>
            <a:ext cx="500380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629" tIns="51814" rIns="103629" bIns="5181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5354002"/>
            <a:ext cx="5608320" cy="4380548"/>
          </a:xfrm>
          <a:prstGeom prst="rect">
            <a:avLst/>
          </a:prstGeom>
        </p:spPr>
        <p:txBody>
          <a:bodyPr vert="horz" lIns="103629" tIns="51814" rIns="103629" bIns="518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r">
              <a:defRPr sz="1400"/>
            </a:lvl1pPr>
          </a:lstStyle>
          <a:p>
            <a:fld id="{25F3491B-8EC8-4EB6-80A7-CEEE1342F0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46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628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84920" y="5354002"/>
            <a:ext cx="5040560" cy="43805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90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CL" dirty="0" smtClean="0"/>
              <a:t>Uno de los temas que han recibido una menor atención y énfasis, es el referido a los procesos de preparación para la vida adulta de los adolescentes y de autonomía de los jóvenes. La juventud es un tiempo biográfico en que se construye y ejercita progresivamente la autonomía social. La </a:t>
            </a:r>
            <a:r>
              <a:rPr lang="es-CL" dirty="0" err="1" smtClean="0"/>
              <a:t>autonomización</a:t>
            </a:r>
            <a:r>
              <a:rPr lang="es-CL" dirty="0" smtClean="0"/>
              <a:t> es un proceso de validación social, de conquista de la independencia responsable. </a:t>
            </a:r>
            <a:endParaRPr lang="es-419" dirty="0" smtClean="0"/>
          </a:p>
          <a:p>
            <a:pPr algn="just"/>
            <a:endParaRPr lang="es-419" dirty="0"/>
          </a:p>
          <a:p>
            <a:pPr algn="just"/>
            <a:r>
              <a:rPr lang="es-CL" dirty="0" smtClean="0"/>
              <a:t>el proceso de desarrollo, la adquisición progresiva de autonomía, la integración en la sociedad, han de tener en cuenta las particulares dificultades a que se enfrentan los adolescentes y jóvenes que provienen de hogares de acogida, sin redes familiares que les acompañen a su salida, y una serie de problemas particulares propios de una vida atravesada por el cuidado alternativo.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7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400" dirty="0" smtClean="0"/>
              <a:t>Fase de autonomía.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MX" sz="1400" dirty="0" smtClean="0">
                <a:effectLst/>
                <a:ea typeface="Calibri"/>
                <a:cs typeface="Times New Roman"/>
              </a:rPr>
              <a:t>La experiencia de dejar el hogar familiar para vivir en una relativa soledad, es la pérdida más grande del proceso de autonomía: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Calibri"/>
              <a:buChar char="-"/>
              <a:tabLst>
                <a:tab pos="540385" algn="l"/>
              </a:tabLst>
            </a:pPr>
            <a:r>
              <a:rPr lang="es-MX" dirty="0" smtClean="0">
                <a:effectLst/>
                <a:latin typeface="+mn-lt"/>
                <a:ea typeface="Calibri"/>
                <a:cs typeface="Times New Roman"/>
              </a:rPr>
              <a:t>“Es que para mí, igual fue fuerte. Yo estuve harto con mi mamá, entonces como que me dijeron: " te tienes que ir al otro día". Y no me quería ir, quería estar todavía al lado de ella y todo. Salí y  todo fue duro, porque no sabía qué hacer, en que trabajar, porque lo único que yo hacía era estudiar no más. Yo llegaba a la casa, y jugaba. Después tuve un hijo. Más trabajo tenía que hacer, más cosas tenía que hacer. Con el tiempo me paré de a poco y ahora estoy bien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Calibri"/>
              <a:buChar char="-"/>
              <a:tabLst>
                <a:tab pos="540385" algn="l"/>
              </a:tabLst>
            </a:pPr>
            <a:r>
              <a:rPr lang="es-MX" dirty="0" smtClean="0">
                <a:effectLst/>
                <a:latin typeface="+mn-lt"/>
                <a:ea typeface="Calibri"/>
                <a:cs typeface="Times New Roman"/>
              </a:rPr>
              <a:t>O sea, igual en la pensión sentía como que no tenía a nadie. De repente llegaba y estaba sola. Y no estaban mis hermanos o no estaba mi mamá que me dijera "levántate" o "anda a la universidad". Eso no lo tenía…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Calibri"/>
              <a:buChar char="-"/>
              <a:tabLst>
                <a:tab pos="540385" algn="l"/>
              </a:tabLst>
            </a:pPr>
            <a:r>
              <a:rPr lang="es-MX" dirty="0" smtClean="0">
                <a:effectLst/>
                <a:latin typeface="+mn-lt"/>
                <a:ea typeface="Calibri"/>
                <a:cs typeface="Times New Roman"/>
              </a:rPr>
              <a:t>La persona que me cuidó a mí mientras estuve igual me enseñó cosas importantes, la higiene, el orden, la limpieza, la responsabilidad, a  vivir como adulto, como persona. Pero igual hubo cosas por el hecho de no vivir con tu familia, o de no vivir con una familia que igual uno sabe que no son su familia, no es lo mismo, entonces igual fue complicado” (GC3).</a:t>
            </a:r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106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11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354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020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020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84920" y="5354002"/>
            <a:ext cx="5040560" cy="4380548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ES" sz="1400" dirty="0" smtClean="0"/>
              <a:t>En la etapa de autonomía después de los 18 años, l</a:t>
            </a:r>
            <a:r>
              <a:rPr lang="es-MX" sz="1400" dirty="0" smtClean="0">
                <a:effectLst/>
                <a:ea typeface="Calibri"/>
                <a:cs typeface="Times New Roman"/>
              </a:rPr>
              <a:t>a ayuda en dinero, cuyo monto corresponde a un sueldo mínimo, es un aporte relevante en la subsistencia de los jóvenes, más cuando estos deben trabajar para mantenerse, o para mantener un hijo, situación más frecuente a su edad. La pérdida del aporte mensual es una amenaza directa a la subsistencia: “he pensado si la organización me deja de ayudar, no sé cómo solventarme” (GC3).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90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84920" y="5354002"/>
            <a:ext cx="5040560" cy="43805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491B-8EC8-4EB6-80A7-CEEE1342F0B7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9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214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0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9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83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0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81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01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54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96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38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00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A8117-104B-4D66-B45B-4F0BC7C4AF61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E019-FF02-4004-ABDB-44BD1EE22C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96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5.xml"/><Relationship Id="rId7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8.xml"/><Relationship Id="rId7" Type="http://schemas.openxmlformats.org/officeDocument/2006/relationships/package" Target="../embeddings/Documento_de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520279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CL" sz="2700" b="1" dirty="0"/>
              <a:t>PREPARACIÓN Y ACOMPAÑAMIENTO DE JÓVENES EN SU TRÁNSITO A LA VIDA ADULTA: </a:t>
            </a:r>
            <a:r>
              <a:rPr lang="es-MX" sz="2700" b="1" dirty="0" smtClean="0"/>
              <a:t>ESTUDIO DE ALDEAS INFANTILES SOS</a:t>
            </a:r>
            <a:br>
              <a:rPr lang="es-MX" sz="2700" b="1" dirty="0" smtClean="0"/>
            </a:br>
            <a:r>
              <a:rPr lang="es-MX" sz="2700" dirty="0"/>
              <a:t/>
            </a:r>
            <a:br>
              <a:rPr lang="es-MX" sz="2700" dirty="0"/>
            </a:br>
            <a:r>
              <a:rPr lang="es-MX" sz="2200" dirty="0" smtClean="0"/>
              <a:t>ALEJANDRO </a:t>
            </a:r>
            <a:r>
              <a:rPr lang="es-MX" sz="2200" dirty="0"/>
              <a:t>TSUKAME SÁEZ</a:t>
            </a:r>
            <a:br>
              <a:rPr lang="es-MX" sz="2200" dirty="0"/>
            </a:br>
            <a:r>
              <a:rPr lang="es-MX" sz="2200" dirty="0" smtClean="0"/>
              <a:t>ALDEAS </a:t>
            </a:r>
            <a:r>
              <a:rPr lang="es-MX" sz="2200" dirty="0"/>
              <a:t>INFANTILES SOS </a:t>
            </a:r>
            <a:r>
              <a:rPr lang="es-MX" sz="2200" dirty="0" smtClean="0"/>
              <a:t>CHILE</a:t>
            </a:r>
            <a:r>
              <a:rPr lang="es-419" sz="2200" dirty="0"/>
              <a:t> - </a:t>
            </a:r>
            <a:r>
              <a:rPr lang="es-419" sz="2200" dirty="0" smtClean="0"/>
              <a:t>OBSERVA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7344816" cy="1368152"/>
          </a:xfrm>
        </p:spPr>
        <p:txBody>
          <a:bodyPr>
            <a:normAutofit lnSpcReduction="10000"/>
          </a:bodyPr>
          <a:lstStyle/>
          <a:p>
            <a:endParaRPr lang="es-MX" sz="2300" dirty="0" smtClean="0">
              <a:solidFill>
                <a:schemeClr val="tx1"/>
              </a:solidFill>
            </a:endParaRPr>
          </a:p>
          <a:p>
            <a:r>
              <a:rPr lang="es-MX" sz="1800" dirty="0" smtClean="0">
                <a:solidFill>
                  <a:schemeClr val="tx1"/>
                </a:solidFill>
              </a:rPr>
              <a:t>SEMINARIO </a:t>
            </a:r>
            <a:r>
              <a:rPr lang="es-MX" sz="1800" dirty="0">
                <a:solidFill>
                  <a:schemeClr val="tx1"/>
                </a:solidFill>
              </a:rPr>
              <a:t>INTERNACIONAL “JOVENES, POLÍTICAS PÚBLICAS E INCLUSIÓN</a:t>
            </a:r>
            <a:r>
              <a:rPr lang="es-MX" sz="1800" dirty="0" smtClean="0">
                <a:solidFill>
                  <a:schemeClr val="tx1"/>
                </a:solidFill>
              </a:rPr>
              <a:t>”, 14 </a:t>
            </a:r>
            <a:r>
              <a:rPr lang="es-MX" sz="1800" dirty="0">
                <a:solidFill>
                  <a:schemeClr val="tx1"/>
                </a:solidFill>
              </a:rPr>
              <a:t>y 15 DE NOVIEMBRE</a:t>
            </a:r>
          </a:p>
          <a:p>
            <a:r>
              <a:rPr lang="es-MX" sz="1800" dirty="0">
                <a:solidFill>
                  <a:schemeClr val="tx1"/>
                </a:solidFill>
              </a:rPr>
              <a:t>SALÓN DE HONOR EX CONGRESO NACIONAL</a:t>
            </a:r>
          </a:p>
          <a:p>
            <a:endParaRPr lang="es-MX" sz="4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00"/>
            <a:ext cx="1262063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166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Conclusiones y recomendaciones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MX" sz="1800" dirty="0" smtClean="0">
                <a:ea typeface="Calibri"/>
                <a:cs typeface="Times New Roman"/>
              </a:rPr>
              <a:t>El </a:t>
            </a:r>
            <a:r>
              <a:rPr lang="es-MX" sz="1800" dirty="0">
                <a:ea typeface="Calibri"/>
                <a:cs typeface="Times New Roman"/>
              </a:rPr>
              <a:t>programa de jóvenes debe </a:t>
            </a:r>
            <a:r>
              <a:rPr lang="es-MX" sz="1800" dirty="0" smtClean="0">
                <a:ea typeface="Calibri"/>
                <a:cs typeface="Times New Roman"/>
              </a:rPr>
              <a:t>dotarse </a:t>
            </a:r>
            <a:r>
              <a:rPr lang="es-MX" sz="1800" dirty="0">
                <a:ea typeface="Calibri"/>
                <a:cs typeface="Times New Roman"/>
              </a:rPr>
              <a:t>de profesionales especializados que se hagan cargo de cada uno de ellos, de manera personalizada. </a:t>
            </a:r>
            <a:r>
              <a:rPr lang="es-MX" sz="1800" dirty="0" smtClean="0">
                <a:ea typeface="Calibri"/>
                <a:cs typeface="Times New Roman"/>
              </a:rPr>
              <a:t>Es deseable la elaboración de un plan de acción individual (PAI) ya en la </a:t>
            </a:r>
            <a:r>
              <a:rPr lang="es-MX" sz="1800" dirty="0">
                <a:ea typeface="Calibri"/>
                <a:cs typeface="Times New Roman"/>
              </a:rPr>
              <a:t>fase de preparación, </a:t>
            </a:r>
            <a:r>
              <a:rPr lang="es-MX" sz="1800" dirty="0" smtClean="0">
                <a:ea typeface="Calibri"/>
                <a:cs typeface="Times New Roman"/>
              </a:rPr>
              <a:t>en el que se trabajen las </a:t>
            </a:r>
            <a:r>
              <a:rPr lang="es-MX" sz="1800" dirty="0">
                <a:ea typeface="Calibri"/>
                <a:cs typeface="Times New Roman"/>
              </a:rPr>
              <a:t>transiciones y procesos que hemos </a:t>
            </a:r>
            <a:r>
              <a:rPr lang="es-MX" sz="1800" dirty="0" smtClean="0">
                <a:ea typeface="Calibri"/>
                <a:cs typeface="Times New Roman"/>
              </a:rPr>
              <a:t>ilustrado, enfatizando </a:t>
            </a:r>
            <a:r>
              <a:rPr lang="es-MX" sz="1800" dirty="0">
                <a:ea typeface="Calibri"/>
                <a:cs typeface="Times New Roman"/>
              </a:rPr>
              <a:t>en este caso la autonomía personal y social, la elección vocacional y </a:t>
            </a:r>
            <a:r>
              <a:rPr lang="es-MX" sz="1800" dirty="0" smtClean="0">
                <a:ea typeface="Calibri"/>
                <a:cs typeface="Times New Roman"/>
              </a:rPr>
              <a:t>la calificación </a:t>
            </a:r>
            <a:r>
              <a:rPr lang="es-MX" sz="1800" dirty="0">
                <a:ea typeface="Calibri"/>
                <a:cs typeface="Times New Roman"/>
              </a:rPr>
              <a:t>profesional, la inclusión en la enseñanza obligatoria y post obligatoria y la finalización del ciclo </a:t>
            </a:r>
            <a:r>
              <a:rPr lang="es-MX" sz="1800" dirty="0" smtClean="0">
                <a:ea typeface="Calibri"/>
                <a:cs typeface="Times New Roman"/>
              </a:rPr>
              <a:t>escolar. La continuidad en los estudios no solo responde a sus aspiraciones y expectativas sino que también favorece su posterior inclusión social, en la medida en que el contexto </a:t>
            </a:r>
            <a:r>
              <a:rPr lang="es-MX" sz="1800" dirty="0">
                <a:ea typeface="Calibri"/>
                <a:cs typeface="Times New Roman"/>
              </a:rPr>
              <a:t>actual hace más evidente las dificultades de acceso al trabajo cuando se tiene un bajo nivel educativo.</a:t>
            </a:r>
          </a:p>
          <a:p>
            <a:pPr algn="just"/>
            <a:endParaRPr lang="es-MX" sz="1800" dirty="0"/>
          </a:p>
        </p:txBody>
      </p:sp>
      <p:sp>
        <p:nvSpPr>
          <p:cNvPr id="7" name="Rectángulo 6"/>
          <p:cNvSpPr/>
          <p:nvPr/>
        </p:nvSpPr>
        <p:spPr>
          <a:xfrm>
            <a:off x="971600" y="2967335"/>
            <a:ext cx="741682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sz="12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971600" y="3105835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9489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Quienes y cómo son los y las adolescentes</a:t>
            </a:r>
            <a:br>
              <a:rPr lang="es-MX" sz="2400" b="1" dirty="0" smtClean="0"/>
            </a:br>
            <a:r>
              <a:rPr lang="es-MX" sz="2400" b="1" dirty="0" smtClean="0"/>
              <a:t> y jóvenes que transitan a la vida adulta</a:t>
            </a:r>
            <a:endParaRPr lang="es-MX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lvl="0" algn="just">
              <a:buFontTx/>
              <a:buChar char="-"/>
            </a:pPr>
            <a:r>
              <a:rPr lang="es-419" sz="1800" dirty="0" smtClean="0">
                <a:solidFill>
                  <a:prstClr val="black"/>
                </a:solidFill>
              </a:rPr>
              <a:t>Los adolescentes y </a:t>
            </a:r>
            <a:r>
              <a:rPr lang="es-MX" sz="1800" dirty="0" smtClean="0">
                <a:solidFill>
                  <a:prstClr val="black"/>
                </a:solidFill>
              </a:rPr>
              <a:t>jóvenes </a:t>
            </a:r>
            <a:r>
              <a:rPr lang="es-419" sz="1800" dirty="0" smtClean="0">
                <a:solidFill>
                  <a:prstClr val="black"/>
                </a:solidFill>
              </a:rPr>
              <a:t>de los que vamos a hablar, son iguales a los otros adolescentes y </a:t>
            </a:r>
            <a:r>
              <a:rPr lang="es-MX" sz="1800" dirty="0" smtClean="0">
                <a:solidFill>
                  <a:prstClr val="black"/>
                </a:solidFill>
              </a:rPr>
              <a:t>jóvenes de </a:t>
            </a:r>
            <a:r>
              <a:rPr lang="es-419" sz="1800" dirty="0" smtClean="0">
                <a:solidFill>
                  <a:prstClr val="black"/>
                </a:solidFill>
              </a:rPr>
              <a:t>C</a:t>
            </a:r>
            <a:r>
              <a:rPr lang="es-MX" sz="1800" dirty="0" smtClean="0">
                <a:solidFill>
                  <a:prstClr val="black"/>
                </a:solidFill>
              </a:rPr>
              <a:t>hile en </a:t>
            </a:r>
            <a:r>
              <a:rPr lang="es-419" sz="1800" dirty="0" smtClean="0">
                <a:solidFill>
                  <a:prstClr val="black"/>
                </a:solidFill>
              </a:rPr>
              <a:t>cuanto a sus aspiraciones, </a:t>
            </a:r>
            <a:r>
              <a:rPr lang="es-MX" sz="1800" dirty="0" smtClean="0">
                <a:solidFill>
                  <a:prstClr val="black"/>
                </a:solidFill>
              </a:rPr>
              <a:t>sueños</a:t>
            </a:r>
            <a:r>
              <a:rPr lang="es-419" sz="1800" dirty="0" smtClean="0">
                <a:solidFill>
                  <a:prstClr val="black"/>
                </a:solidFill>
              </a:rPr>
              <a:t> y </a:t>
            </a:r>
            <a:r>
              <a:rPr lang="es-MX" sz="1800" dirty="0" smtClean="0">
                <a:solidFill>
                  <a:prstClr val="black"/>
                </a:solidFill>
              </a:rPr>
              <a:t>expectativas</a:t>
            </a:r>
            <a:r>
              <a:rPr lang="es-419" sz="18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FontTx/>
              <a:buChar char="-"/>
            </a:pPr>
            <a:endParaRPr lang="es-419" sz="1800" dirty="0" smtClean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es-419" sz="1800" dirty="0" smtClean="0">
                <a:solidFill>
                  <a:prstClr val="black"/>
                </a:solidFill>
              </a:rPr>
              <a:t>No obstante, tienen algunas dificultades especiales a la hora de hacer frente a las transiciones que caracterizan la condición juvenil y adolescente. La principal dificultad que enfrentan es la de no contar con el </a:t>
            </a:r>
            <a:r>
              <a:rPr lang="es-MX" sz="1800" dirty="0">
                <a:solidFill>
                  <a:prstClr val="black"/>
                </a:solidFill>
              </a:rPr>
              <a:t>apoyo de una familia que los acoja</a:t>
            </a:r>
            <a:r>
              <a:rPr lang="es-MX" sz="1800" dirty="0" smtClean="0">
                <a:solidFill>
                  <a:prstClr val="black"/>
                </a:solidFill>
              </a:rPr>
              <a:t>.</a:t>
            </a:r>
            <a:endParaRPr lang="es-419" sz="18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s-MX" sz="1800" dirty="0" smtClean="0">
                <a:solidFill>
                  <a:prstClr val="black"/>
                </a:solidFill>
              </a:rPr>
              <a:t> </a:t>
            </a:r>
            <a:endParaRPr lang="es-MX" sz="1800" dirty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es-419" sz="1800" dirty="0" smtClean="0">
                <a:solidFill>
                  <a:prstClr val="black"/>
                </a:solidFill>
              </a:rPr>
              <a:t>Daremos a conocer información del estudio “Experiencias y expectativas de salida del cuidado de jóvenes del sistema residencial”, que estamos realizando desde el mes de agosto, y que aún está en marcha.</a:t>
            </a:r>
          </a:p>
          <a:p>
            <a:pPr lvl="0" algn="just">
              <a:buFontTx/>
              <a:buChar char="-"/>
            </a:pPr>
            <a:endParaRPr lang="es-419" sz="1800" dirty="0">
              <a:solidFill>
                <a:prstClr val="black"/>
              </a:solidFill>
            </a:endParaRPr>
          </a:p>
          <a:p>
            <a:pPr lvl="0" algn="just">
              <a:buFontTx/>
              <a:buChar char="-"/>
            </a:pPr>
            <a:r>
              <a:rPr lang="es-419" sz="1800" dirty="0" smtClean="0">
                <a:solidFill>
                  <a:prstClr val="black"/>
                </a:solidFill>
              </a:rPr>
              <a:t>Nos referimos a tres transiciones y sus respectivos procesos subjetivos: formación de un hogar propio, finalización del ciclo educativo, e integración al mercado de trabajo.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59632" cy="892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510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4327"/>
          </a:xfrm>
        </p:spPr>
        <p:txBody>
          <a:bodyPr>
            <a:normAutofit/>
          </a:bodyPr>
          <a:lstStyle/>
          <a:p>
            <a:r>
              <a:rPr lang="es-419" sz="2400" b="1" dirty="0">
                <a:solidFill>
                  <a:prstClr val="black"/>
                </a:solidFill>
              </a:rPr>
              <a:t>Transición 1: Formación de un hogar propio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457200" y="2967335"/>
            <a:ext cx="793122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r>
              <a:rPr lang="es-419" sz="1200" dirty="0" smtClean="0"/>
              <a:t>	</a:t>
            </a:r>
            <a:r>
              <a:rPr lang="es-CL" sz="1200" dirty="0" smtClean="0"/>
              <a:t>Fuente</a:t>
            </a:r>
            <a:r>
              <a:rPr lang="es-CL" sz="1200" dirty="0"/>
              <a:t>: Elaboración propia a partir de datos del Segundo Informe de Juventud (2003) y Octava Encuesta de </a:t>
            </a:r>
            <a:r>
              <a:rPr lang="es-419" sz="1200" dirty="0" smtClean="0"/>
              <a:t>	</a:t>
            </a:r>
            <a:r>
              <a:rPr lang="es-CL" sz="1200" dirty="0" smtClean="0"/>
              <a:t>Juventud </a:t>
            </a:r>
            <a:r>
              <a:rPr lang="es-CL" sz="1200" dirty="0"/>
              <a:t>(2015</a:t>
            </a:r>
            <a:r>
              <a:rPr lang="es-CL" sz="1200" dirty="0" smtClean="0"/>
              <a:t>)</a:t>
            </a:r>
            <a:endParaRPr lang="es-419" sz="1200" dirty="0" smtClean="0"/>
          </a:p>
          <a:p>
            <a:endParaRPr lang="es-419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IskoolaPota"/>
              </a:rPr>
              <a:t>El porcentaje de jóvenes que se había emancipado de la familia de origen, ya sea como jefe de hogar o como cónyuge o pareja de un jefe de hogar, cae desde un 24% a un 18</a:t>
            </a:r>
            <a:r>
              <a:rPr 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IskoolaPota"/>
              </a:rPr>
              <a:t>%.</a:t>
            </a: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  <a:cs typeface="IskoolaPot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  <a:cs typeface="IskoolaPot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600" dirty="0" smtClean="0"/>
              <a:t>Desafío de salir a los 18 años de la casa de los padres / madres y no sólo “salir del cuarto”.</a:t>
            </a:r>
          </a:p>
          <a:p>
            <a:endParaRPr lang="es-419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600" dirty="0" smtClean="0"/>
              <a:t>Posibilidad mayor de vivir la salida como una pérdida.</a:t>
            </a:r>
            <a:endParaRPr lang="es-419" sz="1600" dirty="0"/>
          </a:p>
          <a:p>
            <a:endParaRPr lang="es-419" sz="1400" dirty="0" smtClean="0"/>
          </a:p>
          <a:p>
            <a:endParaRPr lang="es-419" sz="12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677147"/>
              </p:ext>
            </p:extLst>
          </p:nvPr>
        </p:nvGraphicFramePr>
        <p:xfrm>
          <a:off x="1281403" y="1164731"/>
          <a:ext cx="5987759" cy="3196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6411"/>
                <a:gridCol w="748558"/>
                <a:gridCol w="748558"/>
                <a:gridCol w="748558"/>
                <a:gridCol w="748558"/>
                <a:gridCol w="748558"/>
                <a:gridCol w="748558"/>
              </a:tblGrid>
              <a:tr h="52874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Con quien vive</a:t>
                      </a:r>
                      <a:r>
                        <a:rPr lang="es-419" sz="1600" dirty="0">
                          <a:effectLst/>
                        </a:rPr>
                        <a:t> / Años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15 - 19 años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20 - 24 años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25 - 29 años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532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2003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2015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2003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2015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2003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2015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Madre / padre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83%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600" dirty="0">
                          <a:effectLst/>
                        </a:rPr>
                        <a:t>86%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67%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600">
                          <a:effectLst/>
                        </a:rPr>
                        <a:t>73%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44%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56%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Otro familiar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14%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10%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15%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9%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12% 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7%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Subtotal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97%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96%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82%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82%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56%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63%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8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Emancipados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7%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>
                          <a:effectLst/>
                        </a:rPr>
                        <a:t>10%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20%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600" dirty="0">
                          <a:effectLst/>
                        </a:rPr>
                        <a:t>28%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1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564327"/>
          </a:xfrm>
        </p:spPr>
        <p:txBody>
          <a:bodyPr>
            <a:normAutofit/>
          </a:bodyPr>
          <a:lstStyle/>
          <a:p>
            <a:r>
              <a:rPr lang="es-CL" sz="2400" b="1" dirty="0">
                <a:solidFill>
                  <a:prstClr val="black"/>
                </a:solidFill>
              </a:rPr>
              <a:t>Los procesos: </a:t>
            </a:r>
            <a:r>
              <a:rPr lang="es-CL" sz="2400" b="1" dirty="0" smtClean="0">
                <a:solidFill>
                  <a:prstClr val="black"/>
                </a:solidFill>
              </a:rPr>
              <a:t>autovalencia</a:t>
            </a:r>
            <a:endParaRPr lang="es-ES" sz="24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13602"/>
            <a:ext cx="8229600" cy="54117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s-419" sz="2000" dirty="0" smtClean="0"/>
          </a:p>
          <a:p>
            <a:pPr marL="0" indent="0" algn="just">
              <a:buNone/>
            </a:pPr>
            <a:r>
              <a:rPr lang="es-419" sz="2900" dirty="0" smtClean="0"/>
              <a:t>La significación de la salida como abandono del hogar familiar. Las emociones y estados anímicos que se manifiestan son pena, miedo, ansiedad, incertidumbre:</a:t>
            </a:r>
          </a:p>
          <a:p>
            <a:pPr marL="0" indent="0">
              <a:buNone/>
            </a:pPr>
            <a:endParaRPr lang="es-419" sz="2000" dirty="0" smtClean="0"/>
          </a:p>
          <a:p>
            <a:pPr indent="-157163">
              <a:buNone/>
            </a:pPr>
            <a:r>
              <a:rPr lang="es-419" sz="1500" dirty="0" smtClean="0"/>
              <a:t>“  </a:t>
            </a:r>
            <a:r>
              <a:rPr lang="es-MX" sz="2500" dirty="0" smtClean="0"/>
              <a:t>- </a:t>
            </a:r>
            <a:r>
              <a:rPr lang="es-CL" sz="2500" dirty="0" smtClean="0"/>
              <a:t>A </a:t>
            </a:r>
            <a:r>
              <a:rPr lang="es-CL" sz="2500" dirty="0"/>
              <a:t>nosotros la tía nos ha dicho de que algunos chiquillos que ya egresaron, que arriendan solos, se sienten solos. Por ejemplo, extrañan el ruido, no sienten la compañía</a:t>
            </a:r>
            <a:r>
              <a:rPr lang="es-419" sz="2500" dirty="0"/>
              <a:t> </a:t>
            </a:r>
            <a:r>
              <a:rPr lang="es-419" sz="2500" dirty="0" smtClean="0"/>
              <a:t>(…)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Supongo </a:t>
            </a:r>
            <a:r>
              <a:rPr lang="es-CL" sz="2500" dirty="0"/>
              <a:t>que voy a tener apoyo de aquí, igual de afuera, porque... igual tengo </a:t>
            </a:r>
            <a:r>
              <a:rPr lang="es-CL" sz="2500" dirty="0" smtClean="0"/>
              <a:t>familia </a:t>
            </a:r>
            <a:r>
              <a:rPr lang="es-CL" sz="2500" dirty="0"/>
              <a:t>afuera que creo que sí me va a ayudar, creo. Aunque no estoy seguro porque la gente </a:t>
            </a:r>
            <a:r>
              <a:rPr lang="es-CL" sz="2500" dirty="0" smtClean="0"/>
              <a:t>cambia.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A </a:t>
            </a:r>
            <a:r>
              <a:rPr lang="es-CL" sz="2500" dirty="0"/>
              <a:t>ver, yo llevo 17 años en el hogar, ¿ya? Y salir, irte, es </a:t>
            </a:r>
            <a:r>
              <a:rPr lang="es-CL" sz="2500" dirty="0" err="1"/>
              <a:t>cuático</a:t>
            </a:r>
            <a:r>
              <a:rPr lang="es-CL" sz="2500" dirty="0"/>
              <a:t> porque</a:t>
            </a:r>
            <a:r>
              <a:rPr lang="es-CL" sz="2500" dirty="0" smtClean="0"/>
              <a:t>...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Es fuerte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Es </a:t>
            </a:r>
            <a:r>
              <a:rPr lang="es-CL" sz="2500" dirty="0"/>
              <a:t>familia, es tu familia, tu rutina, todo. Pero igual como que... </a:t>
            </a:r>
            <a:r>
              <a:rPr lang="es-419" sz="2500" dirty="0" smtClean="0"/>
              <a:t>GC1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Como </a:t>
            </a:r>
            <a:r>
              <a:rPr lang="es-CL" sz="2500" dirty="0"/>
              <a:t>que uno tiene que irse de la casa de sus papás, </a:t>
            </a:r>
            <a:r>
              <a:rPr lang="es-CL" sz="2500" dirty="0" smtClean="0"/>
              <a:t>sí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Es </a:t>
            </a:r>
            <a:r>
              <a:rPr lang="es-CL" sz="2500" dirty="0"/>
              <a:t>que es todo un ciclo, nosotros lo normal es que nos vayamos a los dieciocho, Pero, unos se van a los veinte, veintiuno, a los veinticuatro, es un ciclo que  igual se </a:t>
            </a:r>
            <a:r>
              <a:rPr lang="es-CL" sz="2500" dirty="0" smtClean="0"/>
              <a:t>termina.</a:t>
            </a:r>
            <a:endParaRPr lang="es-419" sz="2500" dirty="0"/>
          </a:p>
          <a:p>
            <a:pPr indent="-157163">
              <a:buFontTx/>
              <a:buChar char="-"/>
            </a:pPr>
            <a:r>
              <a:rPr lang="es-CL" sz="2500" dirty="0" smtClean="0"/>
              <a:t>O </a:t>
            </a:r>
            <a:r>
              <a:rPr lang="es-CL" sz="2500" dirty="0"/>
              <a:t>a veces no hace bien que ciertas personas salgan de acá porque si las ves, no van a estar bien afuera, solos. Porque, por ejemplo, en mi caso, yo no estaría bien afuera solo” (GC2).</a:t>
            </a:r>
            <a:endParaRPr lang="es-ES" sz="2500" dirty="0"/>
          </a:p>
          <a:p>
            <a:pPr marL="0" indent="0">
              <a:buNone/>
            </a:pPr>
            <a:endParaRPr lang="es-419" sz="1800" dirty="0" smtClean="0"/>
          </a:p>
          <a:p>
            <a:pPr marL="0" indent="0" algn="just">
              <a:buNone/>
            </a:pPr>
            <a:endParaRPr lang="es-419" sz="2600" dirty="0" smtClean="0"/>
          </a:p>
          <a:p>
            <a:pPr marL="0" indent="0" algn="just">
              <a:buNone/>
            </a:pPr>
            <a:r>
              <a:rPr lang="es-419" sz="3300" dirty="0" smtClean="0"/>
              <a:t>Contrasta con lo anterior, una falta de preparación para la salida: </a:t>
            </a:r>
          </a:p>
          <a:p>
            <a:pPr marL="0" indent="0" algn="just">
              <a:buNone/>
            </a:pPr>
            <a:endParaRPr lang="es-419" sz="2600" dirty="0" smtClean="0"/>
          </a:p>
          <a:p>
            <a:pPr indent="-157163" algn="just">
              <a:buFontTx/>
              <a:buChar char="-"/>
            </a:pPr>
            <a:r>
              <a:rPr lang="es-MX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adolescentes recrean una vida cotidiana caracterizada por el ”encierro</a:t>
            </a:r>
            <a:r>
              <a:rPr lang="es-419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”, la inactividad y la falta de autonomía personal</a:t>
            </a:r>
          </a:p>
          <a:p>
            <a:pPr indent="-157163" algn="just">
              <a:buFontTx/>
              <a:buChar char="-"/>
            </a:pPr>
            <a:r>
              <a:rPr lang="es-419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Existe 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una ambigüedad en el rol de las “madres” y “tías”, que por un lado </a:t>
            </a:r>
            <a:r>
              <a:rPr lang="es-MX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son sus c</a:t>
            </a:r>
            <a:r>
              <a:rPr lang="es-419" sz="2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uidadoras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pero por otro, son trabajadoras que pueden ser despedidas si a los niños y niñas bajo su responsabilidad les sucede </a:t>
            </a:r>
            <a:r>
              <a:rPr lang="es-419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algo.</a:t>
            </a:r>
          </a:p>
          <a:p>
            <a:pPr indent="-157163" algn="just">
              <a:buFontTx/>
              <a:buChar char="-"/>
            </a:pPr>
            <a:r>
              <a:rPr lang="es-MX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prevención de riesgos o la seguridad </a:t>
            </a:r>
            <a:r>
              <a:rPr lang="es-MX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tienden a 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domina</a:t>
            </a:r>
            <a:r>
              <a:rPr lang="es-MX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MX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acciones </a:t>
            </a:r>
            <a:r>
              <a:rPr lang="es-419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las cuidadoras.</a:t>
            </a:r>
            <a:endParaRPr lang="es-ES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es-419" sz="2100" dirty="0"/>
          </a:p>
          <a:p>
            <a:pPr marL="0" indent="0">
              <a:buNone/>
            </a:pPr>
            <a:endParaRPr lang="es-419" sz="1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490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4327"/>
          </a:xfrm>
        </p:spPr>
        <p:txBody>
          <a:bodyPr>
            <a:normAutofit/>
          </a:bodyPr>
          <a:lstStyle/>
          <a:p>
            <a:r>
              <a:rPr lang="es-419" sz="2400" b="1" dirty="0">
                <a:solidFill>
                  <a:prstClr val="black"/>
                </a:solidFill>
              </a:rPr>
              <a:t>Transición </a:t>
            </a:r>
            <a:r>
              <a:rPr lang="es-419" sz="2400" b="1" dirty="0" smtClean="0">
                <a:solidFill>
                  <a:prstClr val="black"/>
                </a:solidFill>
              </a:rPr>
              <a:t>2: Finalización del ciclo educativo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457200" y="2967335"/>
            <a:ext cx="79312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sz="1200" dirty="0"/>
          </a:p>
          <a:p>
            <a:r>
              <a:rPr lang="es-CL" sz="1200" dirty="0" smtClean="0"/>
              <a:t>Fuente</a:t>
            </a:r>
            <a:r>
              <a:rPr lang="es-CL" sz="1200" dirty="0"/>
              <a:t>: Elaboración propia a partir de datos del Segundo Informe de Juventud (2003) y Octava Encuesta de </a:t>
            </a:r>
            <a:r>
              <a:rPr lang="es-CL" sz="1200" dirty="0" smtClean="0"/>
              <a:t>Juventud </a:t>
            </a:r>
            <a:r>
              <a:rPr lang="es-CL" sz="1200" dirty="0"/>
              <a:t>(2015</a:t>
            </a:r>
            <a:r>
              <a:rPr lang="es-CL" sz="1200" dirty="0" smtClean="0"/>
              <a:t>)</a:t>
            </a:r>
            <a:endParaRPr lang="es-419" sz="1200" dirty="0" smtClean="0"/>
          </a:p>
          <a:p>
            <a:endParaRPr lang="es-419" sz="1200" dirty="0" smtClean="0"/>
          </a:p>
          <a:p>
            <a:endParaRPr lang="es-419" sz="12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813575"/>
              </p:ext>
            </p:extLst>
          </p:nvPr>
        </p:nvGraphicFramePr>
        <p:xfrm>
          <a:off x="457200" y="1268761"/>
          <a:ext cx="7931226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o" r:id="rId7" imgW="5386812" imgH="2463443" progId="Word.Document.12">
                  <p:embed/>
                </p:oleObj>
              </mc:Choice>
              <mc:Fallback>
                <p:oleObj name="Documento" r:id="rId7" imgW="5386812" imgH="24634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1268761"/>
                        <a:ext cx="7931226" cy="3816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84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8058"/>
          </a:xfrm>
        </p:spPr>
        <p:txBody>
          <a:bodyPr>
            <a:noAutofit/>
          </a:bodyPr>
          <a:lstStyle/>
          <a:p>
            <a:r>
              <a:rPr lang="es-419" sz="2400" b="1" dirty="0" smtClean="0">
                <a:solidFill>
                  <a:prstClr val="black"/>
                </a:solidFill>
              </a:rPr>
              <a:t>Los procesos: </a:t>
            </a:r>
            <a:r>
              <a:rPr lang="es-CL" sz="2400" b="1" dirty="0" smtClean="0">
                <a:solidFill>
                  <a:prstClr val="black"/>
                </a:solidFill>
              </a:rPr>
              <a:t>elección vocacional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457200" y="1164733"/>
            <a:ext cx="8229600" cy="527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419" dirty="0" smtClean="0"/>
              <a:t>Los adolescentes carecen de apoyo educativo y orientación vocacional. 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suma a ello un retraso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escolar 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bastante extendido, ante </a:t>
            </a:r>
            <a:r>
              <a:rPr lang="es-419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cual el camino 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ofrecido son la nivelación de estudios (alternativas tipo “</a:t>
            </a:r>
            <a:r>
              <a:rPr lang="es-419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por uno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 </a:t>
            </a:r>
          </a:p>
          <a:p>
            <a:pPr marL="342900" lvl="0" indent="-157163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Yo </a:t>
            </a:r>
            <a:r>
              <a:rPr lang="es-CL" sz="1200" dirty="0">
                <a:ea typeface="Calibri" panose="020F0502020204030204" pitchFamily="34" charset="0"/>
                <a:cs typeface="Times New Roman" panose="02020603050405020304" pitchFamily="18" charset="0"/>
              </a:rPr>
              <a:t>estoy haciendo primero y segundo y el otro año hago tercero y cuarto.</a:t>
            </a:r>
            <a:endParaRPr lang="es-E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157163" algn="just">
              <a:spcAft>
                <a:spcPts val="0"/>
              </a:spcAft>
              <a:buFont typeface="Calibri" panose="020F0502020204030204" pitchFamily="34" charset="0"/>
              <a:buChar char="-"/>
              <a:tabLst>
                <a:tab pos="900430" algn="l"/>
              </a:tabLst>
            </a:pPr>
            <a:r>
              <a:rPr lang="es-CL" sz="1200" dirty="0">
                <a:ea typeface="Calibri" panose="020F0502020204030204" pitchFamily="34" charset="0"/>
                <a:cs typeface="Times New Roman" panose="02020603050405020304" pitchFamily="18" charset="0"/>
              </a:rPr>
              <a:t>Yo estaba atrasado cuatro años, y después hice dos aquí.</a:t>
            </a:r>
            <a:endParaRPr lang="es-E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157163" algn="just">
              <a:spcAft>
                <a:spcPts val="0"/>
              </a:spcAft>
              <a:buFont typeface="Calibri" panose="020F0502020204030204" pitchFamily="34" charset="0"/>
              <a:buChar char="-"/>
              <a:tabLst>
                <a:tab pos="900430" algn="l"/>
              </a:tabLst>
            </a:pP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Te enseñan todo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 pero nadie pone atención y como son muy bajas las notas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s-E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157163" algn="just">
              <a:spcAft>
                <a:spcPts val="0"/>
              </a:spcAft>
              <a:buFont typeface="Calibri" panose="020F0502020204030204" pitchFamily="34" charset="0"/>
              <a:buChar char="-"/>
              <a:tabLst>
                <a:tab pos="900430" algn="l"/>
              </a:tabLst>
            </a:pP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 da lo mismo a l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s profes, con tal que le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 paguen.</a:t>
            </a:r>
          </a:p>
          <a:p>
            <a:pPr marL="342900" lvl="0" indent="-157163" algn="just">
              <a:spcAft>
                <a:spcPts val="0"/>
              </a:spcAft>
              <a:buFont typeface="Calibri" panose="020F0502020204030204" pitchFamily="34" charset="0"/>
              <a:buChar char="-"/>
              <a:tabLst>
                <a:tab pos="540385" algn="l"/>
              </a:tabLst>
            </a:pPr>
            <a:r>
              <a:rPr lang="es-ES" sz="1200" dirty="0">
                <a:ea typeface="Calibri" panose="020F0502020204030204" pitchFamily="34" charset="0"/>
                <a:cs typeface="Times New Roman" panose="02020603050405020304" pitchFamily="18" charset="0"/>
              </a:rPr>
              <a:t>Te hacen clases y no les importa, te regalan las notas</a:t>
            </a:r>
            <a:r>
              <a:rPr lang="es-419" sz="1200" dirty="0">
                <a:ea typeface="Calibri" panose="020F0502020204030204" pitchFamily="34" charset="0"/>
                <a:cs typeface="Times New Roman" panose="02020603050405020304" pitchFamily="18" charset="0"/>
              </a:rPr>
              <a:t>” (GC1)</a:t>
            </a:r>
            <a:endParaRPr lang="es-E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s-419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misma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línea</a:t>
            </a:r>
            <a:r>
              <a:rPr lang="es-419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rebaja de expectativas, se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 a los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adolescentes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sigan una carrera técnica a partir del liceo, de manera que aprendan un oficio en el que puedan trabajar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419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17145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Ahora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mi liceo están preparando a los niños de segundo, tercer y cuarto medio para la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  <a:p>
            <a:pPr marL="357188" indent="-17145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	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quiero seguir en ese colegio, pero me dicen que tengo que irme a un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técnico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tías primero te dicen: "¿qué quiere estudiar? Y si el colegio tiene lo que uno quiere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17145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mandan obligatoriamente a un técnico, para que salgas con un cartón para que puedas trabajar al tiro y después, si quieres, seguir estudiando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17145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Acá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dicen que uno tiene que estudiar una carrera técnica, para que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después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cuando salgamos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aquí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tengamos algo con lo que podamos trabajar, y si queremos seguir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estudiando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17145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419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 igual vamos a tener que trabajar” (GC2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s-419" sz="12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21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8058"/>
          </a:xfrm>
        </p:spPr>
        <p:txBody>
          <a:bodyPr>
            <a:noAutofit/>
          </a:bodyPr>
          <a:lstStyle/>
          <a:p>
            <a:r>
              <a:rPr lang="es-419" sz="2400" b="1" dirty="0" smtClean="0">
                <a:solidFill>
                  <a:prstClr val="black"/>
                </a:solidFill>
              </a:rPr>
              <a:t>Los procesos: </a:t>
            </a:r>
            <a:r>
              <a:rPr lang="es-CL" sz="2400" b="1" dirty="0" smtClean="0">
                <a:solidFill>
                  <a:prstClr val="black"/>
                </a:solidFill>
              </a:rPr>
              <a:t>elección vocacional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650412" y="1164733"/>
            <a:ext cx="77557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907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El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retraso escolar,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oferta de aprendizaje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un oficio técnico, la expectativa de tener que trabajar cuando hayan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dejado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 casa a los dieciocho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años o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 una edad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cercana; no impide que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aspiración de continuar estudios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superiores se mantenga, aunque se vea tensionada entre el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sueño de seguir una carrera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profesional en la universidad, continuar con una </a:t>
            </a:r>
            <a:r>
              <a:rPr lang="es-MX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carrera </a:t>
            </a: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técnica, ingresar a una institución armada, o trabajar antes de seguir estudiando.  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es-MX" dirty="0" smtClean="0"/>
              <a:t>- En l</a:t>
            </a:r>
            <a:r>
              <a:rPr lang="es-419" dirty="0" smtClean="0"/>
              <a:t>os </a:t>
            </a:r>
            <a:r>
              <a:rPr lang="es-MX" dirty="0">
                <a:ea typeface="Calibri"/>
                <a:cs typeface="Times New Roman"/>
              </a:rPr>
              <a:t>jóvenes mayores de 1</a:t>
            </a:r>
            <a:r>
              <a:rPr lang="es-419" dirty="0">
                <a:ea typeface="Calibri"/>
                <a:cs typeface="Times New Roman"/>
              </a:rPr>
              <a:t>8 </a:t>
            </a:r>
            <a:r>
              <a:rPr lang="es-419" dirty="0" smtClean="0">
                <a:ea typeface="Calibri"/>
                <a:cs typeface="Times New Roman"/>
              </a:rPr>
              <a:t>años</a:t>
            </a:r>
            <a:r>
              <a:rPr lang="es-MX" dirty="0" smtClean="0">
                <a:ea typeface="Calibri"/>
                <a:cs typeface="Times New Roman"/>
              </a:rPr>
              <a:t>, en etapa de autonomía, que tienden </a:t>
            </a:r>
            <a:r>
              <a:rPr lang="es-MX" dirty="0">
                <a:ea typeface="Calibri"/>
                <a:cs typeface="Times New Roman"/>
              </a:rPr>
              <a:t>a seguir estudios de continuidad entre el liceo y el instituto profesional o la universidad, </a:t>
            </a:r>
            <a:r>
              <a:rPr lang="es-MX" dirty="0" smtClean="0">
                <a:ea typeface="Calibri"/>
                <a:cs typeface="Times New Roman"/>
              </a:rPr>
              <a:t>e</a:t>
            </a:r>
            <a:r>
              <a:rPr lang="es-MX" dirty="0" smtClean="0">
                <a:solidFill>
                  <a:prstClr val="black"/>
                </a:solidFill>
                <a:ea typeface="Calibri"/>
                <a:cs typeface="Times New Roman"/>
              </a:rPr>
              <a:t>l </a:t>
            </a:r>
            <a:r>
              <a:rPr lang="es-MX" dirty="0">
                <a:solidFill>
                  <a:prstClr val="black"/>
                </a:solidFill>
                <a:ea typeface="Calibri"/>
                <a:cs typeface="Times New Roman"/>
              </a:rPr>
              <a:t>temor de no alcanzar a terminar los estudios superiores </a:t>
            </a:r>
            <a:r>
              <a:rPr lang="es-MX" dirty="0" smtClean="0">
                <a:solidFill>
                  <a:prstClr val="black"/>
                </a:solidFill>
                <a:ea typeface="Calibri"/>
                <a:cs typeface="Times New Roman"/>
              </a:rPr>
              <a:t>antes de cumplir los 24, es </a:t>
            </a:r>
            <a:r>
              <a:rPr lang="es-MX" dirty="0">
                <a:solidFill>
                  <a:prstClr val="black"/>
                </a:solidFill>
                <a:ea typeface="Calibri"/>
                <a:cs typeface="Times New Roman"/>
              </a:rPr>
              <a:t>semejante al de no alcanzar a terminar el cuarto </a:t>
            </a:r>
            <a:r>
              <a:rPr lang="es-MX" dirty="0" smtClean="0">
                <a:solidFill>
                  <a:prstClr val="black"/>
                </a:solidFill>
                <a:ea typeface="Calibri"/>
                <a:cs typeface="Times New Roman"/>
              </a:rPr>
              <a:t>medio antes de los 18. </a:t>
            </a:r>
            <a:r>
              <a:rPr lang="es-MX" dirty="0" smtClean="0">
                <a:ea typeface="Calibri"/>
                <a:cs typeface="Times New Roman"/>
              </a:rPr>
              <a:t>La </a:t>
            </a:r>
            <a:r>
              <a:rPr lang="es-MX" dirty="0">
                <a:ea typeface="Calibri"/>
                <a:cs typeface="Times New Roman"/>
              </a:rPr>
              <a:t>discontinuidad en los estudios acarrea la pérdida de importantes beneficios en el acceso a los estudios superiores, como son la gratuidad, las becas de alimentación, etc. </a:t>
            </a:r>
            <a:r>
              <a:rPr lang="es-MX" dirty="0" smtClean="0">
                <a:ea typeface="Calibri"/>
                <a:cs typeface="Times New Roman"/>
              </a:rPr>
              <a:t>Hay rezagos educativos que son heredados y otros que se acumulan en esta etapa: “</a:t>
            </a:r>
            <a:r>
              <a:rPr lang="es-MX" dirty="0">
                <a:ea typeface="Calibri"/>
                <a:cs typeface="Times New Roman"/>
              </a:rPr>
              <a:t>Ahora estoy con CAE, que la gratuidad se me terminó el primer semestre. Es que me atrasé un año” (GC3). </a:t>
            </a:r>
            <a:r>
              <a:rPr lang="es-MX" dirty="0" smtClean="0">
                <a:ea typeface="Calibri"/>
                <a:cs typeface="Times New Roman"/>
              </a:rPr>
              <a:t> </a:t>
            </a:r>
            <a:endParaRPr lang="es-419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57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3"/>
          </a:xfrm>
        </p:spPr>
        <p:txBody>
          <a:bodyPr>
            <a:normAutofit/>
          </a:bodyPr>
          <a:lstStyle/>
          <a:p>
            <a:r>
              <a:rPr lang="es-419" sz="2400" b="1" dirty="0">
                <a:solidFill>
                  <a:prstClr val="black"/>
                </a:solidFill>
              </a:rPr>
              <a:t>Transición </a:t>
            </a:r>
            <a:r>
              <a:rPr lang="es-419" sz="2400" b="1" dirty="0" smtClean="0">
                <a:solidFill>
                  <a:prstClr val="black"/>
                </a:solidFill>
              </a:rPr>
              <a:t>3: Integración al mercado del trabajo</a:t>
            </a:r>
            <a:endParaRPr lang="es-ES" sz="2400" b="1" dirty="0"/>
          </a:p>
        </p:txBody>
      </p:sp>
      <p:sp>
        <p:nvSpPr>
          <p:cNvPr id="7" name="Rectángulo 6"/>
          <p:cNvSpPr/>
          <p:nvPr/>
        </p:nvSpPr>
        <p:spPr>
          <a:xfrm>
            <a:off x="971600" y="2967335"/>
            <a:ext cx="74168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r>
              <a:rPr lang="es-CL" sz="1200" dirty="0" smtClean="0"/>
              <a:t>Fuente: </a:t>
            </a:r>
            <a:r>
              <a:rPr lang="es-419" sz="1200" dirty="0" smtClean="0"/>
              <a:t>S</a:t>
            </a:r>
            <a:r>
              <a:rPr lang="es-CL" sz="1200" dirty="0" err="1" smtClean="0"/>
              <a:t>egundo</a:t>
            </a:r>
            <a:r>
              <a:rPr lang="es-CL" sz="1200" dirty="0" smtClean="0"/>
              <a:t> Informe de Juventud</a:t>
            </a:r>
            <a:endParaRPr lang="es-419" sz="1200" dirty="0" smtClean="0"/>
          </a:p>
          <a:p>
            <a:endParaRPr lang="es-419" sz="1200" dirty="0"/>
          </a:p>
          <a:p>
            <a:endParaRPr lang="es-419" sz="1200" dirty="0" smtClean="0"/>
          </a:p>
          <a:p>
            <a:r>
              <a:rPr lang="es-MX" dirty="0">
                <a:ea typeface="Calibri" panose="020F0502020204030204" pitchFamily="34" charset="0"/>
                <a:cs typeface="IskoolaPota"/>
              </a:rPr>
              <a:t>De</a:t>
            </a:r>
            <a:r>
              <a:rPr lang="es-419" dirty="0">
                <a:ea typeface="Calibri" panose="020F0502020204030204" pitchFamily="34" charset="0"/>
                <a:cs typeface="IskoolaPota"/>
              </a:rPr>
              <a:t>l análisis de </a:t>
            </a:r>
            <a:r>
              <a:rPr lang="es-419" dirty="0" smtClean="0">
                <a:ea typeface="Calibri" panose="020F0502020204030204" pitchFamily="34" charset="0"/>
                <a:cs typeface="IskoolaPota"/>
              </a:rPr>
              <a:t>los datos, se puede concluir que los sectores medios y altos postergan su inserción laboral a fin de proseguir estudios que les permitan una mayor valoración profesional y, por lo tanto, la obtención de más y mejores empleos.   </a:t>
            </a:r>
            <a:endParaRPr lang="es-419" dirty="0" smtClean="0"/>
          </a:p>
          <a:p>
            <a:endParaRPr lang="es-419" sz="12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932367"/>
              </p:ext>
            </p:extLst>
          </p:nvPr>
        </p:nvGraphicFramePr>
        <p:xfrm>
          <a:off x="-175028" y="1543400"/>
          <a:ext cx="9290499" cy="2674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o" r:id="rId7" imgW="5386812" imgH="1580036" progId="Word.Document.12">
                  <p:embed/>
                </p:oleObj>
              </mc:Choice>
              <mc:Fallback>
                <p:oleObj name="Documento" r:id="rId7" imgW="5386812" imgH="15800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-175028" y="1543400"/>
                        <a:ext cx="9290499" cy="2674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ángulo 10"/>
          <p:cNvSpPr/>
          <p:nvPr/>
        </p:nvSpPr>
        <p:spPr>
          <a:xfrm>
            <a:off x="971600" y="3105835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r>
              <a:rPr lang="es-CL" dirty="0" smtClean="0"/>
              <a:t>Porcentaje </a:t>
            </a:r>
            <a:r>
              <a:rPr lang="es-CL" dirty="0"/>
              <a:t>de jóvenes en la PEA según quintil de ingreso del hogar por tramos de edad.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788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2" y="0"/>
            <a:ext cx="1261981" cy="89009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Conclusiones y recomendaciones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MX" sz="1900" dirty="0" smtClean="0"/>
              <a:t>Los adolescentes que se </a:t>
            </a:r>
            <a:r>
              <a:rPr lang="es-MX" sz="1900" dirty="0" smtClean="0">
                <a:ea typeface="Calibri"/>
                <a:cs typeface="Times New Roman"/>
              </a:rPr>
              <a:t>preparan para la </a:t>
            </a:r>
            <a:r>
              <a:rPr lang="es-MX" sz="1900" dirty="0">
                <a:ea typeface="Calibri"/>
                <a:cs typeface="Times New Roman"/>
              </a:rPr>
              <a:t>vida adulta y </a:t>
            </a:r>
            <a:r>
              <a:rPr lang="es-MX" sz="1900" dirty="0" smtClean="0">
                <a:ea typeface="Calibri"/>
                <a:cs typeface="Times New Roman"/>
              </a:rPr>
              <a:t>los jóvenes que ensayan su autonomía después </a:t>
            </a:r>
            <a:r>
              <a:rPr lang="es-MX" sz="1900" dirty="0">
                <a:ea typeface="Calibri"/>
                <a:cs typeface="Times New Roman"/>
              </a:rPr>
              <a:t>del egreso</a:t>
            </a:r>
            <a:r>
              <a:rPr lang="es-MX" sz="1900" dirty="0" smtClean="0">
                <a:ea typeface="Calibri"/>
                <a:cs typeface="Times New Roman"/>
              </a:rPr>
              <a:t>, requieren de una política pública de acompañamiento y apoyo y de un programa de jóvenes claramente estructurado. El mero apoyo financiero no es suficiente si no existe un acompañamiento profesional integral, sobre todo en la fase </a:t>
            </a:r>
            <a:r>
              <a:rPr lang="es-MX" sz="1900" dirty="0">
                <a:ea typeface="Calibri"/>
                <a:cs typeface="Times New Roman"/>
              </a:rPr>
              <a:t>de autonomía a partir de la </a:t>
            </a:r>
            <a:r>
              <a:rPr lang="es-MX" sz="1900" dirty="0" smtClean="0">
                <a:ea typeface="Calibri"/>
                <a:cs typeface="Times New Roman"/>
              </a:rPr>
              <a:t>salida: ver </a:t>
            </a:r>
            <a:r>
              <a:rPr lang="es-MX" sz="1900" dirty="0">
                <a:ea typeface="Calibri"/>
                <a:cs typeface="Times New Roman"/>
              </a:rPr>
              <a:t>dónde van a vivir y con quien, acompañarlos en sus estudios y su desarrollo vocacional, asistirlos en su inserción laboral y en sus necesidades de formación, apoyarlos en eventuales iniciativas de emprendimiento, y en las relaciones que establecen con otras personas, incluso si eventualmente forman una nueva familia.     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MX" sz="1900" dirty="0" smtClean="0">
                <a:ea typeface="Calibri"/>
                <a:cs typeface="Times New Roman"/>
              </a:rPr>
              <a:t>Mientras preparan su egreso</a:t>
            </a:r>
            <a:r>
              <a:rPr lang="es-MX" sz="1900" dirty="0">
                <a:ea typeface="Calibri"/>
                <a:cs typeface="Times New Roman"/>
              </a:rPr>
              <a:t>, es deseable que los adolescentes </a:t>
            </a:r>
            <a:r>
              <a:rPr lang="es-MX" sz="1900" dirty="0" smtClean="0">
                <a:ea typeface="Calibri"/>
                <a:cs typeface="Times New Roman"/>
              </a:rPr>
              <a:t>ensayen su </a:t>
            </a:r>
            <a:r>
              <a:rPr lang="es-MX" sz="1900" dirty="0">
                <a:ea typeface="Calibri"/>
                <a:cs typeface="Times New Roman"/>
              </a:rPr>
              <a:t>habilitación y la convivencia con compañeros de la misma edad</a:t>
            </a:r>
            <a:r>
              <a:rPr lang="es-MX" sz="1900" dirty="0" smtClean="0">
                <a:ea typeface="Calibri"/>
                <a:cs typeface="Times New Roman"/>
              </a:rPr>
              <a:t>. Las cuidadoras principales y todos </a:t>
            </a:r>
            <a:r>
              <a:rPr lang="es-MX" sz="1900" dirty="0">
                <a:ea typeface="Calibri"/>
                <a:cs typeface="Times New Roman"/>
              </a:rPr>
              <a:t>quienes se desempeñen en el programa </a:t>
            </a:r>
            <a:r>
              <a:rPr lang="es-MX" sz="1900" dirty="0" smtClean="0">
                <a:ea typeface="Calibri"/>
                <a:cs typeface="Times New Roman"/>
              </a:rPr>
              <a:t>deben tener formación </a:t>
            </a:r>
            <a:r>
              <a:rPr lang="es-MX" sz="1900" dirty="0">
                <a:ea typeface="Calibri"/>
                <a:cs typeface="Times New Roman"/>
              </a:rPr>
              <a:t>especializada en trabajo con adolescentes, </a:t>
            </a:r>
            <a:r>
              <a:rPr lang="es-MX" sz="1900" dirty="0" smtClean="0">
                <a:ea typeface="Calibri"/>
                <a:cs typeface="Times New Roman"/>
              </a:rPr>
              <a:t>especialmente en temas </a:t>
            </a:r>
            <a:r>
              <a:rPr lang="es-MX" sz="1900" dirty="0">
                <a:ea typeface="Calibri"/>
                <a:cs typeface="Times New Roman"/>
              </a:rPr>
              <a:t>importantes para ellos, como </a:t>
            </a:r>
            <a:r>
              <a:rPr lang="es-MX" sz="1900" dirty="0" smtClean="0">
                <a:ea typeface="Calibri"/>
                <a:cs typeface="Times New Roman"/>
              </a:rPr>
              <a:t>la </a:t>
            </a:r>
            <a:r>
              <a:rPr lang="es-MX" sz="1900" dirty="0">
                <a:ea typeface="Calibri"/>
                <a:cs typeface="Times New Roman"/>
              </a:rPr>
              <a:t>responsabilidad personal y social, </a:t>
            </a:r>
            <a:r>
              <a:rPr lang="es-MX" sz="1900" dirty="0" smtClean="0">
                <a:ea typeface="Calibri"/>
                <a:cs typeface="Times New Roman"/>
              </a:rPr>
              <a:t>la salud </a:t>
            </a:r>
            <a:r>
              <a:rPr lang="es-MX" sz="1900" dirty="0">
                <a:ea typeface="Calibri"/>
                <a:cs typeface="Times New Roman"/>
              </a:rPr>
              <a:t>mental, </a:t>
            </a:r>
            <a:r>
              <a:rPr lang="es-MX" sz="1900" dirty="0" smtClean="0">
                <a:ea typeface="Calibri"/>
                <a:cs typeface="Times New Roman"/>
              </a:rPr>
              <a:t>la identidad</a:t>
            </a:r>
            <a:r>
              <a:rPr lang="es-MX" sz="1900" dirty="0">
                <a:ea typeface="Calibri"/>
                <a:cs typeface="Times New Roman"/>
              </a:rPr>
              <a:t>, </a:t>
            </a:r>
            <a:r>
              <a:rPr lang="es-MX" sz="1900" dirty="0" smtClean="0">
                <a:ea typeface="Calibri"/>
                <a:cs typeface="Times New Roman"/>
              </a:rPr>
              <a:t>la afectividad </a:t>
            </a:r>
            <a:r>
              <a:rPr lang="es-MX" sz="1900" dirty="0">
                <a:ea typeface="Calibri"/>
                <a:cs typeface="Times New Roman"/>
              </a:rPr>
              <a:t>y </a:t>
            </a:r>
            <a:r>
              <a:rPr lang="es-MX" sz="1900" dirty="0" smtClean="0">
                <a:ea typeface="Calibri"/>
                <a:cs typeface="Times New Roman"/>
              </a:rPr>
              <a:t>la sexualidad. También </a:t>
            </a:r>
            <a:r>
              <a:rPr lang="es-MX" sz="1900" dirty="0">
                <a:ea typeface="Calibri"/>
                <a:cs typeface="Times New Roman"/>
              </a:rPr>
              <a:t>es deseable promover actividades </a:t>
            </a:r>
            <a:r>
              <a:rPr lang="es-MX" sz="1900" dirty="0" smtClean="0">
                <a:ea typeface="Calibri"/>
                <a:cs typeface="Times New Roman"/>
              </a:rPr>
              <a:t>de participación, que los ayuden a ampliar </a:t>
            </a:r>
            <a:r>
              <a:rPr lang="es-MX" sz="1900" dirty="0">
                <a:ea typeface="Calibri"/>
                <a:cs typeface="Times New Roman"/>
              </a:rPr>
              <a:t>sus redes sociales y mejorar sus relaciones familiares, en especial generar vínculos con personas de referencia que los acompañen en la fase post egreso.</a:t>
            </a:r>
          </a:p>
          <a:p>
            <a:pPr algn="just"/>
            <a:endParaRPr lang="es-MX" sz="1800" dirty="0" smtClean="0">
              <a:ea typeface="Calibri"/>
              <a:cs typeface="Times New Roman"/>
            </a:endParaRPr>
          </a:p>
          <a:p>
            <a:pPr algn="just"/>
            <a:endParaRPr lang="es-MX" sz="1800" dirty="0"/>
          </a:p>
        </p:txBody>
      </p:sp>
      <p:sp>
        <p:nvSpPr>
          <p:cNvPr id="7" name="Rectángulo 6"/>
          <p:cNvSpPr/>
          <p:nvPr/>
        </p:nvSpPr>
        <p:spPr>
          <a:xfrm>
            <a:off x="971600" y="2967335"/>
            <a:ext cx="741682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dirty="0"/>
          </a:p>
          <a:p>
            <a:endParaRPr lang="es-419" dirty="0" smtClean="0"/>
          </a:p>
          <a:p>
            <a:endParaRPr lang="es-419" sz="12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0"/>
            <a:ext cx="1475656" cy="83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971600" y="3105835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419" dirty="0" smtClean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47085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1999</Words>
  <Application>Microsoft Office PowerPoint</Application>
  <PresentationFormat>Presentación en pantalla (4:3)</PresentationFormat>
  <Paragraphs>155</Paragraphs>
  <Slides>10</Slides>
  <Notes>10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IskoolaPota</vt:lpstr>
      <vt:lpstr>Times New Roman</vt:lpstr>
      <vt:lpstr>Tema de Office</vt:lpstr>
      <vt:lpstr>Documento</vt:lpstr>
      <vt:lpstr>  PREPARACIÓN Y ACOMPAÑAMIENTO DE JÓVENES EN SU TRÁNSITO A LA VIDA ADULTA: ESTUDIO DE ALDEAS INFANTILES SOS  ALEJANDRO TSUKAME SÁEZ ALDEAS INFANTILES SOS CHILE - OBSERVA </vt:lpstr>
      <vt:lpstr>Quienes y cómo son los y las adolescentes  y jóvenes que transitan a la vida adulta</vt:lpstr>
      <vt:lpstr>Transición 1: Formación de un hogar propio</vt:lpstr>
      <vt:lpstr>Los procesos: autovalencia</vt:lpstr>
      <vt:lpstr>Transición 2: Finalización del ciclo educativo</vt:lpstr>
      <vt:lpstr>Los procesos: elección vocacional</vt:lpstr>
      <vt:lpstr>Los procesos: elección vocacional</vt:lpstr>
      <vt:lpstr>Transición 3: Integración al mercado del trabajo</vt:lpstr>
      <vt:lpstr>Conclusiones y recomendaciones</vt:lpstr>
      <vt:lpstr>Conclusiones y recomendaciones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Tsukame</dc:creator>
  <cp:lastModifiedBy>Alejandro Tsukame</cp:lastModifiedBy>
  <cp:revision>40</cp:revision>
  <cp:lastPrinted>2018-11-13T12:42:26Z</cp:lastPrinted>
  <dcterms:created xsi:type="dcterms:W3CDTF">2018-11-11T14:15:13Z</dcterms:created>
  <dcterms:modified xsi:type="dcterms:W3CDTF">2018-11-13T13:01:51Z</dcterms:modified>
</cp:coreProperties>
</file>