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77" r:id="rId5"/>
    <p:sldId id="259" r:id="rId6"/>
    <p:sldId id="280" r:id="rId7"/>
    <p:sldId id="281" r:id="rId8"/>
    <p:sldId id="300" r:id="rId9"/>
    <p:sldId id="299" r:id="rId10"/>
    <p:sldId id="282" r:id="rId11"/>
    <p:sldId id="298" r:id="rId12"/>
    <p:sldId id="302" r:id="rId13"/>
    <p:sldId id="283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94" r:id="rId22"/>
    <p:sldId id="297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jandro Tsukame" initials="AT" lastIdx="2" clrIdx="0"/>
  <p:cmAuthor id="2" name="Ricardo Evangelista" initials="RE" lastIdx="8" clrIdx="1">
    <p:extLst>
      <p:ext uri="{19B8F6BF-5375-455C-9EA6-DF929625EA0E}">
        <p15:presenceInfo xmlns:p15="http://schemas.microsoft.com/office/powerpoint/2012/main" userId="Ricardo Evangelis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D80E5-771D-4DC5-AD24-9E82F964B032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3B3CECC-D3D3-4AB2-8A24-63F3976B5197}">
      <dgm:prSet phldrT="[Texto]" custT="1"/>
      <dgm:spPr/>
      <dgm:t>
        <a:bodyPr/>
        <a:lstStyle/>
        <a:p>
          <a:r>
            <a:rPr lang="es-CL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Promover</a:t>
          </a:r>
          <a:r>
            <a:rPr lang="es-CL" sz="1800" b="0" dirty="0" smtClean="0">
              <a:solidFill>
                <a:schemeClr val="tx1"/>
              </a:solidFill>
              <a:latin typeface="Calibri" panose="020F0502020204030204" pitchFamily="34" charset="0"/>
            </a:rPr>
            <a:t> el Cuidado</a:t>
          </a:r>
          <a:endParaRPr lang="es-CL" sz="1800" b="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C81C397F-95FA-428F-B919-E4650CF42150}" type="parTrans" cxnId="{EE151FB7-92C3-445A-9F89-87131DDAF45B}">
      <dgm:prSet/>
      <dgm:spPr/>
      <dgm:t>
        <a:bodyPr/>
        <a:lstStyle/>
        <a:p>
          <a:endParaRPr lang="es-CL" sz="2800"/>
        </a:p>
      </dgm:t>
    </dgm:pt>
    <dgm:pt modelId="{DD6B1815-1514-4D3F-8938-429C01CA7A33}" type="sibTrans" cxnId="{EE151FB7-92C3-445A-9F89-87131DDAF45B}">
      <dgm:prSet/>
      <dgm:spPr/>
      <dgm:t>
        <a:bodyPr/>
        <a:lstStyle/>
        <a:p>
          <a:endParaRPr lang="es-CL" sz="2800"/>
        </a:p>
      </dgm:t>
    </dgm:pt>
    <dgm:pt modelId="{39467216-F43D-4D8C-BD45-AA8EA03470A6}">
      <dgm:prSet custT="1"/>
      <dgm:spPr/>
      <dgm:t>
        <a:bodyPr/>
        <a:lstStyle/>
        <a:p>
          <a:r>
            <a:rPr lang="es-MX" sz="1600" b="0" dirty="0" smtClean="0">
              <a:solidFill>
                <a:schemeClr val="tx1"/>
              </a:solidFill>
              <a:latin typeface="Calibri" panose="020F0502020204030204" pitchFamily="34" charset="0"/>
              <a:cs typeface="Times New Roman" pitchFamily="18" charset="0"/>
            </a:rPr>
            <a:t>Cuando la familia ha perdido su capacidad de cuidado, </a:t>
          </a:r>
          <a:r>
            <a:rPr lang="es-MX" sz="16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itchFamily="18" charset="0"/>
            </a:rPr>
            <a:t>evitar la judicialización</a:t>
          </a:r>
        </a:p>
      </dgm:t>
    </dgm:pt>
    <dgm:pt modelId="{01B8FC79-4F2A-4781-B009-5E9396FE3F46}" type="parTrans" cxnId="{24526942-1513-4999-BAE0-A66E8C582516}">
      <dgm:prSet/>
      <dgm:spPr/>
      <dgm:t>
        <a:bodyPr/>
        <a:lstStyle/>
        <a:p>
          <a:endParaRPr lang="es-CL" sz="2800"/>
        </a:p>
      </dgm:t>
    </dgm:pt>
    <dgm:pt modelId="{4D5090EE-C95E-4216-B794-7F5D6F265244}" type="sibTrans" cxnId="{24526942-1513-4999-BAE0-A66E8C582516}">
      <dgm:prSet/>
      <dgm:spPr/>
      <dgm:t>
        <a:bodyPr/>
        <a:lstStyle/>
        <a:p>
          <a:endParaRPr lang="es-CL" sz="2800"/>
        </a:p>
      </dgm:t>
    </dgm:pt>
    <dgm:pt modelId="{5E7E19E1-0E1B-45C5-AC47-ABAD54552870}">
      <dgm:prSet custT="1"/>
      <dgm:spPr/>
      <dgm:t>
        <a:bodyPr/>
        <a:lstStyle/>
        <a:p>
          <a:r>
            <a:rPr lang="es-MX" sz="1600" b="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Buscar una </a:t>
          </a:r>
          <a:r>
            <a:rPr lang="es-MX" sz="1600" b="1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familia alternativa</a:t>
          </a:r>
        </a:p>
      </dgm:t>
    </dgm:pt>
    <dgm:pt modelId="{9C431EBC-27B0-4858-9ACE-D68E578361E9}" type="parTrans" cxnId="{1EE7B5DE-7964-4CA2-AE1A-05394E49E096}">
      <dgm:prSet/>
      <dgm:spPr/>
      <dgm:t>
        <a:bodyPr/>
        <a:lstStyle/>
        <a:p>
          <a:endParaRPr lang="es-CL" sz="2800"/>
        </a:p>
      </dgm:t>
    </dgm:pt>
    <dgm:pt modelId="{BB6F045D-DBE8-4BE5-860E-9227286BF16B}" type="sibTrans" cxnId="{1EE7B5DE-7964-4CA2-AE1A-05394E49E096}">
      <dgm:prSet/>
      <dgm:spPr/>
      <dgm:t>
        <a:bodyPr/>
        <a:lstStyle/>
        <a:p>
          <a:endParaRPr lang="es-CL" sz="2800"/>
        </a:p>
      </dgm:t>
    </dgm:pt>
    <dgm:pt modelId="{B015F236-78ED-4950-A8DC-166C443E3389}">
      <dgm:prSet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Cuidado residencial transitorio</a:t>
          </a:r>
          <a:endParaRPr lang="es-MX" sz="1600" b="1" dirty="0">
            <a:solidFill>
              <a:schemeClr val="tx1"/>
            </a:solidFill>
            <a:latin typeface="+mj-lt"/>
            <a:cs typeface="Times New Roman" pitchFamily="18" charset="0"/>
          </a:endParaRPr>
        </a:p>
      </dgm:t>
    </dgm:pt>
    <dgm:pt modelId="{5A670CC6-4C59-4E71-8764-96997AC64DD9}" type="parTrans" cxnId="{B29C9812-B4C9-4AE6-B92A-EB57569533F4}">
      <dgm:prSet/>
      <dgm:spPr/>
      <dgm:t>
        <a:bodyPr/>
        <a:lstStyle/>
        <a:p>
          <a:endParaRPr lang="es-CL" sz="2800"/>
        </a:p>
      </dgm:t>
    </dgm:pt>
    <dgm:pt modelId="{16CF9BD0-D996-4682-B7FD-8ED3F18CFF87}" type="sibTrans" cxnId="{B29C9812-B4C9-4AE6-B92A-EB57569533F4}">
      <dgm:prSet/>
      <dgm:spPr/>
      <dgm:t>
        <a:bodyPr/>
        <a:lstStyle/>
        <a:p>
          <a:endParaRPr lang="es-CL" sz="2800"/>
        </a:p>
      </dgm:t>
    </dgm:pt>
    <dgm:pt modelId="{09636086-F9BD-48AE-946C-AEBA52F06F59}">
      <dgm:prSet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itchFamily="18" charset="0"/>
            </a:rPr>
            <a:t>Prevenir </a:t>
          </a:r>
          <a:r>
            <a:rPr lang="es-MX" sz="1800" b="0" dirty="0" smtClean="0">
              <a:solidFill>
                <a:schemeClr val="tx1"/>
              </a:solidFill>
              <a:latin typeface="Calibri" panose="020F0502020204030204" pitchFamily="34" charset="0"/>
              <a:cs typeface="Times New Roman" pitchFamily="18" charset="0"/>
            </a:rPr>
            <a:t>que las familias pierdan su capacidad de cuidado</a:t>
          </a:r>
        </a:p>
      </dgm:t>
    </dgm:pt>
    <dgm:pt modelId="{30990109-90BA-4E3B-99EE-0B0D8FB5B7D8}" type="sibTrans" cxnId="{17675CE0-7278-494C-B125-4EA977D49041}">
      <dgm:prSet/>
      <dgm:spPr/>
      <dgm:t>
        <a:bodyPr/>
        <a:lstStyle/>
        <a:p>
          <a:endParaRPr lang="es-CL" sz="2800"/>
        </a:p>
      </dgm:t>
    </dgm:pt>
    <dgm:pt modelId="{E096F768-1748-42AB-B326-1B969D83C856}" type="parTrans" cxnId="{17675CE0-7278-494C-B125-4EA977D49041}">
      <dgm:prSet/>
      <dgm:spPr/>
      <dgm:t>
        <a:bodyPr/>
        <a:lstStyle/>
        <a:p>
          <a:endParaRPr lang="es-CL" sz="2800"/>
        </a:p>
      </dgm:t>
    </dgm:pt>
    <dgm:pt modelId="{9AFDC969-1095-4259-B431-28DF373B5881}" type="pres">
      <dgm:prSet presAssocID="{465D80E5-771D-4DC5-AD24-9E82F964B032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s-CL"/>
        </a:p>
      </dgm:t>
    </dgm:pt>
    <dgm:pt modelId="{9F9B5F6D-BC89-4119-ADB9-784B8008DAFE}" type="pres">
      <dgm:prSet presAssocID="{465D80E5-771D-4DC5-AD24-9E82F964B032}" presName="arrowNode" presStyleLbl="node1" presStyleIdx="0" presStyleCnt="1" custAng="21349088" custScaleX="118230" custLinFactNeighborX="4492" custLinFactNeighborY="12574"/>
      <dgm:spPr/>
    </dgm:pt>
    <dgm:pt modelId="{71165BD9-EAE0-4BA8-8732-B6BB75F50F5B}" type="pres">
      <dgm:prSet presAssocID="{73B3CECC-D3D3-4AB2-8A24-63F3976B5197}" presName="txNode1" presStyleLbl="revTx" presStyleIdx="0" presStyleCnt="5" custScaleY="43315" custLinFactY="1992" custLinFactNeighborX="-56146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2F7C02-1133-4DC1-9272-5FD4D762AC12}" type="pres">
      <dgm:prSet presAssocID="{09636086-F9BD-48AE-946C-AEBA52F06F59}" presName="txNode2" presStyleLbl="revTx" presStyleIdx="1" presStyleCnt="5" custAng="0" custScaleX="177022" custScaleY="31426" custLinFactNeighborX="323" custLinFactNeighborY="-1022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7F4B3A-9761-4CA0-BD30-EC8D269DCD97}" type="pres">
      <dgm:prSet presAssocID="{30990109-90BA-4E3B-99EE-0B0D8FB5B7D8}" presName="dotNode2" presStyleCnt="0"/>
      <dgm:spPr/>
    </dgm:pt>
    <dgm:pt modelId="{32BB6E5A-30ED-4E7A-B1C9-C43A287F314A}" type="pres">
      <dgm:prSet presAssocID="{30990109-90BA-4E3B-99EE-0B0D8FB5B7D8}" presName="dotRepeatNode" presStyleLbl="fgShp" presStyleIdx="0" presStyleCnt="3" custLinFactX="-211375" custLinFactNeighborX="-300000" custLinFactNeighborY="71319"/>
      <dgm:spPr/>
      <dgm:t>
        <a:bodyPr/>
        <a:lstStyle/>
        <a:p>
          <a:endParaRPr lang="es-CL"/>
        </a:p>
      </dgm:t>
    </dgm:pt>
    <dgm:pt modelId="{17A3A1ED-7DCD-42AD-87A5-F16CF3E63AB1}" type="pres">
      <dgm:prSet presAssocID="{39467216-F43D-4D8C-BD45-AA8EA03470A6}" presName="txNode3" presStyleLbl="revTx" presStyleIdx="2" presStyleCnt="5" custScaleX="179198" custLinFactNeighborX="-30165" custLinFactNeighborY="2573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A4D3104-D01B-4029-A47B-BAAF18F5AA05}" type="pres">
      <dgm:prSet presAssocID="{4D5090EE-C95E-4216-B794-7F5D6F265244}" presName="dotNode3" presStyleCnt="0"/>
      <dgm:spPr/>
    </dgm:pt>
    <dgm:pt modelId="{B67B4B3C-17D3-4F3C-AE11-2088A3021D19}" type="pres">
      <dgm:prSet presAssocID="{4D5090EE-C95E-4216-B794-7F5D6F265244}" presName="dotRepeatNode" presStyleLbl="fgShp" presStyleIdx="1" presStyleCnt="3" custLinFactNeighborX="-27277" custLinFactNeighborY="-57557"/>
      <dgm:spPr/>
      <dgm:t>
        <a:bodyPr/>
        <a:lstStyle/>
        <a:p>
          <a:endParaRPr lang="es-CL"/>
        </a:p>
      </dgm:t>
    </dgm:pt>
    <dgm:pt modelId="{E5B785B0-0E2B-47CF-9DE7-C5EA48E246E0}" type="pres">
      <dgm:prSet presAssocID="{5E7E19E1-0E1B-45C5-AC47-ABAD54552870}" presName="txNode4" presStyleLbl="revTx" presStyleIdx="3" presStyleCnt="5" custScaleX="191548" custScaleY="109580" custLinFactNeighborX="50825" custLinFactNeighborY="-3825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1BCE5DD-D7E7-4C3E-89C8-2B6392668ABF}" type="pres">
      <dgm:prSet presAssocID="{BB6F045D-DBE8-4BE5-860E-9227286BF16B}" presName="dotNode4" presStyleCnt="0"/>
      <dgm:spPr/>
    </dgm:pt>
    <dgm:pt modelId="{11CB0B91-88CB-41DE-8691-8B8EED374670}" type="pres">
      <dgm:prSet presAssocID="{BB6F045D-DBE8-4BE5-860E-9227286BF16B}" presName="dotRepeatNode" presStyleLbl="fgShp" presStyleIdx="2" presStyleCnt="3" custLinFactX="100000" custLinFactY="-100000" custLinFactNeighborX="135823" custLinFactNeighborY="-180012"/>
      <dgm:spPr/>
      <dgm:t>
        <a:bodyPr/>
        <a:lstStyle/>
        <a:p>
          <a:endParaRPr lang="es-CL"/>
        </a:p>
      </dgm:t>
    </dgm:pt>
    <dgm:pt modelId="{65205509-6BEF-4862-B6DB-1FF2E8879BF0}" type="pres">
      <dgm:prSet presAssocID="{B015F236-78ED-4950-A8DC-166C443E3389}" presName="txNode5" presStyleLbl="revTx" presStyleIdx="4" presStyleCnt="5" custScaleX="203482" custScaleY="62899" custLinFactNeighborX="15830" custLinFactNeighborY="-3471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7675CE0-7278-494C-B125-4EA977D49041}" srcId="{465D80E5-771D-4DC5-AD24-9E82F964B032}" destId="{09636086-F9BD-48AE-946C-AEBA52F06F59}" srcOrd="1" destOrd="0" parTransId="{E096F768-1748-42AB-B326-1B969D83C856}" sibTransId="{30990109-90BA-4E3B-99EE-0B0D8FB5B7D8}"/>
    <dgm:cxn modelId="{ED2D6EB7-9E83-4D2E-B106-D1E6B407A0E7}" type="presOf" srcId="{465D80E5-771D-4DC5-AD24-9E82F964B032}" destId="{9AFDC969-1095-4259-B431-28DF373B5881}" srcOrd="0" destOrd="0" presId="urn:microsoft.com/office/officeart/2009/3/layout/DescendingProcess"/>
    <dgm:cxn modelId="{93D8701F-A25A-4296-8BB4-3753F704A70C}" type="presOf" srcId="{09636086-F9BD-48AE-946C-AEBA52F06F59}" destId="{2C2F7C02-1133-4DC1-9272-5FD4D762AC12}" srcOrd="0" destOrd="0" presId="urn:microsoft.com/office/officeart/2009/3/layout/DescendingProcess"/>
    <dgm:cxn modelId="{6C5D7992-5955-4E68-924E-4D3AFC365264}" type="presOf" srcId="{5E7E19E1-0E1B-45C5-AC47-ABAD54552870}" destId="{E5B785B0-0E2B-47CF-9DE7-C5EA48E246E0}" srcOrd="0" destOrd="0" presId="urn:microsoft.com/office/officeart/2009/3/layout/DescendingProcess"/>
    <dgm:cxn modelId="{052D371C-A54D-421C-A768-45DDBE7E5F27}" type="presOf" srcId="{4D5090EE-C95E-4216-B794-7F5D6F265244}" destId="{B67B4B3C-17D3-4F3C-AE11-2088A3021D19}" srcOrd="0" destOrd="0" presId="urn:microsoft.com/office/officeart/2009/3/layout/DescendingProcess"/>
    <dgm:cxn modelId="{B0F5E656-D2CB-46C5-874F-E390619BEFA7}" type="presOf" srcId="{BB6F045D-DBE8-4BE5-860E-9227286BF16B}" destId="{11CB0B91-88CB-41DE-8691-8B8EED374670}" srcOrd="0" destOrd="0" presId="urn:microsoft.com/office/officeart/2009/3/layout/DescendingProcess"/>
    <dgm:cxn modelId="{65206F12-300D-4D63-94AC-0C45F58A4B93}" type="presOf" srcId="{B015F236-78ED-4950-A8DC-166C443E3389}" destId="{65205509-6BEF-4862-B6DB-1FF2E8879BF0}" srcOrd="0" destOrd="0" presId="urn:microsoft.com/office/officeart/2009/3/layout/DescendingProcess"/>
    <dgm:cxn modelId="{EE151FB7-92C3-445A-9F89-87131DDAF45B}" srcId="{465D80E5-771D-4DC5-AD24-9E82F964B032}" destId="{73B3CECC-D3D3-4AB2-8A24-63F3976B5197}" srcOrd="0" destOrd="0" parTransId="{C81C397F-95FA-428F-B919-E4650CF42150}" sibTransId="{DD6B1815-1514-4D3F-8938-429C01CA7A33}"/>
    <dgm:cxn modelId="{24526942-1513-4999-BAE0-A66E8C582516}" srcId="{465D80E5-771D-4DC5-AD24-9E82F964B032}" destId="{39467216-F43D-4D8C-BD45-AA8EA03470A6}" srcOrd="2" destOrd="0" parTransId="{01B8FC79-4F2A-4781-B009-5E9396FE3F46}" sibTransId="{4D5090EE-C95E-4216-B794-7F5D6F265244}"/>
    <dgm:cxn modelId="{1EE7B5DE-7964-4CA2-AE1A-05394E49E096}" srcId="{465D80E5-771D-4DC5-AD24-9E82F964B032}" destId="{5E7E19E1-0E1B-45C5-AC47-ABAD54552870}" srcOrd="3" destOrd="0" parTransId="{9C431EBC-27B0-4858-9ACE-D68E578361E9}" sibTransId="{BB6F045D-DBE8-4BE5-860E-9227286BF16B}"/>
    <dgm:cxn modelId="{39B478B1-EDEB-48CD-982B-955A41E78F6D}" type="presOf" srcId="{39467216-F43D-4D8C-BD45-AA8EA03470A6}" destId="{17A3A1ED-7DCD-42AD-87A5-F16CF3E63AB1}" srcOrd="0" destOrd="0" presId="urn:microsoft.com/office/officeart/2009/3/layout/DescendingProcess"/>
    <dgm:cxn modelId="{B29C9812-B4C9-4AE6-B92A-EB57569533F4}" srcId="{465D80E5-771D-4DC5-AD24-9E82F964B032}" destId="{B015F236-78ED-4950-A8DC-166C443E3389}" srcOrd="4" destOrd="0" parTransId="{5A670CC6-4C59-4E71-8764-96997AC64DD9}" sibTransId="{16CF9BD0-D996-4682-B7FD-8ED3F18CFF87}"/>
    <dgm:cxn modelId="{74B0EFB3-25FA-466F-83BF-5A9ED16C74CF}" type="presOf" srcId="{73B3CECC-D3D3-4AB2-8A24-63F3976B5197}" destId="{71165BD9-EAE0-4BA8-8732-B6BB75F50F5B}" srcOrd="0" destOrd="0" presId="urn:microsoft.com/office/officeart/2009/3/layout/DescendingProcess"/>
    <dgm:cxn modelId="{C3D5E85B-486D-46C2-AC43-B1D25A44D904}" type="presOf" srcId="{30990109-90BA-4E3B-99EE-0B0D8FB5B7D8}" destId="{32BB6E5A-30ED-4E7A-B1C9-C43A287F314A}" srcOrd="0" destOrd="0" presId="urn:microsoft.com/office/officeart/2009/3/layout/DescendingProcess"/>
    <dgm:cxn modelId="{4312403C-202D-4CE2-B8EE-3D436C919EF9}" type="presParOf" srcId="{9AFDC969-1095-4259-B431-28DF373B5881}" destId="{9F9B5F6D-BC89-4119-ADB9-784B8008DAFE}" srcOrd="0" destOrd="0" presId="urn:microsoft.com/office/officeart/2009/3/layout/DescendingProcess"/>
    <dgm:cxn modelId="{D2027FE6-9CE0-41F9-A18A-CEA1D83C225D}" type="presParOf" srcId="{9AFDC969-1095-4259-B431-28DF373B5881}" destId="{71165BD9-EAE0-4BA8-8732-B6BB75F50F5B}" srcOrd="1" destOrd="0" presId="urn:microsoft.com/office/officeart/2009/3/layout/DescendingProcess"/>
    <dgm:cxn modelId="{C6B9695D-2EE2-46AB-A401-422C20110B1D}" type="presParOf" srcId="{9AFDC969-1095-4259-B431-28DF373B5881}" destId="{2C2F7C02-1133-4DC1-9272-5FD4D762AC12}" srcOrd="2" destOrd="0" presId="urn:microsoft.com/office/officeart/2009/3/layout/DescendingProcess"/>
    <dgm:cxn modelId="{5AAEB301-0972-4B13-8A45-1377EF800960}" type="presParOf" srcId="{9AFDC969-1095-4259-B431-28DF373B5881}" destId="{3B7F4B3A-9761-4CA0-BD30-EC8D269DCD97}" srcOrd="3" destOrd="0" presId="urn:microsoft.com/office/officeart/2009/3/layout/DescendingProcess"/>
    <dgm:cxn modelId="{A3B99615-24C8-4E43-ACAE-5B81252C900E}" type="presParOf" srcId="{3B7F4B3A-9761-4CA0-BD30-EC8D269DCD97}" destId="{32BB6E5A-30ED-4E7A-B1C9-C43A287F314A}" srcOrd="0" destOrd="0" presId="urn:microsoft.com/office/officeart/2009/3/layout/DescendingProcess"/>
    <dgm:cxn modelId="{A2294117-B393-4B56-969B-E15CD968C11F}" type="presParOf" srcId="{9AFDC969-1095-4259-B431-28DF373B5881}" destId="{17A3A1ED-7DCD-42AD-87A5-F16CF3E63AB1}" srcOrd="4" destOrd="0" presId="urn:microsoft.com/office/officeart/2009/3/layout/DescendingProcess"/>
    <dgm:cxn modelId="{4FC30372-8450-4F4C-8F3E-757CB062E961}" type="presParOf" srcId="{9AFDC969-1095-4259-B431-28DF373B5881}" destId="{BA4D3104-D01B-4029-A47B-BAAF18F5AA05}" srcOrd="5" destOrd="0" presId="urn:microsoft.com/office/officeart/2009/3/layout/DescendingProcess"/>
    <dgm:cxn modelId="{F35C7519-8DEC-4D08-B40A-741316AA62B5}" type="presParOf" srcId="{BA4D3104-D01B-4029-A47B-BAAF18F5AA05}" destId="{B67B4B3C-17D3-4F3C-AE11-2088A3021D19}" srcOrd="0" destOrd="0" presId="urn:microsoft.com/office/officeart/2009/3/layout/DescendingProcess"/>
    <dgm:cxn modelId="{B5A166E3-DE5B-4C06-B4FF-3376803A9562}" type="presParOf" srcId="{9AFDC969-1095-4259-B431-28DF373B5881}" destId="{E5B785B0-0E2B-47CF-9DE7-C5EA48E246E0}" srcOrd="6" destOrd="0" presId="urn:microsoft.com/office/officeart/2009/3/layout/DescendingProcess"/>
    <dgm:cxn modelId="{7D94F79B-FF7B-4B42-B899-CFD16B398D75}" type="presParOf" srcId="{9AFDC969-1095-4259-B431-28DF373B5881}" destId="{B1BCE5DD-D7E7-4C3E-89C8-2B6392668ABF}" srcOrd="7" destOrd="0" presId="urn:microsoft.com/office/officeart/2009/3/layout/DescendingProcess"/>
    <dgm:cxn modelId="{83B2FE80-E62B-4A7D-ACE1-481C50288EEA}" type="presParOf" srcId="{B1BCE5DD-D7E7-4C3E-89C8-2B6392668ABF}" destId="{11CB0B91-88CB-41DE-8691-8B8EED374670}" srcOrd="0" destOrd="0" presId="urn:microsoft.com/office/officeart/2009/3/layout/DescendingProcess"/>
    <dgm:cxn modelId="{57A27065-BA5D-42D5-90ED-8C9A060DB7FC}" type="presParOf" srcId="{9AFDC969-1095-4259-B431-28DF373B5881}" destId="{65205509-6BEF-4862-B6DB-1FF2E8879BF0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95E51-A98D-402C-A99A-D37125922A2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A8E63-DDD6-439A-A7DF-2BA1003B83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63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C72F4-A69D-42F9-91E1-3258659D2F8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34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C72F4-A69D-42F9-91E1-3258659D2F8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545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Promover el cuidado. </a:t>
            </a:r>
          </a:p>
          <a:p>
            <a:pPr marL="0" lvl="0" indent="0" algn="just">
              <a:buNone/>
            </a:pPr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Prevenir que las familias pierdan su capacidad de cuidado.</a:t>
            </a:r>
          </a:p>
          <a:p>
            <a:pPr marL="0" lvl="0" indent="0" algn="just">
              <a:buNone/>
            </a:pPr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Cuando la familia ha perdido su capacidad de cuidado, evitar la judicialización;</a:t>
            </a:r>
          </a:p>
          <a:p>
            <a:pPr marL="0" lvl="0" indent="0" algn="just">
              <a:buNone/>
            </a:pPr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Si la separación del niño de su familia se hace necesaria, buscar una familia alternativa.</a:t>
            </a:r>
          </a:p>
          <a:p>
            <a:pPr marL="0" lvl="0" indent="0" algn="just">
              <a:buNone/>
            </a:pPr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Si lo anterior no es posible y la medida más idónea es el cuidado residencial, este debe ser transitorio, y la reintegración familiar, la preparación para la vida independiente, o la reinserción social deben ser </a:t>
            </a:r>
            <a:r>
              <a:rPr lang="es-MX" sz="1200" b="1" dirty="0" smtClean="0">
                <a:solidFill>
                  <a:prstClr val="white"/>
                </a:solidFill>
                <a:cs typeface="Times New Roman" pitchFamily="18" charset="0"/>
              </a:rPr>
              <a:t>los objetivos de la intervención</a:t>
            </a:r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 . </a:t>
            </a: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C72F4-A69D-42F9-91E1-3258659D2F85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24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C72F4-A69D-42F9-91E1-3258659D2F85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3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>
                <a:solidFill>
                  <a:schemeClr val="accent2"/>
                </a:solidFill>
              </a:rPr>
              <a:t>Atención integral de la primera infancia</a:t>
            </a:r>
            <a:endParaRPr lang="es-CL" sz="800" b="1" kern="0" dirty="0" smtClean="0">
              <a:solidFill>
                <a:prstClr val="white"/>
              </a:solidFill>
            </a:endParaRP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C72F4-A69D-42F9-91E1-3258659D2F85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2763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A8E63-DDD6-439A-A7DF-2BA1003B8338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972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C72F4-A69D-42F9-91E1-3258659D2F85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077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s-CL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</a:t>
            </a:r>
            <a:r>
              <a:rPr kumimoji="0" lang="es-CL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Erving</a:t>
            </a:r>
            <a:r>
              <a:rPr kumimoji="0" lang="es-CL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CL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Goffman</a:t>
            </a:r>
            <a:r>
              <a:rPr kumimoji="0" lang="es-CL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una institución total, es aquella en la que todas las dimensiones de la vida se desarrollan en el mismo lugar y bajo una única autoridad, por un periodo apreciable de tiempo y una rutina diaria, que es administrada formalmente. Con ello, se produce la ruptura de un ordenamiento social básico de la sociedad moderna, donde hay distinción entre espacios de juego, descanso, y trabajo , donde por lo general se interactúa con distintas personas y autoridades.</a:t>
            </a:r>
            <a:endParaRPr lang="es-MX" sz="12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A8E63-DDD6-439A-A7DF-2BA1003B8338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983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79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63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28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199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620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9201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196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52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469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563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62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25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75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16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86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949BF-E9FE-41F4-863F-8EA82BC8B237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C92BE0-7A91-440F-9F14-D7593B0220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59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observaderechos.cl/site" TargetMode="Externa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derechos.cl/sit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servaderechos.cl/si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 smtClean="0">
                <a:effectLst/>
                <a:latin typeface="Calibri" pitchFamily="34" charset="0"/>
                <a:ea typeface="Calibri"/>
                <a:cs typeface="Times New Roman"/>
              </a:rPr>
              <a:t>“El derecho a vivir en familia, bien cuidado”</a:t>
            </a:r>
            <a:r>
              <a:rPr lang="es-MX" sz="2400" dirty="0">
                <a:latin typeface="Calibri" pitchFamily="34" charset="0"/>
                <a:ea typeface="Calibri"/>
                <a:cs typeface="Times New Roman"/>
              </a:rPr>
              <a:t/>
            </a:r>
            <a:br>
              <a:rPr lang="es-MX" sz="2400" dirty="0">
                <a:latin typeface="Calibri" pitchFamily="34" charset="0"/>
                <a:ea typeface="Calibri"/>
                <a:cs typeface="Times New Roman"/>
              </a:rPr>
            </a:br>
            <a:endParaRPr lang="es-MX" sz="2400" dirty="0">
              <a:latin typeface="Calibr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>
            <a:normAutofit/>
          </a:bodyPr>
          <a:lstStyle/>
          <a:p>
            <a:r>
              <a:rPr lang="es-MX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Alejandro Tsukame Sáez</a:t>
            </a:r>
          </a:p>
          <a:p>
            <a:r>
              <a:rPr lang="es-MX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Sociólogo</a:t>
            </a:r>
          </a:p>
          <a:p>
            <a:r>
              <a:rPr lang="es-MX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Secretario Ejecutivo </a:t>
            </a:r>
            <a:r>
              <a:rPr lang="es-MX" dirty="0" smtClean="0">
                <a:solidFill>
                  <a:schemeClr val="tx1"/>
                </a:solidFill>
                <a:latin typeface="Calibri" panose="020F0502020204030204" pitchFamily="34" charset="0"/>
              </a:rPr>
              <a:t>de O</a:t>
            </a:r>
            <a:r>
              <a:rPr lang="es-MX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bserva</a:t>
            </a:r>
          </a:p>
          <a:p>
            <a:r>
              <a:rPr lang="es-MX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Aldeas SOS</a:t>
            </a:r>
            <a:endParaRPr lang="es-MX" sz="1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99593" y="430620"/>
            <a:ext cx="1512167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91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52241" y="1628800"/>
            <a:ext cx="7848872" cy="4536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Aumento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de las cargas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del cuidado: Los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cambios demográficos han aumentado las necesidades de cuidado de personas dependientes. </a:t>
            </a:r>
            <a:endParaRPr lang="es-MX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Devaluación de las capacidades de cuidado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parentales: La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excesiva intervención de los expertos ha debilitado la confianza de las familias en sus competencias para la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crianza (</a:t>
            </a:r>
            <a:r>
              <a:rPr lang="es-MX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Lasch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1999)</a:t>
            </a:r>
          </a:p>
          <a:p>
            <a:pPr marL="0" indent="0" algn="just">
              <a:buNone/>
            </a:pP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Tendencia al debilitamiento de los soportes comunitarios y de las redes familiares: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familia ha sido recargada de responsabilidades y se han debilitado los soportes sociales y comunitarios que le permitían enfrentar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situaciones críticas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(Güell, 1999)</a:t>
            </a:r>
            <a:endParaRPr lang="es-MX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915816" y="430620"/>
            <a:ext cx="5450944" cy="6221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	La </a:t>
            </a:r>
            <a:r>
              <a:rPr lang="es-MX" sz="2400" spc="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familia y el cuidado en Chile: </a:t>
            </a:r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	cambios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  <p:pic>
        <p:nvPicPr>
          <p:cNvPr id="8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03649" y="165482"/>
            <a:ext cx="1512167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624110"/>
            <a:ext cx="5618584" cy="716658"/>
          </a:xfrm>
        </p:spPr>
        <p:txBody>
          <a:bodyPr>
            <a:normAutofit/>
          </a:bodyPr>
          <a:lstStyle/>
          <a:p>
            <a:r>
              <a:rPr lang="es-MX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itchFamily="34" charset="0"/>
                <a:ea typeface="Calibri"/>
                <a:cs typeface="Times New Roman"/>
              </a:rPr>
              <a:t>¿Qué ha cambiado en los últimos 30 – 40 años</a:t>
            </a:r>
            <a:r>
              <a:rPr lang="es-MX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itchFamily="34" charset="0"/>
                <a:ea typeface="Calibri"/>
                <a:cs typeface="Times New Roman"/>
              </a:rPr>
              <a:t>?</a:t>
            </a:r>
            <a:endParaRPr lang="es-MX" sz="24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600200"/>
            <a:ext cx="7344816" cy="4781128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Clr>
                <a:srgbClr val="A53010"/>
              </a:buClr>
              <a:buNone/>
            </a:pP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Desregulación </a:t>
            </a:r>
            <a:r>
              <a:rPr lang="es-MX" sz="1600" dirty="0">
                <a:latin typeface="Calibri" pitchFamily="34" charset="0"/>
                <a:ea typeface="Calibri"/>
                <a:cs typeface="Times New Roman"/>
              </a:rPr>
              <a:t>del ordenamiento </a:t>
            </a: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público, desmovilización social, baja en la participación, individualismo posesivo, publicitación </a:t>
            </a:r>
            <a:r>
              <a:rPr lang="es-MX" sz="1600" dirty="0">
                <a:latin typeface="Calibri" pitchFamily="34" charset="0"/>
                <a:ea typeface="Calibri"/>
                <a:cs typeface="Times New Roman"/>
              </a:rPr>
              <a:t>de la </a:t>
            </a: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intimidad, cambios </a:t>
            </a:r>
            <a:r>
              <a:rPr lang="es-MX" sz="1600" dirty="0">
                <a:latin typeface="Calibri" pitchFamily="34" charset="0"/>
                <a:ea typeface="Calibri"/>
                <a:cs typeface="Times New Roman"/>
              </a:rPr>
              <a:t>en el mercado </a:t>
            </a: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laboral, incertidumbre sobre el futuro; generan dinámicas de enclaustramiento y aislamiento de la familia.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Clr>
                <a:srgbClr val="A53010"/>
              </a:buClr>
              <a:buNone/>
            </a:pPr>
            <a:r>
              <a:rPr lang="es-E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itchFamily="34" charset="0"/>
                <a:ea typeface="Calibri"/>
                <a:cs typeface="Times New Roman"/>
              </a:rPr>
              <a:t>Lo </a:t>
            </a: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itchFamily="34" charset="0"/>
                <a:ea typeface="Calibri"/>
                <a:cs typeface="Times New Roman"/>
              </a:rPr>
              <a:t>nuevo que está pasando con la familia en Chile es que los problemas puntuales están derivando en problemas generalizados que amenazan la  integración de la familia, y su relación con la sociedad. Frente a esta situación, las familias señalan “no saber qué hacer”.  </a:t>
            </a:r>
            <a:endParaRPr lang="es-MX" sz="1600" dirty="0">
              <a:solidFill>
                <a:prstClr val="black">
                  <a:lumMod val="75000"/>
                  <a:lumOff val="25000"/>
                </a:prstClr>
              </a:solidFill>
              <a:latin typeface="Calibri" pitchFamily="34" charset="0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Necesidad de</a:t>
            </a:r>
            <a:r>
              <a:rPr lang="es-MX" sz="16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 </a:t>
            </a:r>
            <a:r>
              <a:rPr lang="es-MX" sz="1600" dirty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un mayor enraizamiento de la familia en la sociedad </a:t>
            </a:r>
            <a:r>
              <a:rPr lang="es-MX" sz="16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(la propia familia, el barrio, las organizaciones, etc.) 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No es conducente intentar fortalecer </a:t>
            </a:r>
            <a:r>
              <a:rPr lang="es-MX" sz="1600" dirty="0">
                <a:latin typeface="Calibri" pitchFamily="34" charset="0"/>
                <a:ea typeface="Calibri"/>
                <a:cs typeface="Times New Roman"/>
              </a:rPr>
              <a:t>a la familia, en el doble sentido de fortaleza y de clausura sobre sí misma, pensando </a:t>
            </a: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en hacerla </a:t>
            </a:r>
            <a:r>
              <a:rPr lang="es-MX" sz="1600" dirty="0">
                <a:latin typeface="Calibri" pitchFamily="34" charset="0"/>
                <a:ea typeface="Calibri"/>
                <a:cs typeface="Times New Roman"/>
              </a:rPr>
              <a:t>más capaz de asumir las responsabilidades </a:t>
            </a: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que se le están asignando, sin que el Estado </a:t>
            </a:r>
            <a:r>
              <a:rPr lang="es-MX" sz="1600" dirty="0">
                <a:latin typeface="Calibri" pitchFamily="34" charset="0"/>
                <a:ea typeface="Calibri"/>
                <a:cs typeface="Times New Roman"/>
              </a:rPr>
              <a:t>y las instituciones </a:t>
            </a:r>
            <a:r>
              <a:rPr lang="es-MX" sz="1600" dirty="0" smtClean="0">
                <a:latin typeface="Calibri" pitchFamily="34" charset="0"/>
                <a:ea typeface="Calibri"/>
                <a:cs typeface="Times New Roman"/>
              </a:rPr>
              <a:t>sociales asuman las que tuvieron antaño. </a:t>
            </a:r>
            <a:endParaRPr lang="es-MX" sz="1600" dirty="0">
              <a:latin typeface="Calibri" pitchFamily="34" charset="0"/>
            </a:endParaRPr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03648" y="165482"/>
            <a:ext cx="1512167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5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0695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dirty="0" smtClean="0">
                <a:latin typeface="Calibri" pitchFamily="34" charset="0"/>
                <a:ea typeface="Calibri"/>
                <a:cs typeface="Times New Roman"/>
              </a:rPr>
              <a:t>				</a:t>
            </a:r>
            <a:br>
              <a:rPr lang="es-ES" sz="2000" dirty="0" smtClean="0">
                <a:latin typeface="Calibri" pitchFamily="34" charset="0"/>
                <a:ea typeface="Calibri"/>
                <a:cs typeface="Times New Roman"/>
              </a:rPr>
            </a:br>
            <a:r>
              <a:rPr lang="es-ES" sz="2000" dirty="0">
                <a:latin typeface="Calibri" pitchFamily="34" charset="0"/>
                <a:ea typeface="Calibri"/>
                <a:cs typeface="Times New Roman"/>
              </a:rPr>
              <a:t>	</a:t>
            </a:r>
            <a:r>
              <a:rPr lang="es-ES" sz="2000" dirty="0" smtClean="0">
                <a:latin typeface="Calibri" pitchFamily="34" charset="0"/>
                <a:ea typeface="Calibri"/>
                <a:cs typeface="Times New Roman"/>
              </a:rPr>
              <a:t>			De </a:t>
            </a:r>
            <a:r>
              <a:rPr lang="es-ES" sz="2000" dirty="0">
                <a:latin typeface="Calibri" pitchFamily="34" charset="0"/>
                <a:ea typeface="Calibri"/>
                <a:cs typeface="Times New Roman"/>
              </a:rPr>
              <a:t>la crisis a la reconstrucción de la integración </a:t>
            </a:r>
            <a:endParaRPr lang="es-MX" sz="20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268760"/>
            <a:ext cx="7200800" cy="53285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¿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Qué permite que las familias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sepan que hacer?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L</a:t>
            </a:r>
            <a:r>
              <a:rPr lang="es-ES" dirty="0" smtClean="0">
                <a:latin typeface="Calibri" pitchFamily="34" charset="0"/>
                <a:ea typeface="Calibri"/>
              </a:rPr>
              <a:t>a </a:t>
            </a:r>
            <a:r>
              <a:rPr lang="es-ES" dirty="0">
                <a:latin typeface="Calibri" pitchFamily="34" charset="0"/>
                <a:ea typeface="Calibri"/>
              </a:rPr>
              <a:t>familia </a:t>
            </a:r>
            <a:r>
              <a:rPr lang="es-ES" dirty="0" smtClean="0">
                <a:latin typeface="Calibri" pitchFamily="34" charset="0"/>
                <a:ea typeface="Calibri"/>
              </a:rPr>
              <a:t>reconoce </a:t>
            </a:r>
            <a:r>
              <a:rPr lang="es-ES" dirty="0">
                <a:latin typeface="Calibri" pitchFamily="34" charset="0"/>
                <a:ea typeface="Calibri"/>
              </a:rPr>
              <a:t>el carácter extraordinario de la situación que está viviendo. </a:t>
            </a:r>
            <a:r>
              <a:rPr lang="es-ES" dirty="0" smtClean="0">
                <a:latin typeface="Calibri" pitchFamily="34" charset="0"/>
                <a:ea typeface="Calibri"/>
              </a:rPr>
              <a:t>Se hace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consciente 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que requiere de soluciones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nuevas, e inventa 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lenguajes nuevos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Re</a:t>
            </a:r>
            <a:r>
              <a:rPr lang="es-MX" dirty="0" err="1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cupera</a:t>
            </a:r>
            <a:r>
              <a:rPr lang="es-MX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 la </a:t>
            </a:r>
            <a:r>
              <a:rPr lang="es-MX" dirty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confianza en </a:t>
            </a:r>
            <a:r>
              <a:rPr lang="es-MX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su propia </a:t>
            </a:r>
            <a:r>
              <a:rPr lang="es-MX" dirty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capacidad de acción.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Se </a:t>
            </a:r>
            <a:r>
              <a:rPr lang="es-MX" dirty="0" smtClean="0">
                <a:latin typeface="Calibri" pitchFamily="34" charset="0"/>
                <a:ea typeface="Calibri"/>
              </a:rPr>
              <a:t>replantea las </a:t>
            </a:r>
            <a:r>
              <a:rPr lang="es-MX" dirty="0">
                <a:latin typeface="Calibri" pitchFamily="34" charset="0"/>
                <a:ea typeface="Calibri"/>
              </a:rPr>
              <a:t>imágenes y roles de la familia y de cada uno de sus </a:t>
            </a:r>
            <a:r>
              <a:rPr lang="es-MX" dirty="0" smtClean="0">
                <a:latin typeface="Calibri" pitchFamily="34" charset="0"/>
                <a:ea typeface="Calibri"/>
              </a:rPr>
              <a:t>miembros (P.ej., una cesantía que el padre no </a:t>
            </a:r>
            <a:r>
              <a:rPr lang="es-MX" dirty="0">
                <a:latin typeface="Calibri" pitchFamily="34" charset="0"/>
                <a:ea typeface="Calibri"/>
              </a:rPr>
              <a:t>logra </a:t>
            </a:r>
            <a:r>
              <a:rPr lang="es-MX" dirty="0" smtClean="0">
                <a:latin typeface="Calibri" pitchFamily="34" charset="0"/>
                <a:ea typeface="Calibri"/>
              </a:rPr>
              <a:t>superar, puede llevar a los demás a asumir nuevos roles). 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ea typeface="+mj-ea"/>
                <a:cs typeface="+mj-cs"/>
              </a:rPr>
              <a:t>Reconstruye los </a:t>
            </a:r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ea typeface="+mj-ea"/>
                <a:cs typeface="+mj-cs"/>
              </a:rPr>
              <a:t>soportes sociales</a:t>
            </a:r>
            <a:r>
              <a:rPr lang="es-MX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. </a:t>
            </a:r>
            <a:r>
              <a:rPr lang="es-MX" dirty="0" smtClean="0">
                <a:latin typeface="Calibri" pitchFamily="34" charset="0"/>
                <a:ea typeface="Calibri"/>
              </a:rPr>
              <a:t>Activa </a:t>
            </a:r>
            <a:r>
              <a:rPr lang="es-MX" dirty="0" smtClean="0">
                <a:latin typeface="Calibri" pitchFamily="34" charset="0"/>
                <a:ea typeface="Calibri"/>
                <a:cs typeface="Times New Roman"/>
              </a:rPr>
              <a:t>las </a:t>
            </a:r>
            <a:r>
              <a:rPr lang="es-MX" dirty="0">
                <a:latin typeface="Calibri" pitchFamily="34" charset="0"/>
                <a:ea typeface="Calibri"/>
                <a:cs typeface="Times New Roman"/>
              </a:rPr>
              <a:t>redes </a:t>
            </a:r>
            <a:r>
              <a:rPr lang="es-MX" dirty="0" smtClean="0">
                <a:latin typeface="Calibri" pitchFamily="34" charset="0"/>
                <a:ea typeface="Calibri"/>
                <a:cs typeface="Times New Roman"/>
              </a:rPr>
              <a:t>informales, normalmente nuevas redes </a:t>
            </a:r>
            <a:r>
              <a:rPr lang="es-MX" dirty="0">
                <a:latin typeface="Calibri" pitchFamily="34" charset="0"/>
                <a:ea typeface="Calibri"/>
                <a:cs typeface="Times New Roman"/>
              </a:rPr>
              <a:t>sociales en las cuales apoyarse</a:t>
            </a:r>
            <a:r>
              <a:rPr lang="es-MX" dirty="0" smtClean="0">
                <a:latin typeface="Calibri" pitchFamily="34" charset="0"/>
                <a:ea typeface="Calibri"/>
                <a:cs typeface="Times New Roman"/>
              </a:rPr>
              <a:t>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Constituye  un </a:t>
            </a:r>
            <a:r>
              <a:rPr lang="es-MX" dirty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cierto proyecto común de </a:t>
            </a:r>
            <a:r>
              <a:rPr lang="es-MX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familia (Güell, 1999).</a:t>
            </a:r>
            <a:endParaRPr lang="es-MX" dirty="0">
              <a:latin typeface="Calibri" pitchFamily="34" charset="0"/>
              <a:ea typeface="Calibri"/>
              <a:cs typeface="Times New Roman"/>
            </a:endParaRPr>
          </a:p>
          <a:p>
            <a:endParaRPr lang="es-MX" dirty="0"/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77219" y="-88832"/>
            <a:ext cx="1512167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664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132856"/>
            <a:ext cx="7416824" cy="33483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 cuidado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alternativo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necesita </a:t>
            </a:r>
            <a:r>
              <a:rPr lang="es-MX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políticas públicas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para hacer posible el ejercicio del derecho del niño a vivir en familia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marL="0" lv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es-MX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Las estrategias de intervención a proponer, en distintos 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momentos,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se  basan en la experiencia académica y de intervención de OBSERVA:</a:t>
            </a:r>
          </a:p>
          <a:p>
            <a:pPr marL="0" lvl="0" indent="0" algn="just">
              <a:buNone/>
            </a:pPr>
            <a:endParaRPr lang="es-MX" sz="2200" b="1" dirty="0" smtClean="0">
              <a:latin typeface="+mj-lt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s-MX" sz="2200" dirty="0" smtClean="0">
              <a:latin typeface="+mj-lt"/>
            </a:endParaRPr>
          </a:p>
        </p:txBody>
      </p:sp>
      <p:pic>
        <p:nvPicPr>
          <p:cNvPr id="7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395687" y="130049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915816" y="430620"/>
            <a:ext cx="5450944" cy="1126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200" b="1" spc="0" dirty="0" smtClean="0">
                <a:solidFill>
                  <a:schemeClr val="tx1"/>
                </a:solidFill>
                <a:ea typeface="Calibri"/>
                <a:cs typeface="Times New Roman"/>
              </a:rPr>
              <a:t>	</a:t>
            </a:r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Estrategias </a:t>
            </a:r>
            <a:r>
              <a:rPr lang="es-MX" sz="2400" spc="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para el </a:t>
            </a:r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fortalecimiento 	del derecho </a:t>
            </a:r>
            <a:r>
              <a:rPr lang="es-MX" sz="2400" spc="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a </a:t>
            </a:r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	vivir </a:t>
            </a:r>
            <a:r>
              <a:rPr lang="es-MX" sz="2400" spc="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en familia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</p:spTree>
    <p:extLst>
      <p:ext uri="{BB962C8B-B14F-4D97-AF65-F5344CB8AC3E}">
        <p14:creationId xmlns:p14="http://schemas.microsoft.com/office/powerpoint/2010/main" val="17727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59632" y="17737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915816" y="430620"/>
            <a:ext cx="5450944" cy="9821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2400" spc="0" dirty="0">
                <a:solidFill>
                  <a:prstClr val="black"/>
                </a:solidFill>
                <a:latin typeface="Calibri" panose="020F0502020204030204" pitchFamily="34" charset="0"/>
                <a:ea typeface="Calibri"/>
                <a:cs typeface="Times New Roman"/>
              </a:rPr>
              <a:t>Estrategias para el fortalecimiento </a:t>
            </a:r>
            <a:r>
              <a:rPr lang="es-MX" sz="2400" spc="0" dirty="0" smtClean="0">
                <a:solidFill>
                  <a:prstClr val="black"/>
                </a:solidFill>
                <a:latin typeface="Calibri" panose="020F0502020204030204" pitchFamily="34" charset="0"/>
                <a:ea typeface="Calibri"/>
                <a:cs typeface="Times New Roman"/>
              </a:rPr>
              <a:t>del </a:t>
            </a:r>
            <a:r>
              <a:rPr lang="es-MX" sz="2400" spc="0" dirty="0">
                <a:solidFill>
                  <a:prstClr val="black"/>
                </a:solidFill>
                <a:latin typeface="Calibri" panose="020F0502020204030204" pitchFamily="34" charset="0"/>
                <a:ea typeface="Calibri"/>
                <a:cs typeface="Times New Roman"/>
              </a:rPr>
              <a:t>derecho a </a:t>
            </a:r>
            <a:r>
              <a:rPr lang="es-MX" sz="2400" spc="0" dirty="0" smtClean="0">
                <a:solidFill>
                  <a:prstClr val="black"/>
                </a:solidFill>
                <a:latin typeface="Calibri" panose="020F0502020204030204" pitchFamily="34" charset="0"/>
                <a:ea typeface="Calibri"/>
                <a:cs typeface="Times New Roman"/>
              </a:rPr>
              <a:t>vivir </a:t>
            </a:r>
            <a:r>
              <a:rPr lang="es-MX" sz="2400" spc="0" dirty="0">
                <a:solidFill>
                  <a:prstClr val="black"/>
                </a:solidFill>
                <a:latin typeface="Calibri" panose="020F0502020204030204" pitchFamily="34" charset="0"/>
                <a:ea typeface="Calibri"/>
                <a:cs typeface="Times New Roman"/>
              </a:rPr>
              <a:t>en familia</a:t>
            </a:r>
            <a:endParaRPr lang="es-MX" sz="2400" spc="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092408754"/>
              </p:ext>
            </p:extLst>
          </p:nvPr>
        </p:nvGraphicFramePr>
        <p:xfrm>
          <a:off x="395536" y="1988699"/>
          <a:ext cx="8496944" cy="468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37099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9B5F6D-BC89-4119-ADB9-784B8008D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165BD9-EAE0-4BA8-8732-B6BB75F50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C2F7C02-1133-4DC1-9272-5FD4D762A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BB6E5A-30ED-4E7A-B1C9-C43A287F3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A3A1ED-7DCD-42AD-87A5-F16CF3E63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7B4B3C-17D3-4F3C-AE11-2088A3021D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5B785B0-0E2B-47CF-9DE7-C5EA48E24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CB0B91-88CB-41DE-8691-8B8EED374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205509-6BEF-4862-B6DB-1FF2E8879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772816"/>
            <a:ext cx="7323152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1.	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Los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hombres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asumen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nuevas responsabilidades como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	cuidadores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, de modo que estas tareas se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reparten 	equitativamente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entre los miembros de la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familia. </a:t>
            </a:r>
          </a:p>
          <a:p>
            <a:pPr marL="0" indent="0" algn="just">
              <a:buNone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2.	El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Estado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define un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marco legislativo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para la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promoción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	efectiva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de la igualdad y del reconocimiento del cuidado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	como 	un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derecho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social.</a:t>
            </a:r>
          </a:p>
          <a:p>
            <a:pPr marL="0" indent="0" algn="just">
              <a:buNone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3.	Las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instituciones públicas y privadas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intensifican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la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	instalación 	de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servicios de cuidado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diario y de atención 	integral a la primera 	infancia.</a:t>
            </a:r>
          </a:p>
          <a:p>
            <a:pPr mar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4.	Políticas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de conciliación familia – trabajo.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Reducción 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	flexibilización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de la jornada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laboral de las familias con 	hijos/as. Licencias </a:t>
            </a:r>
            <a:r>
              <a:rPr lang="es-ES" sz="2000" dirty="0">
                <a:solidFill>
                  <a:schemeClr val="tx1"/>
                </a:solidFill>
                <a:latin typeface="Calibri" pitchFamily="34" charset="0"/>
              </a:rPr>
              <a:t>por  maternidad y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paternidad.</a:t>
            </a:r>
            <a:endParaRPr lang="es-MX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6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86509" y="188640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915816" y="430620"/>
            <a:ext cx="5450944" cy="8121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spc="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Promover el Cuidado</a:t>
            </a:r>
            <a:endParaRPr lang="es-MX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</p:spTree>
    <p:extLst>
      <p:ext uri="{BB962C8B-B14F-4D97-AF65-F5344CB8AC3E}">
        <p14:creationId xmlns:p14="http://schemas.microsoft.com/office/powerpoint/2010/main" val="12324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844824"/>
            <a:ext cx="7416824" cy="4536504"/>
          </a:xfrm>
        </p:spPr>
        <p:txBody>
          <a:bodyPr>
            <a:normAutofit/>
          </a:bodyPr>
          <a:lstStyle/>
          <a:p>
            <a:pPr marL="441325" indent="-441325" algn="just">
              <a:lnSpc>
                <a:spcPct val="110000"/>
              </a:lnSpc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Programas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de fortalecimiento familiar, que trabajen apoyando las capacidades reflexivas de las familias,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sin devaluarlas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. </a:t>
            </a:r>
            <a:endParaRPr lang="es-MX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41325" indent="-441325" algn="just">
              <a:lnSpc>
                <a:spcPct val="110000"/>
              </a:lnSpc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Intervenciones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que acompañen a las familias en la resolución  de sus crisis, ayudándolas en el reconocimiento de sus  recursos familiares, así como en el restablecimiento o creación de nuevas redes personales y comunitarias.</a:t>
            </a:r>
          </a:p>
          <a:p>
            <a:pPr marL="441325" indent="-441325" algn="just">
              <a:lnSpc>
                <a:spcPct val="110000"/>
              </a:lnSpc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Llegar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al menos 5 años antes a las familias que requieren apoyo en la crianza y cuidado de sus hijos (ver estudio de </a:t>
            </a: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OBSERVA)</a:t>
            </a:r>
            <a:endParaRPr lang="es-CL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6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86509" y="33185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915816" y="430620"/>
            <a:ext cx="5450944" cy="9101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2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	Prevenir </a:t>
            </a:r>
            <a:r>
              <a:rPr lang="es-MX" sz="2200" spc="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que las familias pierdan su capacidad de </a:t>
            </a:r>
            <a:r>
              <a:rPr lang="es-MX" sz="22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cuidado </a:t>
            </a:r>
            <a:endParaRPr lang="es-MX" sz="5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</p:spTree>
    <p:extLst>
      <p:ext uri="{BB962C8B-B14F-4D97-AF65-F5344CB8AC3E}">
        <p14:creationId xmlns:p14="http://schemas.microsoft.com/office/powerpoint/2010/main" val="39497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204864"/>
            <a:ext cx="7416824" cy="41764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Con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base en un sistema de protección administrativa, incorporar nuevos programas de fortalecimiento familiar, diseñados para una intervención en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crisis de forma </a:t>
            </a: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que apoye a la familia en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recuperar sus capacidades de cuidado.</a:t>
            </a:r>
            <a:endParaRPr lang="es-MX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6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99593" y="430620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915816" y="430620"/>
            <a:ext cx="5450944" cy="9101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spc="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Cuando la familia ha perdido su capacidad de cuidado, evitar la judicialización</a:t>
            </a:r>
            <a:endParaRPr lang="es-MX" sz="5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</p:spTree>
    <p:extLst>
      <p:ext uri="{BB962C8B-B14F-4D97-AF65-F5344CB8AC3E}">
        <p14:creationId xmlns:p14="http://schemas.microsoft.com/office/powerpoint/2010/main" val="95838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132856"/>
            <a:ext cx="7416824" cy="424847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Si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la separación del niño de su familia se hace necesaria, buscar una familia alternativa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 marL="292608" lvl="1" indent="0" algn="just">
              <a:lnSpc>
                <a:spcPct val="110000"/>
              </a:lnSpc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1.	Fortalecer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los programas de familias de acogida y de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	acogimiento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adoptivo.</a:t>
            </a:r>
          </a:p>
          <a:p>
            <a:pPr marL="292608" lvl="1" indent="0" algn="just">
              <a:lnSpc>
                <a:spcPct val="110000"/>
              </a:lnSpc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2.	Incluir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componentes de ayuda familiar en los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programas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de familias de acogida y de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seguimiento-acompañamiento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a largo plazo para las familias adoptivas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es-MX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6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03649" y="407418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915816" y="430620"/>
            <a:ext cx="5450944" cy="694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	Buscar </a:t>
            </a:r>
            <a:r>
              <a:rPr lang="es-MX" sz="2400" spc="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una familia </a:t>
            </a:r>
            <a:r>
              <a:rPr lang="es-MX" sz="24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alternativa</a:t>
            </a:r>
            <a:endParaRPr lang="es-MX" sz="5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</p:spTree>
    <p:extLst>
      <p:ext uri="{BB962C8B-B14F-4D97-AF65-F5344CB8AC3E}">
        <p14:creationId xmlns:p14="http://schemas.microsoft.com/office/powerpoint/2010/main" val="30664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772816"/>
            <a:ext cx="7416824" cy="460851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Cuando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el cuidado residencial es necesario y aparece como la medida más idónea, la transitoriedad debe guiar la intervención. </a:t>
            </a:r>
          </a:p>
          <a:p>
            <a:pPr marL="0" lvl="0" indent="0" algn="just">
              <a:buNone/>
            </a:pP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Además</a:t>
            </a:r>
            <a:r>
              <a:rPr lang="es-MX" sz="26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</a:p>
          <a:p>
            <a:pPr marL="0" lvl="1" indent="0" algn="just" fontAlgn="base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1.	La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aplicación judicial de la medida de internación debe ser excepcional, temporal e </a:t>
            </a: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informada</a:t>
            </a:r>
          </a:p>
          <a:p>
            <a:pPr marL="0" lvl="1" indent="0" algn="just" fontAlgn="base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2.	El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cuidado debe ser brindado en un ambiente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familiar y no “institucionalizado”.</a:t>
            </a:r>
          </a:p>
          <a:p>
            <a:pPr marL="0" lvl="1" indent="0" algn="just" fontAlgn="base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3.	Por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lo anterior, tampoco puede ser negada o suprimida la identidad del niño o niña, ni su historia familiar</a:t>
            </a: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es-CL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6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99593" y="430620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915816" y="430620"/>
            <a:ext cx="5450944" cy="694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	Cuidado residencial transitorio</a:t>
            </a:r>
            <a:endParaRPr lang="es-MX" sz="5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</p:spTree>
    <p:extLst>
      <p:ext uri="{BB962C8B-B14F-4D97-AF65-F5344CB8AC3E}">
        <p14:creationId xmlns:p14="http://schemas.microsoft.com/office/powerpoint/2010/main" val="24524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Preguntas iniciales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905000"/>
            <a:ext cx="7416824" cy="446769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2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¿En qué consiste el derecho a vivir en familia, considerando las características sociales de las actuales familias chilenas?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2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¿Qué hacen o dejan de hacer las familias para que los niños y las niñas puedan ejercer efectivamente este derecho?.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2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Mirar la capacidad de cuidado de las familias, para pensar en acciones que la fortalezcan (invitación).</a:t>
            </a:r>
            <a:endParaRPr lang="es-MX" sz="20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MX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MX" sz="2800" dirty="0">
              <a:ea typeface="Calibri"/>
              <a:cs typeface="Times New Roman"/>
            </a:endParaRPr>
          </a:p>
          <a:p>
            <a:endParaRPr lang="es-MX" dirty="0"/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331640" y="220139"/>
            <a:ext cx="1512167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947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988840"/>
            <a:ext cx="7416824" cy="43924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Cuando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el objetivo de la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intervención es la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reintegración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familiar,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la preparación para la vida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independiente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o la reinserción social:</a:t>
            </a:r>
          </a:p>
          <a:p>
            <a:pPr mar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1.	Se requiere apoyo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a las iniciativas de los adolescentes, ayuda de estudios, formación, capacitación laboral e inserción laboral</a:t>
            </a:r>
          </a:p>
          <a:p>
            <a:pPr marL="0" indent="0" algn="just">
              <a:buNone/>
            </a:pP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2.	Debe existir una oferta residencial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abierta para los adolescentes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o adultos que </a:t>
            </a:r>
            <a:r>
              <a:rPr lang="es-MX" sz="2000" dirty="0">
                <a:solidFill>
                  <a:schemeClr val="tx1"/>
                </a:solidFill>
                <a:latin typeface="Calibri" pitchFamily="34" charset="0"/>
              </a:rPr>
              <a:t>no puedan vivir </a:t>
            </a:r>
            <a:r>
              <a:rPr lang="es-MX" sz="2000" dirty="0" smtClean="0">
                <a:solidFill>
                  <a:schemeClr val="tx1"/>
                </a:solidFill>
                <a:latin typeface="Calibri" pitchFamily="34" charset="0"/>
              </a:rPr>
              <a:t>solos.</a:t>
            </a:r>
            <a:endParaRPr lang="es-MX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  <p:pic>
        <p:nvPicPr>
          <p:cNvPr id="7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99593" y="430620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915816" y="430620"/>
            <a:ext cx="5450944" cy="766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spc="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Cuidado </a:t>
            </a:r>
            <a:r>
              <a:rPr lang="es-MX" sz="24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residencial transitorio</a:t>
            </a:r>
            <a:endParaRPr lang="es-MX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01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1988840"/>
            <a:ext cx="7543801" cy="4320480"/>
          </a:xfrm>
        </p:spPr>
        <p:txBody>
          <a:bodyPr>
            <a:noAutofit/>
          </a:bodyPr>
          <a:lstStyle/>
          <a:p>
            <a:pPr marL="0" indent="0" algn="just" eaLnBrk="0" fontAlgn="base" hangingPunct="0">
              <a:lnSpc>
                <a:spcPct val="114000"/>
              </a:lnSpc>
              <a:spcAft>
                <a:spcPct val="0"/>
              </a:spcAft>
              <a:buNone/>
            </a:pP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Para contrarrestar los efectos de la “institucionalización”, debemos pensar en un modelo de entorno familiar inserto en la comunidad. Esto supone:</a:t>
            </a:r>
          </a:p>
          <a:p>
            <a:pPr marL="0" indent="0" algn="just" fontAlgn="base">
              <a:lnSpc>
                <a:spcPct val="114000"/>
              </a:lnSpc>
              <a:buNone/>
            </a:pP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1.	Que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las instituciones </a:t>
            </a: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mantengan proyectos de desinternación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a corto, mediano y largo plazo. </a:t>
            </a:r>
            <a:endParaRPr lang="es-CL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indent="0" algn="just" fontAlgn="base">
              <a:lnSpc>
                <a:spcPct val="114000"/>
              </a:lnSpc>
              <a:buNone/>
            </a:pP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2.	Que </a:t>
            </a:r>
            <a:r>
              <a:rPr lang="es-CL" sz="2000" dirty="0">
                <a:solidFill>
                  <a:schemeClr val="tx1"/>
                </a:solidFill>
                <a:latin typeface="Calibri" pitchFamily="34" charset="0"/>
              </a:rPr>
              <a:t>las instituciones cuenten con financiamiento integral y flexible para destinarlo a reconversión programática, sin pasar por el sistema de licitación</a:t>
            </a:r>
            <a:r>
              <a:rPr lang="es-CL" sz="20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es-CL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  <p:pic>
        <p:nvPicPr>
          <p:cNvPr id="6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7624" y="322608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915816" y="430620"/>
            <a:ext cx="5450944" cy="8381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spc="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Modelo de </a:t>
            </a:r>
            <a:r>
              <a:rPr lang="es-MX" sz="2400" spc="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entorno familiar residencial </a:t>
            </a:r>
            <a:endParaRPr lang="es-MX" sz="5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4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1628800"/>
            <a:ext cx="7543801" cy="4824536"/>
          </a:xfrm>
        </p:spPr>
        <p:txBody>
          <a:bodyPr>
            <a:noAutofit/>
          </a:bodyPr>
          <a:lstStyle/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>
                <a:solidFill>
                  <a:schemeClr val="tx1"/>
                </a:solidFill>
                <a:latin typeface="Calibri" panose="020F0502020204030204" pitchFamily="34" charset="0"/>
              </a:rPr>
              <a:t>Estudio Mide UC y Aldeas sobre el Sistema de Cuidado Alternativo en </a:t>
            </a: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Chile. Santiago, 2013</a:t>
            </a:r>
            <a:endParaRPr lang="es-CL" sz="1600" kern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Documento </a:t>
            </a:r>
            <a:r>
              <a:rPr lang="es-CL" sz="1600" kern="0" dirty="0">
                <a:solidFill>
                  <a:schemeClr val="tx1"/>
                </a:solidFill>
                <a:latin typeface="Calibri" panose="020F0502020204030204" pitchFamily="34" charset="0"/>
              </a:rPr>
              <a:t>de Aldeas y OBSERVA sobre sistema de Indicadores para monitorear el cumplimiento de las Directrices sobre sobre modalidades de cuidado </a:t>
            </a: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alternativo. Santiago, 2015</a:t>
            </a:r>
            <a:endParaRPr lang="es-CL" sz="1600" kern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Documento </a:t>
            </a:r>
            <a:r>
              <a:rPr lang="es-CL" sz="1600" kern="0" dirty="0">
                <a:solidFill>
                  <a:schemeClr val="tx1"/>
                </a:solidFill>
                <a:latin typeface="Calibri" panose="020F0502020204030204" pitchFamily="34" charset="0"/>
              </a:rPr>
              <a:t>del Área de Desarrollo de Programas de Aldeas Infantiles SOS sobre  Estándares para el Trabajo con familias de origen de NNAJ que viven en </a:t>
            </a: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residencias. Santiago, 2010</a:t>
            </a:r>
            <a:endParaRPr lang="es-CL" sz="1600" kern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Documento  “Hacia  un nuevo modelo de cuidado social”. Santiago: Boletín N° 7, Observa, 2015.</a:t>
            </a: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Encuesta  CASEN 2015.</a:t>
            </a: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Christopher </a:t>
            </a:r>
            <a:r>
              <a:rPr lang="es-CL" sz="1600" kern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Lasch</a:t>
            </a: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. La Cultura del Narcisismo. Santiago: Andrés Bello, 1999</a:t>
            </a: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Pedro Güell. Familia y Modernización en Chile. Santiago: SERNAM, 1999</a:t>
            </a: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s-CL" sz="16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Erving</a:t>
            </a:r>
            <a:r>
              <a:rPr kumimoji="0" lang="es-CL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es-CL" sz="16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Goffman</a:t>
            </a:r>
            <a:r>
              <a:rPr kumimoji="0" lang="es-CL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.</a:t>
            </a:r>
            <a:r>
              <a:rPr lang="es-CL" sz="16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Internados. Buenos Aires: Amorrortu, 1961</a:t>
            </a:r>
            <a:endParaRPr kumimoji="0" lang="es-CL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86509" y="6453336"/>
            <a:ext cx="624511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 smtClean="0">
                <a:solidFill>
                  <a:schemeClr val="bg1"/>
                </a:solidFill>
                <a:ea typeface="Calibri"/>
                <a:cs typeface="Times New Roman"/>
              </a:rPr>
              <a:t>www.observaderechos.cl</a:t>
            </a:r>
          </a:p>
        </p:txBody>
      </p:sp>
      <p:pic>
        <p:nvPicPr>
          <p:cNvPr id="5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86509" y="98326"/>
            <a:ext cx="1512167" cy="105416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563888" y="26318"/>
            <a:ext cx="5450944" cy="1126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Fuentes para el análisis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8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1" y="624110"/>
            <a:ext cx="6842720" cy="12808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2700" b="1" dirty="0" smtClean="0">
                <a:effectLst/>
                <a:latin typeface="Calibri" panose="020F0502020204030204" pitchFamily="34" charset="0"/>
                <a:ea typeface="Calibri"/>
                <a:cs typeface="Times New Roman"/>
              </a:rPr>
              <a:t>	</a:t>
            </a:r>
            <a:r>
              <a:rPr lang="es-MX" sz="27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Comprensión de las estructuras y modelos familiares actuales</a:t>
            </a:r>
            <a:r>
              <a:rPr lang="es-MX" sz="27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es-MX" sz="27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</a:br>
            <a:endParaRPr lang="es-MX" sz="27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905000"/>
            <a:ext cx="7776864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Origen  y evolución de la familia moderna</a:t>
            </a:r>
          </a:p>
          <a:p>
            <a:pPr marL="0" indent="0">
              <a:buNone/>
            </a:pPr>
            <a:endParaRPr lang="es-MX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El parentesco, como relación social anterior a la familia. Régimen gentilicio y derecho materno. Implicancias actuales.</a:t>
            </a: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Familia monogámica: Diferencias sociales y derecho paterno.</a:t>
            </a:r>
          </a:p>
          <a:p>
            <a:endParaRPr lang="es-MX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 la familia paterna a la familia conyugal. La intervención del Estado (indisolubilidad, derechos, sociedad conyugal)</a:t>
            </a:r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43608" y="210391"/>
            <a:ext cx="1404156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536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79" y="624110"/>
            <a:ext cx="6842721" cy="860674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2400" dirty="0" smtClean="0">
                <a:effectLst/>
                <a:ea typeface="Calibri"/>
                <a:cs typeface="Times New Roman"/>
              </a:rPr>
              <a:t>	</a:t>
            </a:r>
            <a:r>
              <a:rPr lang="es-MX" sz="27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Comprensión de las estructuras y modelos familiares actuales</a:t>
            </a:r>
            <a:r>
              <a:rPr lang="es-MX" sz="27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es-MX" sz="27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</a:br>
            <a:endParaRPr lang="es-MX" sz="27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060848"/>
            <a:ext cx="7776864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Origen  y evolución de la familia moderna</a:t>
            </a:r>
          </a:p>
          <a:p>
            <a:pPr marL="0" indent="0" algn="just">
              <a:buNone/>
            </a:pPr>
            <a:r>
              <a:rPr lang="es-MX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El modelo de crianza y educación de la familia moderna y su influjo en la familia popular. Las dos versiones de la familia (Donzelot): </a:t>
            </a:r>
          </a:p>
          <a:p>
            <a:pPr marL="0" indent="0" algn="just">
              <a:buNone/>
            </a:pPr>
            <a:endParaRPr lang="es-MX" dirty="0">
              <a:solidFill>
                <a:schemeClr val="tx1"/>
              </a:solidFill>
              <a:latin typeface="Calibri" panose="020F0502020204030204" pitchFamily="34" charset="0"/>
              <a:ea typeface="Calibri"/>
            </a:endParaRPr>
          </a:p>
          <a:p>
            <a:pPr marL="457200" indent="-457200" algn="just">
              <a:buAutoNum type="alphaLcParenR"/>
            </a:pPr>
            <a:r>
              <a:rPr lang="es-MX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Alianza del medico y la mujer para la preservación de los hijos y la participación en la vida pública (sectores medios y altos). </a:t>
            </a:r>
          </a:p>
          <a:p>
            <a:pPr marL="457200" indent="-457200" algn="just">
              <a:buAutoNum type="alphaLcParenR"/>
            </a:pPr>
            <a:r>
              <a:rPr lang="es-MX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Espacio de control y moralización (sectores populares). La mujer popular como heroína del ahorro familiar, guardiana de la conyugalidad</a:t>
            </a:r>
            <a:r>
              <a:rPr lang="es-MX" dirty="0">
                <a:solidFill>
                  <a:schemeClr val="tx1"/>
                </a:solidFill>
                <a:latin typeface="Calibri" panose="020F0502020204030204" pitchFamily="34" charset="0"/>
                <a:ea typeface="Calibri"/>
              </a:rPr>
              <a:t> </a:t>
            </a:r>
            <a:r>
              <a:rPr lang="es-MX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</a:rPr>
              <a:t>y normalizadora del espacio doméstico. </a:t>
            </a:r>
          </a:p>
          <a:p>
            <a:pPr marL="457200" indent="-457200" algn="just">
              <a:buAutoNum type="alphaLcParenR"/>
            </a:pPr>
            <a:r>
              <a:rPr lang="es-MX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Rol del tribunal tutelar de menores en la posición de los niños/as: libertad protegida v/s libertad vigilada. </a:t>
            </a:r>
          </a:p>
          <a:p>
            <a:pPr marL="457200" indent="-457200" algn="just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alibri" panose="020F0502020204030204" pitchFamily="34" charset="0"/>
              </a:rPr>
              <a:t>El aislamiento social de la mujer popular, como consecuencia duradera del modelo tutelar de la familia</a:t>
            </a:r>
            <a:endParaRPr lang="es-MX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67544" y="754656"/>
            <a:ext cx="1404156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037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bri" panose="020F0502020204030204" pitchFamily="34" charset="0"/>
              </a:rPr>
              <a:t>			</a:t>
            </a:r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Crisis de la familia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003232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Socialización de la función reproductiva y devaluación de la paternidad. Gobierno de la familia por los expertos y debilitamiento de la autoridad de los padres en la crianza (Lasch).</a:t>
            </a:r>
          </a:p>
          <a:p>
            <a:pPr marL="0" indent="0" algn="just">
              <a:buNone/>
            </a:pPr>
            <a:endParaRPr lang="es-MX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 nueva sensibilidad terapéutica. De la culpa a la ansiedad. Narcisismo. La familia, ¿refugio o institución asediada?. Crisis de la familia.</a:t>
            </a:r>
          </a:p>
          <a:p>
            <a:pPr algn="just"/>
            <a:endParaRPr lang="es-MX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/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Participación </a:t>
            </a:r>
            <a:r>
              <a:rPr lang="es-MX" sz="2000" dirty="0">
                <a:solidFill>
                  <a:schemeClr val="tx1"/>
                </a:solidFill>
                <a:latin typeface="Calibri" panose="020F0502020204030204" pitchFamily="34" charset="0"/>
              </a:rPr>
              <a:t>femenina en el </a:t>
            </a:r>
            <a:r>
              <a:rPr lang="es-MX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trabajo, cambios demográficos y crisis del cuidado. </a:t>
            </a:r>
            <a:endParaRPr lang="es-MX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endParaRPr lang="es-MX" sz="2000" dirty="0" smtClean="0">
              <a:solidFill>
                <a:prstClr val="black"/>
              </a:solidFill>
              <a:ea typeface="Calibri"/>
            </a:endParaRPr>
          </a:p>
          <a:p>
            <a:pPr marL="0" indent="0" algn="just">
              <a:buNone/>
            </a:pPr>
            <a:endParaRPr lang="es-MX" sz="2000" dirty="0">
              <a:latin typeface="+mj-lt"/>
            </a:endParaRPr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03648" y="0"/>
            <a:ext cx="1404156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577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430620"/>
            <a:ext cx="5522952" cy="838140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	La </a:t>
            </a:r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familia y el cuidado en Chile: </a:t>
            </a:r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constantes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52241" y="1988840"/>
            <a:ext cx="7848872" cy="41664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22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Pobreza (según CASEN 2015)</a:t>
            </a: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 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Chile continua con personas en situación de Pobreza: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8,1% de la población vive en situación de pobreza por ingresos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3.5% en situación de pobreza extrema por ingresos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20,9% en situación de pobreza multidimensional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Según la composición de los hogares: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15,8% de los hogares monoparentales </a:t>
            </a:r>
            <a:r>
              <a:rPr lang="es-MX" sz="2200" dirty="0">
                <a:solidFill>
                  <a:schemeClr val="tx1"/>
                </a:solidFill>
                <a:latin typeface="Calibri" panose="020F0502020204030204" pitchFamily="34" charset="0"/>
              </a:rPr>
              <a:t>vive en situación de pobreza por </a:t>
            </a: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ingresos</a:t>
            </a:r>
            <a:r>
              <a:rPr lang="es-MX" sz="22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y el 13,9% en pobreza multidimensional.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 8.4% de </a:t>
            </a:r>
            <a:r>
              <a:rPr lang="es-MX" sz="2200" dirty="0">
                <a:solidFill>
                  <a:schemeClr val="tx1"/>
                </a:solidFill>
                <a:latin typeface="Calibri" panose="020F0502020204030204" pitchFamily="34" charset="0"/>
              </a:rPr>
              <a:t>los hogares extensos </a:t>
            </a: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biparentales </a:t>
            </a:r>
            <a:r>
              <a:rPr lang="es-MX" sz="2200" dirty="0">
                <a:solidFill>
                  <a:schemeClr val="tx1"/>
                </a:solidFill>
                <a:latin typeface="Calibri" panose="020F0502020204030204" pitchFamily="34" charset="0"/>
              </a:rPr>
              <a:t>vive en situación de pobreza por ingresos y el </a:t>
            </a: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34,2% </a:t>
            </a:r>
            <a:r>
              <a:rPr lang="es-MX" sz="2200" dirty="0">
                <a:solidFill>
                  <a:schemeClr val="tx1"/>
                </a:solidFill>
                <a:latin typeface="Calibri" panose="020F0502020204030204" pitchFamily="34" charset="0"/>
              </a:rPr>
              <a:t>en pobreza </a:t>
            </a:r>
            <a:r>
              <a:rPr lang="es-MX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multidimensional.</a:t>
            </a:r>
            <a:endParaRPr lang="es-MX" sz="2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915816" y="430620"/>
            <a:ext cx="5450944" cy="1126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5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32260" y="0"/>
            <a:ext cx="1404156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5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7611184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19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Distribución de los ingresos (CASEN 2015)</a:t>
            </a:r>
            <a:r>
              <a:rPr lang="es-MX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MX" sz="1900" dirty="0">
                <a:solidFill>
                  <a:schemeClr val="tx1"/>
                </a:solidFill>
                <a:latin typeface="Calibri" panose="020F0502020204030204" pitchFamily="34" charset="0"/>
              </a:rPr>
              <a:t>D</a:t>
            </a:r>
            <a:r>
              <a:rPr lang="es-MX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esigualdad de los ingresos en Chile: El 10% de la población concentra el 34,4% de los ingresos.</a:t>
            </a: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endParaRPr lang="es-CL" sz="19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r>
              <a:rPr lang="es-CL" sz="1900" dirty="0" smtClean="0">
                <a:solidFill>
                  <a:prstClr val="black"/>
                </a:solidFill>
                <a:latin typeface="Calibri"/>
              </a:rPr>
              <a:t>No planteamos que </a:t>
            </a:r>
            <a:r>
              <a:rPr lang="es-CL" sz="1900" dirty="0">
                <a:solidFill>
                  <a:prstClr val="black"/>
                </a:solidFill>
                <a:latin typeface="Calibri"/>
              </a:rPr>
              <a:t>la pobreza sea la causa de la falta de cuidado (también ocurre en otros sectores sociales) sino que una familia en pobreza es más fácil que acumule tensiones y problemas por la falta de recursos económicos y necesita que se le apoye en este aspecto. </a:t>
            </a:r>
            <a:endParaRPr lang="es-CL" sz="19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endParaRPr lang="es-CL" sz="1900" dirty="0">
              <a:solidFill>
                <a:prstClr val="black"/>
              </a:solidFill>
              <a:latin typeface="Calibri"/>
            </a:endParaRP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r>
              <a:rPr lang="es-CL" sz="1900" dirty="0" smtClean="0">
                <a:solidFill>
                  <a:prstClr val="black"/>
                </a:solidFill>
                <a:latin typeface="Calibri"/>
              </a:rPr>
              <a:t>Del mismo modo, una situación de "desigualdad concentrada“ en la distribución de los ingresos (en </a:t>
            </a:r>
            <a:r>
              <a:rPr lang="es-CL" sz="1900" dirty="0">
                <a:solidFill>
                  <a:prstClr val="black"/>
                </a:solidFill>
                <a:latin typeface="Calibri"/>
              </a:rPr>
              <a:t>el último </a:t>
            </a:r>
            <a:r>
              <a:rPr lang="es-CL" sz="1900" dirty="0" smtClean="0">
                <a:solidFill>
                  <a:prstClr val="black"/>
                </a:solidFill>
                <a:latin typeface="Calibri"/>
              </a:rPr>
              <a:t>decil), implica que la inmensa mayoría de la población </a:t>
            </a:r>
            <a:r>
              <a:rPr lang="es-CL" sz="1900" dirty="0">
                <a:solidFill>
                  <a:prstClr val="black"/>
                </a:solidFill>
                <a:latin typeface="Calibri"/>
              </a:rPr>
              <a:t>tiene ingresos </a:t>
            </a:r>
            <a:r>
              <a:rPr lang="es-CL" sz="1900" dirty="0" smtClean="0">
                <a:solidFill>
                  <a:prstClr val="black"/>
                </a:solidFill>
                <a:latin typeface="Calibri"/>
              </a:rPr>
              <a:t>bajos. Esto dificulta que las familias cuenten con </a:t>
            </a:r>
            <a:r>
              <a:rPr lang="es-CL" sz="1900" dirty="0">
                <a:solidFill>
                  <a:prstClr val="black"/>
                </a:solidFill>
                <a:latin typeface="Calibri"/>
              </a:rPr>
              <a:t>servicios de cuidado y con ayudas </a:t>
            </a:r>
            <a:r>
              <a:rPr lang="es-CL" sz="1900" dirty="0" smtClean="0">
                <a:solidFill>
                  <a:prstClr val="black"/>
                </a:solidFill>
                <a:latin typeface="Calibri"/>
              </a:rPr>
              <a:t>remuneradas. Además, basta con </a:t>
            </a:r>
            <a:r>
              <a:rPr lang="es-CL" sz="1900" dirty="0">
                <a:solidFill>
                  <a:prstClr val="black"/>
                </a:solidFill>
                <a:latin typeface="Calibri"/>
              </a:rPr>
              <a:t>que un miembro del hogar se quede sin trabajo, por ejemplo, </a:t>
            </a:r>
            <a:r>
              <a:rPr lang="es-CL" sz="1900" dirty="0" smtClean="0">
                <a:solidFill>
                  <a:prstClr val="black"/>
                </a:solidFill>
                <a:latin typeface="Calibri"/>
              </a:rPr>
              <a:t>para que una familia caiga en una situación de pobreza. </a:t>
            </a:r>
            <a:endParaRPr lang="es-CL" sz="1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915816" y="430620"/>
            <a:ext cx="5450944" cy="9101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La </a:t>
            </a:r>
            <a:r>
              <a:rPr lang="es-MX" sz="2400" spc="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familia y el cuidado en Chile: </a:t>
            </a:r>
            <a:r>
              <a:rPr lang="es-MX" sz="2400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Times New Roman"/>
              </a:rPr>
              <a:t>	constantes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3 Imagen" descr="observaderecho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03649" y="101307"/>
            <a:ext cx="1512168" cy="1023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7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2682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	</a:t>
            </a:r>
            <a:r>
              <a:rPr lang="es-MX" sz="24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La </a:t>
            </a:r>
            <a:r>
              <a:rPr lang="es-MX" sz="2400" dirty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familia y el cuidado en Chile: </a:t>
            </a:r>
            <a:r>
              <a:rPr lang="es-MX" sz="24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cambios</a:t>
            </a:r>
            <a:r>
              <a:rPr lang="es-MX" sz="2400" dirty="0">
                <a:solidFill>
                  <a:prstClr val="black"/>
                </a:solidFill>
                <a:latin typeface="Calibri" pitchFamily="34" charset="0"/>
                <a:ea typeface="Calibri"/>
                <a:cs typeface="Times New Roman"/>
              </a:rPr>
              <a:t>. 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5" y="1484784"/>
            <a:ext cx="7560839" cy="44264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dirty="0" smtClean="0">
                <a:solidFill>
                  <a:prstClr val="black"/>
                </a:solidFill>
                <a:latin typeface="Calibri" pitchFamily="34" charset="0"/>
                <a:ea typeface="+mj-ea"/>
                <a:cs typeface="+mj-cs"/>
              </a:rPr>
              <a:t>Cambios demográficos</a:t>
            </a:r>
            <a:endParaRPr lang="es-ES" dirty="0" smtClean="0">
              <a:latin typeface="Calibri" pitchFamily="34" charset="0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Descenso tasa 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de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fecundidad: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1970: 3.95 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hijos por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mujer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1995: 2.35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2012: 1.89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, lo que deja a Chile levemente por encima del promedio de la OCDE de ese año, cifra que era de 1.71 (UNICEF 2015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Encuesta 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CASEN </a:t>
            </a:r>
            <a:r>
              <a:rPr lang="es-ES" dirty="0" smtClean="0">
                <a:latin typeface="Calibri" pitchFamily="34" charset="0"/>
                <a:ea typeface="Calibri"/>
                <a:cs typeface="Times New Roman"/>
              </a:rPr>
              <a:t>2011: 34</a:t>
            </a:r>
            <a:r>
              <a:rPr lang="es-ES" dirty="0">
                <a:latin typeface="Calibri" pitchFamily="34" charset="0"/>
                <a:ea typeface="Calibri"/>
                <a:cs typeface="Times New Roman"/>
              </a:rPr>
              <a:t>% de los niños de hasta 12 años pertenece a familias monoparentales y el 92% de estas familias tienen una mujer como jefa de hogar. La situación varía según quintiles de ingreso. En el quintil más alto, el 18% de los niños y niñas vive en una familia monoparental, mientras que en el quintil más bajo, lo hace el 44% (UNICEF 2015)</a:t>
            </a:r>
            <a:endParaRPr lang="es-MX" dirty="0">
              <a:latin typeface="Calibri" pitchFamily="34" charset="0"/>
              <a:ea typeface="Calibri"/>
              <a:cs typeface="Times New Roman"/>
            </a:endParaRPr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7624" y="101307"/>
            <a:ext cx="1512168" cy="1023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22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2400" b="1" dirty="0" smtClean="0">
                <a:effectLst/>
                <a:latin typeface="Calibri" pitchFamily="34" charset="0"/>
                <a:ea typeface="Calibri"/>
                <a:cs typeface="Times New Roman"/>
              </a:rPr>
              <a:t>					</a:t>
            </a:r>
            <a:r>
              <a:rPr lang="es-MX" sz="2400" dirty="0" smtClean="0">
                <a:effectLst/>
                <a:latin typeface="Calibri" pitchFamily="34" charset="0"/>
                <a:ea typeface="Calibri"/>
                <a:cs typeface="Times New Roman"/>
              </a:rPr>
              <a:t>La familia y el cuidado en Chile: cambios. </a:t>
            </a:r>
            <a:endParaRPr lang="es-MX" sz="24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8999" y="1412776"/>
            <a:ext cx="7931224" cy="5030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 smtClean="0">
                <a:latin typeface="Calibri" pitchFamily="34" charset="0"/>
              </a:rPr>
              <a:t>Incremento de la </a:t>
            </a:r>
            <a:r>
              <a:rPr lang="es-MX" sz="1800" dirty="0">
                <a:latin typeface="Calibri" pitchFamily="34" charset="0"/>
              </a:rPr>
              <a:t>p</a:t>
            </a:r>
            <a:r>
              <a:rPr lang="es-MX" sz="1800" dirty="0" smtClean="0">
                <a:latin typeface="Calibri" pitchFamily="34" charset="0"/>
              </a:rPr>
              <a:t>articipación laboral femenina (CEPAL 2011)</a:t>
            </a:r>
          </a:p>
          <a:p>
            <a:pPr marL="0" indent="0">
              <a:buNone/>
            </a:pPr>
            <a:r>
              <a:rPr lang="es-MX" sz="1800" dirty="0" smtClean="0">
                <a:latin typeface="Calibri" pitchFamily="34" charset="0"/>
              </a:rPr>
              <a:t>Latinoamérica: 52,8%; OCDE: 63%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 smtClean="0">
                <a:latin typeface="Calibri" pitchFamily="34" charset="0"/>
                <a:ea typeface="Calibri"/>
                <a:cs typeface="Times New Roman"/>
              </a:rPr>
              <a:t>Datos INE: </a:t>
            </a:r>
            <a:r>
              <a:rPr lang="es-MX" sz="1800" dirty="0" smtClean="0">
                <a:latin typeface="Calibri" pitchFamily="34" charset="0"/>
                <a:ea typeface="Calibri"/>
                <a:cs typeface="Times New Roman"/>
              </a:rPr>
              <a:t>trimestre </a:t>
            </a:r>
            <a:r>
              <a:rPr lang="es-MX" sz="1800" dirty="0">
                <a:latin typeface="Calibri" pitchFamily="34" charset="0"/>
                <a:ea typeface="Calibri"/>
                <a:cs typeface="Times New Roman"/>
              </a:rPr>
              <a:t>agosto-octubre de </a:t>
            </a:r>
            <a:r>
              <a:rPr lang="es-MX" sz="1800" dirty="0" smtClean="0">
                <a:latin typeface="Calibri" pitchFamily="34" charset="0"/>
                <a:ea typeface="Calibri"/>
                <a:cs typeface="Times New Roman"/>
              </a:rPr>
              <a:t>2011: el </a:t>
            </a:r>
            <a:r>
              <a:rPr lang="es-MX" sz="1800" dirty="0">
                <a:latin typeface="Calibri" pitchFamily="34" charset="0"/>
                <a:ea typeface="Calibri"/>
                <a:cs typeface="Times New Roman"/>
              </a:rPr>
              <a:t>47,7% de las mujeres tenía un empleo o estaba buscando </a:t>
            </a:r>
            <a:r>
              <a:rPr lang="es-MX" sz="1800" dirty="0" smtClean="0">
                <a:latin typeface="Calibri" pitchFamily="34" charset="0"/>
                <a:ea typeface="Calibri"/>
                <a:cs typeface="Times New Roman"/>
              </a:rPr>
              <a:t>uno. En </a:t>
            </a:r>
            <a:r>
              <a:rPr lang="es-MX" sz="1800" dirty="0">
                <a:latin typeface="Calibri" pitchFamily="34" charset="0"/>
                <a:ea typeface="Calibri"/>
                <a:cs typeface="Times New Roman"/>
              </a:rPr>
              <a:t>el trimestre diciembre-febrero de 1986 apenas alcanzaba a un 29,1%. </a:t>
            </a:r>
            <a:r>
              <a:rPr lang="es-MX" sz="1800" dirty="0" smtClean="0">
                <a:latin typeface="Calibri" pitchFamily="34" charset="0"/>
                <a:ea typeface="Calibri"/>
                <a:cs typeface="Times New Roman"/>
              </a:rPr>
              <a:t>Hombres: trimestre </a:t>
            </a:r>
            <a:r>
              <a:rPr lang="es-MX" sz="1800" dirty="0">
                <a:latin typeface="Calibri" pitchFamily="34" charset="0"/>
                <a:ea typeface="Calibri"/>
                <a:cs typeface="Times New Roman"/>
              </a:rPr>
              <a:t>agosto-octubre de </a:t>
            </a:r>
            <a:r>
              <a:rPr lang="es-MX" sz="1800" dirty="0" smtClean="0">
                <a:latin typeface="Calibri" pitchFamily="34" charset="0"/>
                <a:ea typeface="Calibri"/>
                <a:cs typeface="Times New Roman"/>
              </a:rPr>
              <a:t>2011: 73,5%. En diciembre-febrero </a:t>
            </a:r>
            <a:r>
              <a:rPr lang="es-MX" sz="1800" dirty="0">
                <a:latin typeface="Calibri" pitchFamily="34" charset="0"/>
                <a:ea typeface="Calibri"/>
                <a:cs typeface="Times New Roman"/>
              </a:rPr>
              <a:t>de 1986 alcanzaba al 74,1%. </a:t>
            </a:r>
            <a:endParaRPr lang="es-MX" sz="1800" dirty="0" smtClean="0">
              <a:latin typeface="Calibri" pitchFamily="34" charset="0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 smtClean="0">
                <a:latin typeface="Calibri" pitchFamily="34" charset="0"/>
                <a:ea typeface="Calibri"/>
              </a:rPr>
              <a:t>Encuesta distribución </a:t>
            </a:r>
            <a:r>
              <a:rPr lang="es-ES" sz="1800" dirty="0">
                <a:latin typeface="Calibri" pitchFamily="34" charset="0"/>
                <a:ea typeface="Calibri"/>
              </a:rPr>
              <a:t>del tiempo de trabajo remunerado y no remunerado </a:t>
            </a:r>
            <a:r>
              <a:rPr lang="es-ES" sz="1800" dirty="0" smtClean="0">
                <a:latin typeface="Calibri" pitchFamily="34" charset="0"/>
                <a:ea typeface="Calibri"/>
              </a:rPr>
              <a:t>mayores </a:t>
            </a:r>
            <a:r>
              <a:rPr lang="es-ES" sz="1800" dirty="0">
                <a:latin typeface="Calibri" pitchFamily="34" charset="0"/>
                <a:ea typeface="Calibri"/>
              </a:rPr>
              <a:t>de 12 años en el Gran Santiago en </a:t>
            </a:r>
            <a:r>
              <a:rPr lang="es-ES" sz="1800" dirty="0" smtClean="0">
                <a:latin typeface="Calibri" pitchFamily="34" charset="0"/>
                <a:ea typeface="Calibri"/>
              </a:rPr>
              <a:t>2008. Hombres 0.8 </a:t>
            </a:r>
            <a:r>
              <a:rPr lang="es-ES" sz="1800" dirty="0">
                <a:latin typeface="Calibri" pitchFamily="34" charset="0"/>
                <a:ea typeface="Calibri"/>
              </a:rPr>
              <a:t>horas </a:t>
            </a:r>
            <a:r>
              <a:rPr lang="es-ES" sz="1800" dirty="0" smtClean="0">
                <a:latin typeface="Calibri" pitchFamily="34" charset="0"/>
                <a:ea typeface="Calibri"/>
              </a:rPr>
              <a:t>trabajo doméstico y 2.9 </a:t>
            </a:r>
            <a:r>
              <a:rPr lang="es-ES" sz="1800" dirty="0">
                <a:latin typeface="Calibri" pitchFamily="34" charset="0"/>
                <a:ea typeface="Calibri"/>
              </a:rPr>
              <a:t>horas </a:t>
            </a:r>
            <a:r>
              <a:rPr lang="es-ES" sz="1800" dirty="0" smtClean="0">
                <a:latin typeface="Calibri" pitchFamily="34" charset="0"/>
                <a:ea typeface="Calibri"/>
              </a:rPr>
              <a:t>las mujeres. Horas </a:t>
            </a:r>
            <a:r>
              <a:rPr lang="es-ES" sz="1800" dirty="0">
                <a:latin typeface="Calibri" pitchFamily="34" charset="0"/>
                <a:ea typeface="Calibri"/>
              </a:rPr>
              <a:t>dedicadas al trabajo </a:t>
            </a:r>
            <a:r>
              <a:rPr lang="es-ES" sz="1800" dirty="0" smtClean="0">
                <a:latin typeface="Calibri" pitchFamily="34" charset="0"/>
                <a:ea typeface="Calibri"/>
              </a:rPr>
              <a:t>remunerado: 8 </a:t>
            </a:r>
            <a:r>
              <a:rPr lang="es-ES" sz="1800" dirty="0">
                <a:latin typeface="Calibri" pitchFamily="34" charset="0"/>
                <a:ea typeface="Calibri"/>
              </a:rPr>
              <a:t>horas </a:t>
            </a:r>
            <a:r>
              <a:rPr lang="es-ES" sz="1800" dirty="0" smtClean="0">
                <a:latin typeface="Calibri" pitchFamily="34" charset="0"/>
                <a:ea typeface="Calibri"/>
              </a:rPr>
              <a:t>hombres; 7.5. Total: hombres promedio 8.8 </a:t>
            </a:r>
            <a:r>
              <a:rPr lang="es-ES" sz="1800" dirty="0">
                <a:latin typeface="Calibri" pitchFamily="34" charset="0"/>
                <a:ea typeface="Calibri"/>
              </a:rPr>
              <a:t>horas </a:t>
            </a:r>
            <a:r>
              <a:rPr lang="es-ES" sz="1800" dirty="0" smtClean="0">
                <a:latin typeface="Calibri" pitchFamily="34" charset="0"/>
                <a:ea typeface="Calibri"/>
              </a:rPr>
              <a:t>diarias. Mujeres </a:t>
            </a:r>
            <a:r>
              <a:rPr lang="es-ES" sz="1800" dirty="0">
                <a:latin typeface="Calibri" pitchFamily="34" charset="0"/>
                <a:ea typeface="Calibri"/>
              </a:rPr>
              <a:t>10,4 horas. </a:t>
            </a:r>
            <a:r>
              <a:rPr lang="es-ES" sz="1800" dirty="0" smtClean="0">
                <a:latin typeface="Calibri" pitchFamily="34" charset="0"/>
                <a:ea typeface="Calibri"/>
              </a:rPr>
              <a:t>Los </a:t>
            </a:r>
            <a:r>
              <a:rPr lang="es-ES" sz="1800" dirty="0">
                <a:latin typeface="Calibri" pitchFamily="34" charset="0"/>
                <a:ea typeface="Calibri"/>
              </a:rPr>
              <a:t>hombres chilenos son los que menos horas dedican al trabajo doméstico en toda la región de América Latina y el Caribe (CEPAL 2010). </a:t>
            </a:r>
            <a:endParaRPr lang="es-MX" sz="1800" dirty="0">
              <a:latin typeface="Calibri" pitchFamily="34" charset="0"/>
              <a:ea typeface="Calibri"/>
              <a:cs typeface="Times New Roman"/>
            </a:endParaRPr>
          </a:p>
          <a:p>
            <a:endParaRPr lang="es-MX" sz="1800" dirty="0"/>
          </a:p>
        </p:txBody>
      </p:sp>
      <p:pic>
        <p:nvPicPr>
          <p:cNvPr id="4" name="3 Imagen" descr="observaderecho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43608" y="0"/>
            <a:ext cx="1404156" cy="1054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825527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547</TotalTime>
  <Words>1839</Words>
  <Application>Microsoft Office PowerPoint</Application>
  <PresentationFormat>Presentación en pantalla (4:3)</PresentationFormat>
  <Paragraphs>150</Paragraphs>
  <Slides>22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Wingdings 3</vt:lpstr>
      <vt:lpstr>Espiral</vt:lpstr>
      <vt:lpstr>“El derecho a vivir en familia, bien cuidado” </vt:lpstr>
      <vt:lpstr>Preguntas iniciales</vt:lpstr>
      <vt:lpstr> Comprensión de las estructuras y modelos familiares actuales </vt:lpstr>
      <vt:lpstr> Comprensión de las estructuras y modelos familiares actuales </vt:lpstr>
      <vt:lpstr>   Crisis de la familia</vt:lpstr>
      <vt:lpstr> La familia y el cuidado en Chile: constantes</vt:lpstr>
      <vt:lpstr>Presentación de PowerPoint</vt:lpstr>
      <vt:lpstr> La familia y el cuidado en Chile: cambios. </vt:lpstr>
      <vt:lpstr>     La familia y el cuidado en Chile: cambios. </vt:lpstr>
      <vt:lpstr>Presentación de PowerPoint</vt:lpstr>
      <vt:lpstr>¿Qué ha cambiado en los últimos 30 – 40 años?</vt:lpstr>
      <vt:lpstr>         De la crisis a la reconstrucción de la integración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“Evolución de la familia y desafíos para la intervención en el Chile actual”</dc:title>
  <dc:creator>Alejandro Tsukame</dc:creator>
  <cp:lastModifiedBy>atsukame</cp:lastModifiedBy>
  <cp:revision>66</cp:revision>
  <dcterms:created xsi:type="dcterms:W3CDTF">2016-11-02T18:25:12Z</dcterms:created>
  <dcterms:modified xsi:type="dcterms:W3CDTF">2016-11-25T13:28:19Z</dcterms:modified>
</cp:coreProperties>
</file>