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77" r:id="rId2"/>
    <p:sldId id="396" r:id="rId3"/>
    <p:sldId id="395" r:id="rId4"/>
    <p:sldId id="399" r:id="rId5"/>
    <p:sldId id="397" r:id="rId6"/>
    <p:sldId id="385" r:id="rId7"/>
    <p:sldId id="402" r:id="rId8"/>
    <p:sldId id="380" r:id="rId9"/>
    <p:sldId id="386" r:id="rId10"/>
    <p:sldId id="387" r:id="rId11"/>
    <p:sldId id="365" r:id="rId12"/>
    <p:sldId id="364" r:id="rId13"/>
    <p:sldId id="392" r:id="rId14"/>
    <p:sldId id="390" r:id="rId15"/>
    <p:sldId id="382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iveros" initials="a" lastIdx="1" clrIdx="0">
    <p:extLst>
      <p:ext uri="{19B8F6BF-5375-455C-9EA6-DF929625EA0E}">
        <p15:presenceInfo xmlns:p15="http://schemas.microsoft.com/office/powerpoint/2012/main" userId="ariver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F9A7"/>
    <a:srgbClr val="CC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7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6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E2938D-EEDA-41C2-AF23-AF16BDA519CC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EFD1D27-936F-4666-8EC4-981F555B53BC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L" sz="2000" b="1" dirty="0" smtClean="0"/>
            <a:t>CPE/Tratados</a:t>
          </a:r>
          <a:endParaRPr lang="es-ES" sz="2000" b="1" dirty="0"/>
        </a:p>
      </dgm:t>
    </dgm:pt>
    <dgm:pt modelId="{8D985580-DD3A-4EEB-9CFF-68C49A7048C4}" type="parTrans" cxnId="{A507A9B9-D361-402A-8E37-EE4D1515342D}">
      <dgm:prSet/>
      <dgm:spPr/>
      <dgm:t>
        <a:bodyPr/>
        <a:lstStyle/>
        <a:p>
          <a:endParaRPr lang="es-ES"/>
        </a:p>
      </dgm:t>
    </dgm:pt>
    <dgm:pt modelId="{20947711-A04C-4A9D-9C89-7C3F7FC0B9B0}" type="sibTrans" cxnId="{A507A9B9-D361-402A-8E37-EE4D1515342D}">
      <dgm:prSet/>
      <dgm:spPr/>
      <dgm:t>
        <a:bodyPr/>
        <a:lstStyle/>
        <a:p>
          <a:endParaRPr lang="es-ES"/>
        </a:p>
      </dgm:t>
    </dgm:pt>
    <dgm:pt modelId="{514C4516-0C45-436D-828F-2D0768F081CC}">
      <dgm:prSet phldrT="[Texto]" custT="1"/>
      <dgm:spPr>
        <a:solidFill>
          <a:srgbClr val="00B0F0"/>
        </a:solidFill>
      </dgm:spPr>
      <dgm:t>
        <a:bodyPr/>
        <a:lstStyle/>
        <a:p>
          <a:r>
            <a:rPr lang="es-CL" sz="2000" b="1" dirty="0" smtClean="0"/>
            <a:t>Legislación</a:t>
          </a:r>
          <a:endParaRPr lang="es-ES" sz="2000" b="1" dirty="0"/>
        </a:p>
      </dgm:t>
    </dgm:pt>
    <dgm:pt modelId="{48B5F0EB-21C8-4052-A179-790A12A29308}" type="parTrans" cxnId="{20C3B810-6BC9-4784-AC82-591B154BE7EE}">
      <dgm:prSet/>
      <dgm:spPr/>
      <dgm:t>
        <a:bodyPr/>
        <a:lstStyle/>
        <a:p>
          <a:endParaRPr lang="es-ES"/>
        </a:p>
      </dgm:t>
    </dgm:pt>
    <dgm:pt modelId="{BB1C17F0-D7D8-4266-A0B9-AB0E61C7D07C}" type="sibTrans" cxnId="{20C3B810-6BC9-4784-AC82-591B154BE7EE}">
      <dgm:prSet/>
      <dgm:spPr/>
      <dgm:t>
        <a:bodyPr/>
        <a:lstStyle/>
        <a:p>
          <a:endParaRPr lang="es-ES"/>
        </a:p>
      </dgm:t>
    </dgm:pt>
    <dgm:pt modelId="{DE900FF8-1916-4FA7-A3B3-B6DD61B011E5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CL" sz="2000" b="1" dirty="0" smtClean="0"/>
            <a:t>Potestad reglamentaria</a:t>
          </a:r>
          <a:endParaRPr lang="es-ES" sz="2000" b="1" dirty="0"/>
        </a:p>
      </dgm:t>
    </dgm:pt>
    <dgm:pt modelId="{885F3116-0918-45AE-89F0-40888BFEDFE6}" type="parTrans" cxnId="{39F8D0AB-1CBF-4934-ADD7-E7F48143757D}">
      <dgm:prSet/>
      <dgm:spPr/>
      <dgm:t>
        <a:bodyPr/>
        <a:lstStyle/>
        <a:p>
          <a:endParaRPr lang="es-ES"/>
        </a:p>
      </dgm:t>
    </dgm:pt>
    <dgm:pt modelId="{4E7BEF47-D8F0-4F29-97E6-90939F5AFFBA}" type="sibTrans" cxnId="{39F8D0AB-1CBF-4934-ADD7-E7F48143757D}">
      <dgm:prSet/>
      <dgm:spPr/>
      <dgm:t>
        <a:bodyPr/>
        <a:lstStyle/>
        <a:p>
          <a:endParaRPr lang="es-ES"/>
        </a:p>
      </dgm:t>
    </dgm:pt>
    <dgm:pt modelId="{CEB332F1-3124-4326-9C39-6AE4211FA4E1}" type="pres">
      <dgm:prSet presAssocID="{35E2938D-EEDA-41C2-AF23-AF16BDA519CC}" presName="Name0" presStyleCnt="0">
        <dgm:presLayoutVars>
          <dgm:dir/>
          <dgm:animLvl val="lvl"/>
          <dgm:resizeHandles val="exact"/>
        </dgm:presLayoutVars>
      </dgm:prSet>
      <dgm:spPr/>
    </dgm:pt>
    <dgm:pt modelId="{0F37361F-A08B-46C6-A0CD-025658CF8137}" type="pres">
      <dgm:prSet presAssocID="{9EFD1D27-936F-4666-8EC4-981F555B53BC}" presName="Name8" presStyleCnt="0"/>
      <dgm:spPr/>
    </dgm:pt>
    <dgm:pt modelId="{4816E782-A898-4DF5-951D-A08384A62862}" type="pres">
      <dgm:prSet presAssocID="{9EFD1D27-936F-4666-8EC4-981F555B53BC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EC1575-9CDD-40B8-8E9F-38A331E136C7}" type="pres">
      <dgm:prSet presAssocID="{9EFD1D27-936F-4666-8EC4-981F555B53B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3C4B22-6FCC-4503-98A6-837042C711E4}" type="pres">
      <dgm:prSet presAssocID="{514C4516-0C45-436D-828F-2D0768F081CC}" presName="Name8" presStyleCnt="0"/>
      <dgm:spPr/>
    </dgm:pt>
    <dgm:pt modelId="{6C402C0F-64FD-45B7-A01F-731730D1A4C3}" type="pres">
      <dgm:prSet presAssocID="{514C4516-0C45-436D-828F-2D0768F081CC}" presName="level" presStyleLbl="node1" presStyleIdx="1" presStyleCnt="3" custLinFactNeighborX="-1195" custLinFactNeighborY="-77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BDC0C7-EC3E-4E73-9334-4033717E51E4}" type="pres">
      <dgm:prSet presAssocID="{514C4516-0C45-436D-828F-2D0768F081C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F43A8F-582E-4B08-B9F4-F63A12F8912C}" type="pres">
      <dgm:prSet presAssocID="{DE900FF8-1916-4FA7-A3B3-B6DD61B011E5}" presName="Name8" presStyleCnt="0"/>
      <dgm:spPr/>
    </dgm:pt>
    <dgm:pt modelId="{2945D263-3388-47A5-9B2B-510F966894C5}" type="pres">
      <dgm:prSet presAssocID="{DE900FF8-1916-4FA7-A3B3-B6DD61B011E5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C331FE-EEC5-4A2B-AC4E-620468ED9AD9}" type="pres">
      <dgm:prSet presAssocID="{DE900FF8-1916-4FA7-A3B3-B6DD61B011E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C3B810-6BC9-4784-AC82-591B154BE7EE}" srcId="{35E2938D-EEDA-41C2-AF23-AF16BDA519CC}" destId="{514C4516-0C45-436D-828F-2D0768F081CC}" srcOrd="1" destOrd="0" parTransId="{48B5F0EB-21C8-4052-A179-790A12A29308}" sibTransId="{BB1C17F0-D7D8-4266-A0B9-AB0E61C7D07C}"/>
    <dgm:cxn modelId="{1801DA75-FB67-46C4-B176-5A62F36EA265}" type="presOf" srcId="{DE900FF8-1916-4FA7-A3B3-B6DD61B011E5}" destId="{EBC331FE-EEC5-4A2B-AC4E-620468ED9AD9}" srcOrd="1" destOrd="0" presId="urn:microsoft.com/office/officeart/2005/8/layout/pyramid1"/>
    <dgm:cxn modelId="{7300AFD0-A586-4DA9-9AFC-F02CC52F18BC}" type="presOf" srcId="{DE900FF8-1916-4FA7-A3B3-B6DD61B011E5}" destId="{2945D263-3388-47A5-9B2B-510F966894C5}" srcOrd="0" destOrd="0" presId="urn:microsoft.com/office/officeart/2005/8/layout/pyramid1"/>
    <dgm:cxn modelId="{022BA30E-F8DE-47AF-BDC9-2F9BC16092A6}" type="presOf" srcId="{35E2938D-EEDA-41C2-AF23-AF16BDA519CC}" destId="{CEB332F1-3124-4326-9C39-6AE4211FA4E1}" srcOrd="0" destOrd="0" presId="urn:microsoft.com/office/officeart/2005/8/layout/pyramid1"/>
    <dgm:cxn modelId="{A507A9B9-D361-402A-8E37-EE4D1515342D}" srcId="{35E2938D-EEDA-41C2-AF23-AF16BDA519CC}" destId="{9EFD1D27-936F-4666-8EC4-981F555B53BC}" srcOrd="0" destOrd="0" parTransId="{8D985580-DD3A-4EEB-9CFF-68C49A7048C4}" sibTransId="{20947711-A04C-4A9D-9C89-7C3F7FC0B9B0}"/>
    <dgm:cxn modelId="{1BE2061E-F420-43D3-99F7-299A8A0AC5DD}" type="presOf" srcId="{514C4516-0C45-436D-828F-2D0768F081CC}" destId="{FEBDC0C7-EC3E-4E73-9334-4033717E51E4}" srcOrd="1" destOrd="0" presId="urn:microsoft.com/office/officeart/2005/8/layout/pyramid1"/>
    <dgm:cxn modelId="{875FE15E-1254-44C3-AAB3-D1AD635B23A2}" type="presOf" srcId="{9EFD1D27-936F-4666-8EC4-981F555B53BC}" destId="{1EEC1575-9CDD-40B8-8E9F-38A331E136C7}" srcOrd="1" destOrd="0" presId="urn:microsoft.com/office/officeart/2005/8/layout/pyramid1"/>
    <dgm:cxn modelId="{526A5784-3E20-485C-B0C2-7F8849B9DD40}" type="presOf" srcId="{514C4516-0C45-436D-828F-2D0768F081CC}" destId="{6C402C0F-64FD-45B7-A01F-731730D1A4C3}" srcOrd="0" destOrd="0" presId="urn:microsoft.com/office/officeart/2005/8/layout/pyramid1"/>
    <dgm:cxn modelId="{5AEA26E9-ECB0-4750-B6EC-1DAC2683083F}" type="presOf" srcId="{9EFD1D27-936F-4666-8EC4-981F555B53BC}" destId="{4816E782-A898-4DF5-951D-A08384A62862}" srcOrd="0" destOrd="0" presId="urn:microsoft.com/office/officeart/2005/8/layout/pyramid1"/>
    <dgm:cxn modelId="{39F8D0AB-1CBF-4934-ADD7-E7F48143757D}" srcId="{35E2938D-EEDA-41C2-AF23-AF16BDA519CC}" destId="{DE900FF8-1916-4FA7-A3B3-B6DD61B011E5}" srcOrd="2" destOrd="0" parTransId="{885F3116-0918-45AE-89F0-40888BFEDFE6}" sibTransId="{4E7BEF47-D8F0-4F29-97E6-90939F5AFFBA}"/>
    <dgm:cxn modelId="{10C0ED43-1211-4120-85D6-F96538350935}" type="presParOf" srcId="{CEB332F1-3124-4326-9C39-6AE4211FA4E1}" destId="{0F37361F-A08B-46C6-A0CD-025658CF8137}" srcOrd="0" destOrd="0" presId="urn:microsoft.com/office/officeart/2005/8/layout/pyramid1"/>
    <dgm:cxn modelId="{778D8B11-FF11-4EFD-BD88-19566E59C5DA}" type="presParOf" srcId="{0F37361F-A08B-46C6-A0CD-025658CF8137}" destId="{4816E782-A898-4DF5-951D-A08384A62862}" srcOrd="0" destOrd="0" presId="urn:microsoft.com/office/officeart/2005/8/layout/pyramid1"/>
    <dgm:cxn modelId="{77F1A7E9-A198-4594-B785-F019FB7D1830}" type="presParOf" srcId="{0F37361F-A08B-46C6-A0CD-025658CF8137}" destId="{1EEC1575-9CDD-40B8-8E9F-38A331E136C7}" srcOrd="1" destOrd="0" presId="urn:microsoft.com/office/officeart/2005/8/layout/pyramid1"/>
    <dgm:cxn modelId="{1F1E925A-8F77-4E07-BF5D-E48343610AB5}" type="presParOf" srcId="{CEB332F1-3124-4326-9C39-6AE4211FA4E1}" destId="{533C4B22-6FCC-4503-98A6-837042C711E4}" srcOrd="1" destOrd="0" presId="urn:microsoft.com/office/officeart/2005/8/layout/pyramid1"/>
    <dgm:cxn modelId="{D6DBC731-1614-49CB-9E28-5B60A091F01B}" type="presParOf" srcId="{533C4B22-6FCC-4503-98A6-837042C711E4}" destId="{6C402C0F-64FD-45B7-A01F-731730D1A4C3}" srcOrd="0" destOrd="0" presId="urn:microsoft.com/office/officeart/2005/8/layout/pyramid1"/>
    <dgm:cxn modelId="{4B61BB0F-777B-448B-9DC1-D53DCA565D74}" type="presParOf" srcId="{533C4B22-6FCC-4503-98A6-837042C711E4}" destId="{FEBDC0C7-EC3E-4E73-9334-4033717E51E4}" srcOrd="1" destOrd="0" presId="urn:microsoft.com/office/officeart/2005/8/layout/pyramid1"/>
    <dgm:cxn modelId="{3BEF4BF0-D10B-4600-AE8C-967D2BC133E4}" type="presParOf" srcId="{CEB332F1-3124-4326-9C39-6AE4211FA4E1}" destId="{01F43A8F-582E-4B08-B9F4-F63A12F8912C}" srcOrd="2" destOrd="0" presId="urn:microsoft.com/office/officeart/2005/8/layout/pyramid1"/>
    <dgm:cxn modelId="{B68EA57B-F34A-4D0D-9690-A6E501E1909C}" type="presParOf" srcId="{01F43A8F-582E-4B08-B9F4-F63A12F8912C}" destId="{2945D263-3388-47A5-9B2B-510F966894C5}" srcOrd="0" destOrd="0" presId="urn:microsoft.com/office/officeart/2005/8/layout/pyramid1"/>
    <dgm:cxn modelId="{9C27BE2A-439E-446A-BEFA-137CAD42B7B1}" type="presParOf" srcId="{01F43A8F-582E-4B08-B9F4-F63A12F8912C}" destId="{EBC331FE-EEC5-4A2B-AC4E-620468ED9A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86AAD-6748-4A03-A3A6-9D2C3B70C7F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E8462D2-EDEE-4E2E-A4B9-2A97CEA51995}">
      <dgm:prSet phldrT="[Texto]" custT="1"/>
      <dgm:spPr/>
      <dgm:t>
        <a:bodyPr/>
        <a:lstStyle/>
        <a:p>
          <a:r>
            <a:rPr lang="es-CL" sz="1400" dirty="0" smtClean="0"/>
            <a:t>Perdida de cuidado parental/aplicación de medida judicial de protección</a:t>
          </a:r>
          <a:endParaRPr lang="es-CL" sz="1400" dirty="0"/>
        </a:p>
      </dgm:t>
    </dgm:pt>
    <dgm:pt modelId="{2F0EDB56-C8AC-4EA1-89F1-FE536BC11B33}" type="parTrans" cxnId="{5A20A031-FDE1-43E3-9032-0A43D6D1827F}">
      <dgm:prSet/>
      <dgm:spPr/>
      <dgm:t>
        <a:bodyPr/>
        <a:lstStyle/>
        <a:p>
          <a:endParaRPr lang="es-CL"/>
        </a:p>
      </dgm:t>
    </dgm:pt>
    <dgm:pt modelId="{7D424619-0BF1-4F8B-AFD0-FDEDE5481600}" type="sibTrans" cxnId="{5A20A031-FDE1-43E3-9032-0A43D6D1827F}">
      <dgm:prSet/>
      <dgm:spPr/>
      <dgm:t>
        <a:bodyPr/>
        <a:lstStyle/>
        <a:p>
          <a:endParaRPr lang="es-CL"/>
        </a:p>
      </dgm:t>
    </dgm:pt>
    <dgm:pt modelId="{A0507B80-7030-4DF2-82E1-A2DE106FAF54}">
      <dgm:prSet phldrT="[Texto]" custT="1"/>
      <dgm:spPr/>
      <dgm:t>
        <a:bodyPr/>
        <a:lstStyle/>
        <a:p>
          <a:r>
            <a:rPr lang="es-CL" sz="1400" dirty="0" smtClean="0"/>
            <a:t>Debilitamiento  de las capacidades  parentales (factores disposicionales de los padres) que interactúan con factores  situacionales del entorno</a:t>
          </a:r>
          <a:endParaRPr lang="es-CL" sz="1400" dirty="0"/>
        </a:p>
      </dgm:t>
    </dgm:pt>
    <dgm:pt modelId="{0833A3CA-AEC2-4A7E-950F-308BADAA985D}" type="parTrans" cxnId="{1B0BEB4B-F1CB-407A-A281-B1DFFC1D7705}">
      <dgm:prSet/>
      <dgm:spPr/>
      <dgm:t>
        <a:bodyPr/>
        <a:lstStyle/>
        <a:p>
          <a:endParaRPr lang="es-CL"/>
        </a:p>
      </dgm:t>
    </dgm:pt>
    <dgm:pt modelId="{3B0EC69E-888B-4A00-811A-D27608383058}" type="sibTrans" cxnId="{1B0BEB4B-F1CB-407A-A281-B1DFFC1D7705}">
      <dgm:prSet/>
      <dgm:spPr/>
      <dgm:t>
        <a:bodyPr/>
        <a:lstStyle/>
        <a:p>
          <a:endParaRPr lang="es-CL"/>
        </a:p>
      </dgm:t>
    </dgm:pt>
    <dgm:pt modelId="{6B9ADA6E-556E-4232-A9D8-FFEF54E91D89}">
      <dgm:prSet phldrT="[Texto]" custT="1"/>
      <dgm:spPr/>
      <dgm:t>
        <a:bodyPr/>
        <a:lstStyle/>
        <a:p>
          <a:r>
            <a:rPr lang="es-CL" sz="1400" dirty="0" smtClean="0"/>
            <a:t>Alta presencia de Factores de Riesgo (económicos, políticos, sociales, o de la naturaleza), no intervenidos en forma oportuna y sistémica</a:t>
          </a:r>
          <a:endParaRPr lang="es-CL" sz="5300" dirty="0"/>
        </a:p>
      </dgm:t>
    </dgm:pt>
    <dgm:pt modelId="{E5C43786-9488-4DE4-9418-87CD13FFB236}" type="parTrans" cxnId="{7296F888-D38B-4F05-B024-CF2D8BC907B3}">
      <dgm:prSet/>
      <dgm:spPr/>
      <dgm:t>
        <a:bodyPr/>
        <a:lstStyle/>
        <a:p>
          <a:endParaRPr lang="es-CL"/>
        </a:p>
      </dgm:t>
    </dgm:pt>
    <dgm:pt modelId="{886E25D4-B407-4B1E-977E-1F22CD12CE04}" type="sibTrans" cxnId="{7296F888-D38B-4F05-B024-CF2D8BC907B3}">
      <dgm:prSet/>
      <dgm:spPr/>
      <dgm:t>
        <a:bodyPr/>
        <a:lstStyle/>
        <a:p>
          <a:endParaRPr lang="es-CL"/>
        </a:p>
      </dgm:t>
    </dgm:pt>
    <dgm:pt modelId="{EBE04D31-C3C3-46AA-9D6C-7983C32FFFBE}" type="pres">
      <dgm:prSet presAssocID="{6BC86AAD-6748-4A03-A3A6-9D2C3B70C7F8}" presName="compositeShape" presStyleCnt="0">
        <dgm:presLayoutVars>
          <dgm:dir/>
          <dgm:resizeHandles/>
        </dgm:presLayoutVars>
      </dgm:prSet>
      <dgm:spPr/>
    </dgm:pt>
    <dgm:pt modelId="{E1FD33E0-EF37-403C-8E6A-982D716203DE}" type="pres">
      <dgm:prSet presAssocID="{6BC86AAD-6748-4A03-A3A6-9D2C3B70C7F8}" presName="pyramid" presStyleLbl="node1" presStyleIdx="0" presStyleCnt="1" custLinFactNeighborX="468" custLinFactNeighborY="644"/>
      <dgm:spPr/>
    </dgm:pt>
    <dgm:pt modelId="{FED24094-3725-4E1B-A6E6-13BEAB305EB0}" type="pres">
      <dgm:prSet presAssocID="{6BC86AAD-6748-4A03-A3A6-9D2C3B70C7F8}" presName="theList" presStyleCnt="0"/>
      <dgm:spPr/>
    </dgm:pt>
    <dgm:pt modelId="{75B9302D-E748-415F-A2FC-362674765C1E}" type="pres">
      <dgm:prSet presAssocID="{FE8462D2-EDEE-4E2E-A4B9-2A97CEA51995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52D143-84EC-4A51-A4CE-5C2F018F0DEE}" type="pres">
      <dgm:prSet presAssocID="{FE8462D2-EDEE-4E2E-A4B9-2A97CEA51995}" presName="aSpace" presStyleCnt="0"/>
      <dgm:spPr/>
    </dgm:pt>
    <dgm:pt modelId="{E926018A-3B59-45D5-A84B-8931DF295D44}" type="pres">
      <dgm:prSet presAssocID="{A0507B80-7030-4DF2-82E1-A2DE106FAF54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9B350F-375F-427D-B3CE-08843EEB0EBE}" type="pres">
      <dgm:prSet presAssocID="{A0507B80-7030-4DF2-82E1-A2DE106FAF54}" presName="aSpace" presStyleCnt="0"/>
      <dgm:spPr/>
    </dgm:pt>
    <dgm:pt modelId="{443E466A-1A63-48B5-B878-EFC04B4362C3}" type="pres">
      <dgm:prSet presAssocID="{6B9ADA6E-556E-4232-A9D8-FFEF54E91D89}" presName="aNode" presStyleLbl="fgAcc1" presStyleIdx="2" presStyleCnt="3" custScaleY="1472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2343FA5-CB0C-4AB7-A131-15B8E8CE19AF}" type="pres">
      <dgm:prSet presAssocID="{6B9ADA6E-556E-4232-A9D8-FFEF54E91D89}" presName="aSpace" presStyleCnt="0"/>
      <dgm:spPr/>
    </dgm:pt>
  </dgm:ptLst>
  <dgm:cxnLst>
    <dgm:cxn modelId="{1B0BEB4B-F1CB-407A-A281-B1DFFC1D7705}" srcId="{6BC86AAD-6748-4A03-A3A6-9D2C3B70C7F8}" destId="{A0507B80-7030-4DF2-82E1-A2DE106FAF54}" srcOrd="1" destOrd="0" parTransId="{0833A3CA-AEC2-4A7E-950F-308BADAA985D}" sibTransId="{3B0EC69E-888B-4A00-811A-D27608383058}"/>
    <dgm:cxn modelId="{90250CB0-1759-4FA1-8ED2-3CEC344EE150}" type="presOf" srcId="{6BC86AAD-6748-4A03-A3A6-9D2C3B70C7F8}" destId="{EBE04D31-C3C3-46AA-9D6C-7983C32FFFBE}" srcOrd="0" destOrd="0" presId="urn:microsoft.com/office/officeart/2005/8/layout/pyramid2"/>
    <dgm:cxn modelId="{2D49CF3A-2C23-4BE9-B8F6-FE14F6A7D724}" type="presOf" srcId="{FE8462D2-EDEE-4E2E-A4B9-2A97CEA51995}" destId="{75B9302D-E748-415F-A2FC-362674765C1E}" srcOrd="0" destOrd="0" presId="urn:microsoft.com/office/officeart/2005/8/layout/pyramid2"/>
    <dgm:cxn modelId="{DAD370A0-8B83-42DF-9CAD-0C86146CF1BF}" type="presOf" srcId="{6B9ADA6E-556E-4232-A9D8-FFEF54E91D89}" destId="{443E466A-1A63-48B5-B878-EFC04B4362C3}" srcOrd="0" destOrd="0" presId="urn:microsoft.com/office/officeart/2005/8/layout/pyramid2"/>
    <dgm:cxn modelId="{3743858F-044A-4F4A-8E87-C5ECA5B2F142}" type="presOf" srcId="{A0507B80-7030-4DF2-82E1-A2DE106FAF54}" destId="{E926018A-3B59-45D5-A84B-8931DF295D44}" srcOrd="0" destOrd="0" presId="urn:microsoft.com/office/officeart/2005/8/layout/pyramid2"/>
    <dgm:cxn modelId="{5A20A031-FDE1-43E3-9032-0A43D6D1827F}" srcId="{6BC86AAD-6748-4A03-A3A6-9D2C3B70C7F8}" destId="{FE8462D2-EDEE-4E2E-A4B9-2A97CEA51995}" srcOrd="0" destOrd="0" parTransId="{2F0EDB56-C8AC-4EA1-89F1-FE536BC11B33}" sibTransId="{7D424619-0BF1-4F8B-AFD0-FDEDE5481600}"/>
    <dgm:cxn modelId="{7296F888-D38B-4F05-B024-CF2D8BC907B3}" srcId="{6BC86AAD-6748-4A03-A3A6-9D2C3B70C7F8}" destId="{6B9ADA6E-556E-4232-A9D8-FFEF54E91D89}" srcOrd="2" destOrd="0" parTransId="{E5C43786-9488-4DE4-9418-87CD13FFB236}" sibTransId="{886E25D4-B407-4B1E-977E-1F22CD12CE04}"/>
    <dgm:cxn modelId="{151E1E64-F9E3-45DF-B5B7-22AEDDC879B7}" type="presParOf" srcId="{EBE04D31-C3C3-46AA-9D6C-7983C32FFFBE}" destId="{E1FD33E0-EF37-403C-8E6A-982D716203DE}" srcOrd="0" destOrd="0" presId="urn:microsoft.com/office/officeart/2005/8/layout/pyramid2"/>
    <dgm:cxn modelId="{AEBE1728-921D-46A6-B1A8-348DEABABC41}" type="presParOf" srcId="{EBE04D31-C3C3-46AA-9D6C-7983C32FFFBE}" destId="{FED24094-3725-4E1B-A6E6-13BEAB305EB0}" srcOrd="1" destOrd="0" presId="urn:microsoft.com/office/officeart/2005/8/layout/pyramid2"/>
    <dgm:cxn modelId="{3D37E1F5-8C27-4D36-85BA-449BDE27CE36}" type="presParOf" srcId="{FED24094-3725-4E1B-A6E6-13BEAB305EB0}" destId="{75B9302D-E748-415F-A2FC-362674765C1E}" srcOrd="0" destOrd="0" presId="urn:microsoft.com/office/officeart/2005/8/layout/pyramid2"/>
    <dgm:cxn modelId="{ED099966-BEA8-41AD-AA69-68C43762A9D8}" type="presParOf" srcId="{FED24094-3725-4E1B-A6E6-13BEAB305EB0}" destId="{5E52D143-84EC-4A51-A4CE-5C2F018F0DEE}" srcOrd="1" destOrd="0" presId="urn:microsoft.com/office/officeart/2005/8/layout/pyramid2"/>
    <dgm:cxn modelId="{B0D04FEA-F617-458D-977C-50DCD92F7A83}" type="presParOf" srcId="{FED24094-3725-4E1B-A6E6-13BEAB305EB0}" destId="{E926018A-3B59-45D5-A84B-8931DF295D44}" srcOrd="2" destOrd="0" presId="urn:microsoft.com/office/officeart/2005/8/layout/pyramid2"/>
    <dgm:cxn modelId="{075DA451-46D0-4CA1-9D41-57D3A27DDE23}" type="presParOf" srcId="{FED24094-3725-4E1B-A6E6-13BEAB305EB0}" destId="{069B350F-375F-427D-B3CE-08843EEB0EBE}" srcOrd="3" destOrd="0" presId="urn:microsoft.com/office/officeart/2005/8/layout/pyramid2"/>
    <dgm:cxn modelId="{BEF1B1B4-88D7-476B-A5EE-29768369429B}" type="presParOf" srcId="{FED24094-3725-4E1B-A6E6-13BEAB305EB0}" destId="{443E466A-1A63-48B5-B878-EFC04B4362C3}" srcOrd="4" destOrd="0" presId="urn:microsoft.com/office/officeart/2005/8/layout/pyramid2"/>
    <dgm:cxn modelId="{BCB0A913-68A1-493A-B039-138C0213CDA8}" type="presParOf" srcId="{FED24094-3725-4E1B-A6E6-13BEAB305EB0}" destId="{72343FA5-CB0C-4AB7-A131-15B8E8CE19A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256B08-81D9-4F02-82BE-0335A7D8EF79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22D3A9D-BAB9-43A7-82D2-38D1B92D4AE6}">
      <dgm:prSet phldrT="[Texto]"/>
      <dgm:spPr>
        <a:solidFill>
          <a:srgbClr val="009900"/>
        </a:solidFill>
      </dgm:spPr>
      <dgm:t>
        <a:bodyPr/>
        <a:lstStyle/>
        <a:p>
          <a:r>
            <a:rPr lang="es-CL" dirty="0" smtClean="0"/>
            <a:t>COMUNIDAD</a:t>
          </a:r>
          <a:endParaRPr lang="es-ES" dirty="0"/>
        </a:p>
      </dgm:t>
    </dgm:pt>
    <dgm:pt modelId="{BAF5A6D0-DE80-407E-B2D1-8045BF835EC8}" type="parTrans" cxnId="{B5A98690-09E7-4D50-B553-4A7199C57112}">
      <dgm:prSet/>
      <dgm:spPr/>
      <dgm:t>
        <a:bodyPr/>
        <a:lstStyle/>
        <a:p>
          <a:endParaRPr lang="es-ES"/>
        </a:p>
      </dgm:t>
    </dgm:pt>
    <dgm:pt modelId="{338B22E1-1DFE-402A-B44F-CFF9C1691835}" type="sibTrans" cxnId="{B5A98690-09E7-4D50-B553-4A7199C57112}">
      <dgm:prSet/>
      <dgm:spPr/>
      <dgm:t>
        <a:bodyPr/>
        <a:lstStyle/>
        <a:p>
          <a:endParaRPr lang="es-ES"/>
        </a:p>
      </dgm:t>
    </dgm:pt>
    <dgm:pt modelId="{76AA1407-F8A9-451F-8CFB-572E12A67FE0}">
      <dgm:prSet phldrT="[Texto]"/>
      <dgm:spPr>
        <a:solidFill>
          <a:srgbClr val="002060"/>
        </a:solidFill>
      </dgm:spPr>
      <dgm:t>
        <a:bodyPr/>
        <a:lstStyle/>
        <a:p>
          <a:r>
            <a:rPr lang="es-CL" dirty="0" smtClean="0"/>
            <a:t>FLIA</a:t>
          </a:r>
          <a:endParaRPr lang="es-ES" dirty="0"/>
        </a:p>
      </dgm:t>
    </dgm:pt>
    <dgm:pt modelId="{C78B0B1C-AFFF-4FC2-862D-845BBDC0A741}" type="parTrans" cxnId="{2364612E-A2BD-4848-A921-E5092530F369}">
      <dgm:prSet/>
      <dgm:spPr/>
      <dgm:t>
        <a:bodyPr/>
        <a:lstStyle/>
        <a:p>
          <a:endParaRPr lang="es-ES"/>
        </a:p>
      </dgm:t>
    </dgm:pt>
    <dgm:pt modelId="{71746A96-9BE3-41F7-9A30-6A35880915E6}" type="sibTrans" cxnId="{2364612E-A2BD-4848-A921-E5092530F369}">
      <dgm:prSet/>
      <dgm:spPr/>
      <dgm:t>
        <a:bodyPr/>
        <a:lstStyle/>
        <a:p>
          <a:endParaRPr lang="es-ES"/>
        </a:p>
      </dgm:t>
    </dgm:pt>
    <dgm:pt modelId="{B52F883B-38D3-4BD9-8B32-C1B6BB8653A4}">
      <dgm:prSet phldrT="[Texto]"/>
      <dgm:spPr>
        <a:solidFill>
          <a:srgbClr val="0070C0"/>
        </a:solidFill>
      </dgm:spPr>
      <dgm:t>
        <a:bodyPr/>
        <a:lstStyle/>
        <a:p>
          <a:r>
            <a:rPr lang="es-CL" dirty="0" smtClean="0"/>
            <a:t>NNA</a:t>
          </a:r>
          <a:endParaRPr lang="es-ES" dirty="0"/>
        </a:p>
      </dgm:t>
    </dgm:pt>
    <dgm:pt modelId="{D4563D4B-106B-42F4-9F0B-87800D5EC345}" type="parTrans" cxnId="{4ADA21C2-5935-4119-9454-9E58BB0A404D}">
      <dgm:prSet/>
      <dgm:spPr/>
      <dgm:t>
        <a:bodyPr/>
        <a:lstStyle/>
        <a:p>
          <a:endParaRPr lang="es-ES"/>
        </a:p>
      </dgm:t>
    </dgm:pt>
    <dgm:pt modelId="{C590E548-18E1-4809-81E5-3434E1DF2205}" type="sibTrans" cxnId="{4ADA21C2-5935-4119-9454-9E58BB0A404D}">
      <dgm:prSet/>
      <dgm:spPr/>
      <dgm:t>
        <a:bodyPr/>
        <a:lstStyle/>
        <a:p>
          <a:endParaRPr lang="es-ES"/>
        </a:p>
      </dgm:t>
    </dgm:pt>
    <dgm:pt modelId="{61E1D3FB-2F87-415F-8B44-82EBB2751D0D}">
      <dgm:prSet phldrT="[Texto]"/>
      <dgm:spPr>
        <a:solidFill>
          <a:srgbClr val="CC3300"/>
        </a:solidFill>
      </dgm:spPr>
      <dgm:t>
        <a:bodyPr/>
        <a:lstStyle/>
        <a:p>
          <a:r>
            <a:rPr lang="es-CL" dirty="0" smtClean="0"/>
            <a:t>ESTADO</a:t>
          </a:r>
          <a:endParaRPr lang="es-ES" dirty="0"/>
        </a:p>
      </dgm:t>
    </dgm:pt>
    <dgm:pt modelId="{5D010E79-123D-403E-92DC-ADC23069ED3D}" type="sibTrans" cxnId="{9EF794C3-064F-454A-9D17-F7A3F6BED33F}">
      <dgm:prSet/>
      <dgm:spPr/>
      <dgm:t>
        <a:bodyPr/>
        <a:lstStyle/>
        <a:p>
          <a:endParaRPr lang="es-ES"/>
        </a:p>
      </dgm:t>
    </dgm:pt>
    <dgm:pt modelId="{048677D9-A12B-486A-AAEC-A0F3E73D18EC}" type="parTrans" cxnId="{9EF794C3-064F-454A-9D17-F7A3F6BED33F}">
      <dgm:prSet/>
      <dgm:spPr/>
      <dgm:t>
        <a:bodyPr/>
        <a:lstStyle/>
        <a:p>
          <a:endParaRPr lang="es-ES"/>
        </a:p>
      </dgm:t>
    </dgm:pt>
    <dgm:pt modelId="{367DB50C-F4C7-41F9-BA22-0D11FBAE20EC}" type="pres">
      <dgm:prSet presAssocID="{B2256B08-81D9-4F02-82BE-0335A7D8EF7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CE5FD29-EA5E-4A01-9A1B-9271AD2E7D0C}" type="pres">
      <dgm:prSet presAssocID="{B2256B08-81D9-4F02-82BE-0335A7D8EF79}" presName="comp1" presStyleCnt="0"/>
      <dgm:spPr/>
    </dgm:pt>
    <dgm:pt modelId="{71CCD8DD-BAC5-473C-929E-D423E19E1AC4}" type="pres">
      <dgm:prSet presAssocID="{B2256B08-81D9-4F02-82BE-0335A7D8EF79}" presName="circle1" presStyleLbl="node1" presStyleIdx="0" presStyleCnt="4" custScaleX="93333"/>
      <dgm:spPr/>
      <dgm:t>
        <a:bodyPr/>
        <a:lstStyle/>
        <a:p>
          <a:endParaRPr lang="es-ES"/>
        </a:p>
      </dgm:t>
    </dgm:pt>
    <dgm:pt modelId="{1B5AF8D4-FF78-4E0B-AAAE-B9E4A031E13B}" type="pres">
      <dgm:prSet presAssocID="{B2256B08-81D9-4F02-82BE-0335A7D8EF79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C7D18E-CD27-4B85-ADA0-8C065F92D45B}" type="pres">
      <dgm:prSet presAssocID="{B2256B08-81D9-4F02-82BE-0335A7D8EF79}" presName="comp2" presStyleCnt="0"/>
      <dgm:spPr/>
    </dgm:pt>
    <dgm:pt modelId="{B1C20FAF-2C8B-4322-9C07-92DBD6301640}" type="pres">
      <dgm:prSet presAssocID="{B2256B08-81D9-4F02-82BE-0335A7D8EF79}" presName="circle2" presStyleLbl="node1" presStyleIdx="1" presStyleCnt="4"/>
      <dgm:spPr/>
      <dgm:t>
        <a:bodyPr/>
        <a:lstStyle/>
        <a:p>
          <a:endParaRPr lang="es-ES"/>
        </a:p>
      </dgm:t>
    </dgm:pt>
    <dgm:pt modelId="{F60BCA54-7EEE-460B-B64D-992FD98DC58D}" type="pres">
      <dgm:prSet presAssocID="{B2256B08-81D9-4F02-82BE-0335A7D8EF79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533D2F-5BD8-486E-80C1-E0A3D1981A77}" type="pres">
      <dgm:prSet presAssocID="{B2256B08-81D9-4F02-82BE-0335A7D8EF79}" presName="comp3" presStyleCnt="0"/>
      <dgm:spPr/>
    </dgm:pt>
    <dgm:pt modelId="{C062235E-02F9-4C83-A451-07D346DA265F}" type="pres">
      <dgm:prSet presAssocID="{B2256B08-81D9-4F02-82BE-0335A7D8EF79}" presName="circle3" presStyleLbl="node1" presStyleIdx="2" presStyleCnt="4" custAng="0"/>
      <dgm:spPr/>
      <dgm:t>
        <a:bodyPr/>
        <a:lstStyle/>
        <a:p>
          <a:endParaRPr lang="es-ES"/>
        </a:p>
      </dgm:t>
    </dgm:pt>
    <dgm:pt modelId="{EF895702-60D8-41E5-8A2F-000621ACC20F}" type="pres">
      <dgm:prSet presAssocID="{B2256B08-81D9-4F02-82BE-0335A7D8EF79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9581DE-4D7E-4D32-81C2-88A5C226263F}" type="pres">
      <dgm:prSet presAssocID="{B2256B08-81D9-4F02-82BE-0335A7D8EF79}" presName="comp4" presStyleCnt="0"/>
      <dgm:spPr/>
    </dgm:pt>
    <dgm:pt modelId="{40690337-CFC3-4790-8080-26557E620938}" type="pres">
      <dgm:prSet presAssocID="{B2256B08-81D9-4F02-82BE-0335A7D8EF79}" presName="circle4" presStyleLbl="node1" presStyleIdx="3" presStyleCnt="4"/>
      <dgm:spPr/>
      <dgm:t>
        <a:bodyPr/>
        <a:lstStyle/>
        <a:p>
          <a:endParaRPr lang="es-ES"/>
        </a:p>
      </dgm:t>
    </dgm:pt>
    <dgm:pt modelId="{D3976DA5-9B94-413B-AAAB-D0FDA3708E12}" type="pres">
      <dgm:prSet presAssocID="{B2256B08-81D9-4F02-82BE-0335A7D8EF79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C8445E-9CF1-4087-99BA-A3411D5BE325}" type="presOf" srcId="{E22D3A9D-BAB9-43A7-82D2-38D1B92D4AE6}" destId="{F60BCA54-7EEE-460B-B64D-992FD98DC58D}" srcOrd="1" destOrd="0" presId="urn:microsoft.com/office/officeart/2005/8/layout/venn2"/>
    <dgm:cxn modelId="{5A6FE155-C805-4649-8FE6-099427C22EA7}" type="presOf" srcId="{B2256B08-81D9-4F02-82BE-0335A7D8EF79}" destId="{367DB50C-F4C7-41F9-BA22-0D11FBAE20EC}" srcOrd="0" destOrd="0" presId="urn:microsoft.com/office/officeart/2005/8/layout/venn2"/>
    <dgm:cxn modelId="{B5A98690-09E7-4D50-B553-4A7199C57112}" srcId="{B2256B08-81D9-4F02-82BE-0335A7D8EF79}" destId="{E22D3A9D-BAB9-43A7-82D2-38D1B92D4AE6}" srcOrd="1" destOrd="0" parTransId="{BAF5A6D0-DE80-407E-B2D1-8045BF835EC8}" sibTransId="{338B22E1-1DFE-402A-B44F-CFF9C1691835}"/>
    <dgm:cxn modelId="{CA82A917-E63E-4E3D-9071-8E743CF1F5D4}" type="presOf" srcId="{76AA1407-F8A9-451F-8CFB-572E12A67FE0}" destId="{EF895702-60D8-41E5-8A2F-000621ACC20F}" srcOrd="1" destOrd="0" presId="urn:microsoft.com/office/officeart/2005/8/layout/venn2"/>
    <dgm:cxn modelId="{5010AF1F-9477-4A06-8EFD-F84B2857C018}" type="presOf" srcId="{B52F883B-38D3-4BD9-8B32-C1B6BB8653A4}" destId="{D3976DA5-9B94-413B-AAAB-D0FDA3708E12}" srcOrd="1" destOrd="0" presId="urn:microsoft.com/office/officeart/2005/8/layout/venn2"/>
    <dgm:cxn modelId="{9AC9F5EE-EE94-449B-B59D-046D99CFF9B0}" type="presOf" srcId="{61E1D3FB-2F87-415F-8B44-82EBB2751D0D}" destId="{71CCD8DD-BAC5-473C-929E-D423E19E1AC4}" srcOrd="0" destOrd="0" presId="urn:microsoft.com/office/officeart/2005/8/layout/venn2"/>
    <dgm:cxn modelId="{D092A0F8-1362-40F4-A99C-8643F5596C9D}" type="presOf" srcId="{B52F883B-38D3-4BD9-8B32-C1B6BB8653A4}" destId="{40690337-CFC3-4790-8080-26557E620938}" srcOrd="0" destOrd="0" presId="urn:microsoft.com/office/officeart/2005/8/layout/venn2"/>
    <dgm:cxn modelId="{9EF794C3-064F-454A-9D17-F7A3F6BED33F}" srcId="{B2256B08-81D9-4F02-82BE-0335A7D8EF79}" destId="{61E1D3FB-2F87-415F-8B44-82EBB2751D0D}" srcOrd="0" destOrd="0" parTransId="{048677D9-A12B-486A-AAEC-A0F3E73D18EC}" sibTransId="{5D010E79-123D-403E-92DC-ADC23069ED3D}"/>
    <dgm:cxn modelId="{2364612E-A2BD-4848-A921-E5092530F369}" srcId="{B2256B08-81D9-4F02-82BE-0335A7D8EF79}" destId="{76AA1407-F8A9-451F-8CFB-572E12A67FE0}" srcOrd="2" destOrd="0" parTransId="{C78B0B1C-AFFF-4FC2-862D-845BBDC0A741}" sibTransId="{71746A96-9BE3-41F7-9A30-6A35880915E6}"/>
    <dgm:cxn modelId="{4ADA21C2-5935-4119-9454-9E58BB0A404D}" srcId="{B2256B08-81D9-4F02-82BE-0335A7D8EF79}" destId="{B52F883B-38D3-4BD9-8B32-C1B6BB8653A4}" srcOrd="3" destOrd="0" parTransId="{D4563D4B-106B-42F4-9F0B-87800D5EC345}" sibTransId="{C590E548-18E1-4809-81E5-3434E1DF2205}"/>
    <dgm:cxn modelId="{8BE616AC-DC86-496A-93F8-F3418CCE1660}" type="presOf" srcId="{61E1D3FB-2F87-415F-8B44-82EBB2751D0D}" destId="{1B5AF8D4-FF78-4E0B-AAAE-B9E4A031E13B}" srcOrd="1" destOrd="0" presId="urn:microsoft.com/office/officeart/2005/8/layout/venn2"/>
    <dgm:cxn modelId="{A09E5646-ACFF-4964-B86A-B848657FF861}" type="presOf" srcId="{76AA1407-F8A9-451F-8CFB-572E12A67FE0}" destId="{C062235E-02F9-4C83-A451-07D346DA265F}" srcOrd="0" destOrd="0" presId="urn:microsoft.com/office/officeart/2005/8/layout/venn2"/>
    <dgm:cxn modelId="{7A6B7DB9-6BDC-4DB4-BCA1-BB56D0625990}" type="presOf" srcId="{E22D3A9D-BAB9-43A7-82D2-38D1B92D4AE6}" destId="{B1C20FAF-2C8B-4322-9C07-92DBD6301640}" srcOrd="0" destOrd="0" presId="urn:microsoft.com/office/officeart/2005/8/layout/venn2"/>
    <dgm:cxn modelId="{DA18735E-9C86-49BF-BF2B-1B772759C0F8}" type="presParOf" srcId="{367DB50C-F4C7-41F9-BA22-0D11FBAE20EC}" destId="{BCE5FD29-EA5E-4A01-9A1B-9271AD2E7D0C}" srcOrd="0" destOrd="0" presId="urn:microsoft.com/office/officeart/2005/8/layout/venn2"/>
    <dgm:cxn modelId="{F52DC958-2C47-4D1D-BA48-A116B29E4D1E}" type="presParOf" srcId="{BCE5FD29-EA5E-4A01-9A1B-9271AD2E7D0C}" destId="{71CCD8DD-BAC5-473C-929E-D423E19E1AC4}" srcOrd="0" destOrd="0" presId="urn:microsoft.com/office/officeart/2005/8/layout/venn2"/>
    <dgm:cxn modelId="{CB23B543-2EC2-453F-98AC-43FA17B91D73}" type="presParOf" srcId="{BCE5FD29-EA5E-4A01-9A1B-9271AD2E7D0C}" destId="{1B5AF8D4-FF78-4E0B-AAAE-B9E4A031E13B}" srcOrd="1" destOrd="0" presId="urn:microsoft.com/office/officeart/2005/8/layout/venn2"/>
    <dgm:cxn modelId="{6CCA9A66-6648-4B79-B36C-2D51830167EE}" type="presParOf" srcId="{367DB50C-F4C7-41F9-BA22-0D11FBAE20EC}" destId="{43C7D18E-CD27-4B85-ADA0-8C065F92D45B}" srcOrd="1" destOrd="0" presId="urn:microsoft.com/office/officeart/2005/8/layout/venn2"/>
    <dgm:cxn modelId="{28C3B0DA-5F20-407C-9C31-8BF798E9A8D2}" type="presParOf" srcId="{43C7D18E-CD27-4B85-ADA0-8C065F92D45B}" destId="{B1C20FAF-2C8B-4322-9C07-92DBD6301640}" srcOrd="0" destOrd="0" presId="urn:microsoft.com/office/officeart/2005/8/layout/venn2"/>
    <dgm:cxn modelId="{89D31B4D-FF00-4B00-85DD-04C0C860460E}" type="presParOf" srcId="{43C7D18E-CD27-4B85-ADA0-8C065F92D45B}" destId="{F60BCA54-7EEE-460B-B64D-992FD98DC58D}" srcOrd="1" destOrd="0" presId="urn:microsoft.com/office/officeart/2005/8/layout/venn2"/>
    <dgm:cxn modelId="{515BEDCA-01E9-4285-8367-EACD1F664B7C}" type="presParOf" srcId="{367DB50C-F4C7-41F9-BA22-0D11FBAE20EC}" destId="{72533D2F-5BD8-486E-80C1-E0A3D1981A77}" srcOrd="2" destOrd="0" presId="urn:microsoft.com/office/officeart/2005/8/layout/venn2"/>
    <dgm:cxn modelId="{8FD1BE46-3DF2-478C-BA5C-CEE437F48724}" type="presParOf" srcId="{72533D2F-5BD8-486E-80C1-E0A3D1981A77}" destId="{C062235E-02F9-4C83-A451-07D346DA265F}" srcOrd="0" destOrd="0" presId="urn:microsoft.com/office/officeart/2005/8/layout/venn2"/>
    <dgm:cxn modelId="{D0DC6B97-1DBD-4898-AA15-30347793C774}" type="presParOf" srcId="{72533D2F-5BD8-486E-80C1-E0A3D1981A77}" destId="{EF895702-60D8-41E5-8A2F-000621ACC20F}" srcOrd="1" destOrd="0" presId="urn:microsoft.com/office/officeart/2005/8/layout/venn2"/>
    <dgm:cxn modelId="{34CFAA57-0EFE-4D18-8817-0C24C8CB4377}" type="presParOf" srcId="{367DB50C-F4C7-41F9-BA22-0D11FBAE20EC}" destId="{769581DE-4D7E-4D32-81C2-88A5C226263F}" srcOrd="3" destOrd="0" presId="urn:microsoft.com/office/officeart/2005/8/layout/venn2"/>
    <dgm:cxn modelId="{C12DA66E-41B7-403B-ABD7-369510AD3FB9}" type="presParOf" srcId="{769581DE-4D7E-4D32-81C2-88A5C226263F}" destId="{40690337-CFC3-4790-8080-26557E620938}" srcOrd="0" destOrd="0" presId="urn:microsoft.com/office/officeart/2005/8/layout/venn2"/>
    <dgm:cxn modelId="{F045657B-CB15-494C-8EAA-2E7C86275040}" type="presParOf" srcId="{769581DE-4D7E-4D32-81C2-88A5C226263F}" destId="{D3976DA5-9B94-413B-AAAB-D0FDA3708E1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pPr>
              <a:defRPr/>
            </a:pPr>
            <a:fld id="{74C227AD-2378-4930-889C-47E426B9D6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4758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190500"/>
            <a:ext cx="21796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725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BA38B7-8B3A-456B-8C1B-BB4FD4DACAF7}" type="datetimeFigureOut">
              <a:rPr lang="es-ES"/>
              <a:pPr>
                <a:defRPr/>
              </a:pPr>
              <a:t>25/11/2016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2FE9D8-C1E3-4DB1-B398-1022E75B49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17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EE101-E2FC-5E41-8352-DA1D33B0A4E6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688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9E955-D4C2-BF4E-9044-8AC65853A731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0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76B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u="none" dirty="0">
              <a:solidFill>
                <a:srgbClr val="76B856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50C7-B476-4EA9-A15E-D1B382575D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CFEF6-5190-4521-861A-74894DF69C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CC4B-7394-499A-BAEF-12561BE9CE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r>
              <a:rPr lang="en-US" dirty="0" smtClean="0"/>
              <a:t>Mayo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479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8A1D9-23B4-4F55-A1FB-FB25E53BE5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F83A-9F5E-468C-BE8A-D24E348642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68DD4-0844-4825-9880-3B2E19101C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B4D8C-CE85-492F-96E3-1082D65A44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CE610-0178-4ECE-87AC-EE663BA274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902CB-C050-4AC5-9053-FF1485846D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C96AF-9D34-44D7-947F-01CD949D1B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B671E-DCD0-4D96-B456-5CD2363351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Arial" charset="0"/>
              </a:defRPr>
            </a:lvl1pPr>
          </a:lstStyle>
          <a:p>
            <a:pPr>
              <a:defRPr/>
            </a:pPr>
            <a:fld id="{7DC33BFB-5445-4BC4-8C62-30BF2FA38C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2" name="Picture 10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7800" y="190500"/>
            <a:ext cx="21796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6"/>
          <p:cNvSpPr/>
          <p:nvPr userDrawn="1"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76B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u="none" dirty="0">
              <a:solidFill>
                <a:srgbClr val="76B85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135" y="3348682"/>
            <a:ext cx="8612660" cy="2303453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 smtClean="0">
                <a:solidFill>
                  <a:schemeClr val="tx2"/>
                </a:solidFill>
              </a:rPr>
              <a:t/>
            </a:r>
            <a:br>
              <a:rPr lang="es-CO" sz="2400" b="1" dirty="0" smtClean="0">
                <a:solidFill>
                  <a:schemeClr val="tx2"/>
                </a:solidFill>
              </a:rPr>
            </a:br>
            <a:r>
              <a:rPr lang="es-CO" sz="2400" b="1" dirty="0">
                <a:solidFill>
                  <a:schemeClr val="tx2"/>
                </a:solidFill>
              </a:rPr>
              <a:t/>
            </a:r>
            <a:br>
              <a:rPr lang="es-CO" sz="2400" b="1" dirty="0">
                <a:solidFill>
                  <a:schemeClr val="tx2"/>
                </a:solidFill>
              </a:rPr>
            </a:br>
            <a:r>
              <a:rPr lang="es-CO" sz="2400" b="1" dirty="0" smtClean="0">
                <a:solidFill>
                  <a:schemeClr val="tx2"/>
                </a:solidFill>
              </a:rPr>
              <a:t/>
            </a:r>
            <a:br>
              <a:rPr lang="es-CO" sz="2400" b="1" dirty="0" smtClean="0">
                <a:solidFill>
                  <a:schemeClr val="tx2"/>
                </a:solidFill>
              </a:rPr>
            </a:br>
            <a:r>
              <a:rPr lang="es-CO" sz="2400" b="1" dirty="0" smtClean="0"/>
              <a:t>Implicancias legales y de política publica del derecho a vivir en familia. </a:t>
            </a:r>
            <a:endParaRPr lang="es-CO" sz="24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742357"/>
            <a:ext cx="9144000" cy="1115643"/>
          </a:xfrm>
          <a:solidFill>
            <a:srgbClr val="FFFFFF"/>
          </a:solidFill>
        </p:spPr>
        <p:txBody>
          <a:bodyPr>
            <a:noAutofit/>
          </a:bodyPr>
          <a:lstStyle/>
          <a:p>
            <a:pPr algn="ctr"/>
            <a:r>
              <a:rPr lang="es-CO" sz="1400" b="1" dirty="0" smtClean="0"/>
              <a:t>Alejandra Riveros González</a:t>
            </a:r>
          </a:p>
          <a:p>
            <a:pPr algn="ctr"/>
            <a:r>
              <a:rPr lang="es-CO" sz="1400" b="1" dirty="0" smtClean="0"/>
              <a:t>Directora de Abogacía y Estudios.  Aldeas Infantiles SOS. Chile</a:t>
            </a:r>
          </a:p>
          <a:p>
            <a:pPr algn="ctr"/>
            <a:r>
              <a:rPr lang="es-CO" sz="1400" b="1" dirty="0" smtClean="0"/>
              <a:t>Tercer Conversatorio</a:t>
            </a:r>
          </a:p>
          <a:p>
            <a:pPr algn="ctr"/>
            <a:r>
              <a:rPr lang="es-CO" sz="1400" b="1" dirty="0" smtClean="0"/>
              <a:t>Noviembre 2017</a:t>
            </a:r>
          </a:p>
          <a:p>
            <a:pPr algn="ctr"/>
            <a:endParaRPr lang="es-CO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819" y="1068402"/>
            <a:ext cx="2420494" cy="294093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2" descr="logo observ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49145"/>
            <a:ext cx="2448272" cy="2828256"/>
          </a:xfrm>
          <a:prstGeom prst="rect">
            <a:avLst/>
          </a:prstGeom>
        </p:spPr>
      </p:pic>
      <p:sp>
        <p:nvSpPr>
          <p:cNvPr id="4" name="AutoShape 2" descr="Resultado de imagen para el derecho del niño yla niña a la fami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para el derecho del niño yla niña a la famil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4" name="Picture 6" descr="http://www.snna.gov.py/archivos/noticias/informe6_a4t66km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374" y="1230942"/>
            <a:ext cx="3573246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0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/>
              <a:t/>
            </a:r>
            <a:br>
              <a:rPr lang="es-CO" sz="2400" b="1" dirty="0"/>
            </a:br>
            <a:endParaRPr lang="es-CO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328592"/>
          </a:xfrm>
        </p:spPr>
        <p:txBody>
          <a:bodyPr>
            <a:noAutofit/>
          </a:bodyPr>
          <a:lstStyle/>
          <a:p>
            <a:pPr marL="514350" lvl="1" indent="0" algn="just">
              <a:buNone/>
            </a:pPr>
            <a:r>
              <a:rPr lang="es-CL" sz="2000" b="1" dirty="0" smtClean="0"/>
              <a:t>Estándares para la aplicación judicial de la medida de internación: Excepcionalidad, temporalidad, personalizada e informada para todos los intervinientes (</a:t>
            </a:r>
            <a:r>
              <a:rPr lang="es-CL" sz="2000" b="1" dirty="0" err="1" smtClean="0"/>
              <a:t>ppios</a:t>
            </a:r>
            <a:r>
              <a:rPr lang="es-CL" sz="2000" b="1" dirty="0" smtClean="0"/>
              <a:t>. de necesidad e idoneidad) </a:t>
            </a:r>
          </a:p>
          <a:p>
            <a:pPr marL="514350" lvl="1" indent="0" algn="just">
              <a:buNone/>
            </a:pPr>
            <a:endParaRPr lang="es-CL" sz="1200" dirty="0" smtClean="0"/>
          </a:p>
          <a:p>
            <a:pPr marL="514350" lvl="1" indent="0" algn="just">
              <a:buNone/>
            </a:pPr>
            <a:r>
              <a:rPr lang="es-CL" sz="1800" dirty="0" smtClean="0"/>
              <a:t>Las </a:t>
            </a:r>
            <a:r>
              <a:rPr lang="es-CL" sz="1800" dirty="0"/>
              <a:t>Directrices </a:t>
            </a:r>
            <a:r>
              <a:rPr lang="es-CL" sz="1800" dirty="0" smtClean="0"/>
              <a:t>sobre modalidades alternativas de cuidado (Resolución </a:t>
            </a:r>
            <a:r>
              <a:rPr lang="es-CL" sz="1800" dirty="0"/>
              <a:t>aprobada por la Asamblea General de las Naciones Unidas en el 64ª periodo de sesiones, en febrero del  </a:t>
            </a:r>
            <a:r>
              <a:rPr lang="es-CL" sz="1800" dirty="0" smtClean="0"/>
              <a:t>2010) establecen </a:t>
            </a:r>
            <a:r>
              <a:rPr lang="es-CL" sz="1800" b="1" dirty="0"/>
              <a:t>un marco de actuación aplicables a todos los actores del circuito de atención</a:t>
            </a:r>
            <a:r>
              <a:rPr lang="es-CL" sz="1800" dirty="0"/>
              <a:t>, que se fundamenta en 2 principios básicos: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s-CL" sz="1800" b="1" dirty="0"/>
              <a:t>El principio de necesidad</a:t>
            </a:r>
            <a:r>
              <a:rPr lang="es-CL" sz="1800" dirty="0"/>
              <a:t>: La separación de la familia de origen, es una medida de último recurso.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s-CL" sz="1800" b="1" dirty="0"/>
              <a:t>El Principio de idoneidad</a:t>
            </a:r>
            <a:r>
              <a:rPr lang="es-CL" sz="1800" dirty="0"/>
              <a:t>: Supone la existencia de pautas integrales de evaluación a la familia de origen. Y  cuando corresponda, la aplicación, de la medida de cuidado alternativo según el  interés superior  de cada niño, niña y adolescente.</a:t>
            </a:r>
            <a:r>
              <a:rPr lang="es-CL" sz="1800" b="1" dirty="0"/>
              <a:t>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s-CL" sz="1800" b="1" dirty="0"/>
              <a:t>Estos principios se </a:t>
            </a:r>
            <a:r>
              <a:rPr lang="es-CL" sz="1800" b="1" dirty="0" smtClean="0"/>
              <a:t>vinculan </a:t>
            </a:r>
            <a:r>
              <a:rPr lang="es-CL" sz="1800" b="1" dirty="0"/>
              <a:t>en función del derecho del NNA a vivir en </a:t>
            </a:r>
            <a:r>
              <a:rPr lang="es-CL" sz="1800" b="1" dirty="0" smtClean="0"/>
              <a:t>familia y también en función del ejercicio de sus demás derechos, donde es preciso lograr un equilibrio en función de su interés superior</a:t>
            </a:r>
            <a:endParaRPr lang="es-CL" sz="1800" b="1" dirty="0"/>
          </a:p>
          <a:p>
            <a:pPr lvl="1" algn="just"/>
            <a:endParaRPr lang="es-CL" sz="1800" b="1" dirty="0" smtClean="0"/>
          </a:p>
          <a:p>
            <a:pPr lvl="1" algn="just"/>
            <a:endParaRPr lang="es-CL" sz="1200" dirty="0"/>
          </a:p>
          <a:p>
            <a:pPr lvl="1" algn="just"/>
            <a:endParaRPr lang="es-CL" sz="1200" dirty="0"/>
          </a:p>
          <a:p>
            <a:pPr marL="914400" lvl="2" indent="0" algn="just">
              <a:buNone/>
            </a:pPr>
            <a:endParaRPr lang="es-CL" sz="1600" dirty="0" smtClean="0"/>
          </a:p>
          <a:p>
            <a:pPr marL="1028700" lvl="1" indent="-514350" algn="just">
              <a:buAutoNum type="arabicPeriod"/>
            </a:pPr>
            <a:endParaRPr lang="es-CL" sz="2000" dirty="0" smtClean="0"/>
          </a:p>
          <a:p>
            <a:pPr marL="514350" lvl="1" indent="0" algn="just">
              <a:buNone/>
            </a:pPr>
            <a:r>
              <a:rPr lang="es-CL" sz="2000" dirty="0" smtClean="0"/>
              <a:t>  </a:t>
            </a:r>
          </a:p>
          <a:p>
            <a:pPr marL="514350" lvl="1" indent="0" algn="just">
              <a:buNone/>
            </a:pPr>
            <a:endParaRPr lang="es-CL" dirty="0" smtClean="0"/>
          </a:p>
          <a:p>
            <a:pPr marL="1028700" lvl="1" indent="-514350" algn="just">
              <a:buAutoNum type="arabicPeriod"/>
            </a:pPr>
            <a:endParaRPr lang="es-CL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s-CL" sz="2000" dirty="0"/>
          </a:p>
          <a:p>
            <a:endParaRPr lang="es-CO" sz="1600" dirty="0">
              <a:solidFill>
                <a:srgbClr val="002060"/>
              </a:solidFill>
            </a:endParaRPr>
          </a:p>
          <a:p>
            <a:pPr algn="just"/>
            <a:endParaRPr lang="es-CL" sz="1400" dirty="0" smtClean="0"/>
          </a:p>
          <a:p>
            <a:pPr algn="just"/>
            <a:endParaRPr lang="es-ES_tradnl" sz="1400" dirty="0" smtClean="0"/>
          </a:p>
          <a:p>
            <a:pPr algn="just"/>
            <a:endParaRPr lang="es-ES_tradnl" sz="1400" dirty="0" smtClean="0"/>
          </a:p>
          <a:p>
            <a:endParaRPr lang="es-ES_tradnl" sz="1400" dirty="0" smtClean="0"/>
          </a:p>
        </p:txBody>
      </p:sp>
    </p:spTree>
    <p:extLst>
      <p:ext uri="{BB962C8B-B14F-4D97-AF65-F5344CB8AC3E}">
        <p14:creationId xmlns:p14="http://schemas.microsoft.com/office/powerpoint/2010/main" val="40930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4705028"/>
              </p:ext>
            </p:extLst>
          </p:nvPr>
        </p:nvGraphicFramePr>
        <p:xfrm>
          <a:off x="2024534" y="1988840"/>
          <a:ext cx="6939953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074"/>
                <a:gridCol w="1512496"/>
                <a:gridCol w="2010184"/>
                <a:gridCol w="1446199"/>
              </a:tblGrid>
              <a:tr h="1154309">
                <a:tc gridSpan="2">
                  <a:txBody>
                    <a:bodyPr/>
                    <a:lstStyle/>
                    <a:p>
                      <a:pPr marL="45720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b="1" dirty="0" smtClean="0">
                          <a:solidFill>
                            <a:schemeClr val="tx1"/>
                          </a:solidFill>
                          <a:effectLst/>
                        </a:rPr>
                        <a:t>Principio </a:t>
                      </a:r>
                      <a:r>
                        <a:rPr lang="es-CL" sz="1200" b="1" dirty="0">
                          <a:solidFill>
                            <a:schemeClr val="tx1"/>
                          </a:solidFill>
                          <a:effectLst/>
                        </a:rPr>
                        <a:t>1: De necesidad</a:t>
                      </a: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L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b="1" dirty="0" smtClean="0">
                          <a:solidFill>
                            <a:schemeClr val="tx1"/>
                          </a:solidFill>
                          <a:effectLst/>
                        </a:rPr>
                        <a:t>Principio </a:t>
                      </a:r>
                      <a:r>
                        <a:rPr lang="es-CL" sz="1200" b="1" dirty="0">
                          <a:solidFill>
                            <a:schemeClr val="tx1"/>
                          </a:solidFill>
                          <a:effectLst/>
                        </a:rPr>
                        <a:t>2: De idoneidad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02075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chemeClr val="tx1"/>
                          </a:solidFill>
                          <a:effectLst/>
                        </a:rPr>
                        <a:t>Reducir la necesidad del acogimiento alternativo formal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chemeClr val="tx1"/>
                          </a:solidFill>
                          <a:effectLst/>
                        </a:rPr>
                        <a:t>Desalentar el recurso  al acogimiento alternativo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solidFill>
                            <a:schemeClr val="tx1"/>
                          </a:solidFill>
                          <a:effectLst/>
                        </a:rPr>
                        <a:t>Garantizar que los entornos de acogimiento formal satisfagan estándares mínimos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200" b="1" dirty="0">
                          <a:solidFill>
                            <a:schemeClr val="tx1"/>
                          </a:solidFill>
                          <a:effectLst/>
                        </a:rPr>
                        <a:t>Garantizar que el entorno de acogimiento satisfagan las necesidades del niño</a:t>
                      </a:r>
                      <a:endParaRPr lang="es-ES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467545" y="1772817"/>
            <a:ext cx="1440160" cy="4039974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1400" b="1" u="none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Puntos </a:t>
            </a:r>
            <a:r>
              <a:rPr lang="es-ES" sz="1400" b="1" u="non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" sz="1400" b="1" u="none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acción</a:t>
            </a:r>
            <a:endParaRPr lang="es-ES" sz="1400" u="none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88632"/>
          </a:xfrm>
        </p:spPr>
        <p:txBody>
          <a:bodyPr/>
          <a:lstStyle/>
          <a:p>
            <a:pPr marL="514350" indent="-514350">
              <a:buFont typeface="Arial" pitchFamily="34" charset="0"/>
              <a:buChar char="•"/>
            </a:pPr>
            <a:endParaRPr lang="es-CL" sz="2000" b="1" dirty="0" smtClean="0"/>
          </a:p>
          <a:p>
            <a:pPr marL="514350" indent="-514350">
              <a:buFont typeface="Arial" pitchFamily="34" charset="0"/>
              <a:buChar char="•"/>
            </a:pPr>
            <a:endParaRPr lang="es-CL" sz="2000" b="1" dirty="0" smtClean="0"/>
          </a:p>
          <a:p>
            <a:endParaRPr lang="es-ES" sz="2000" dirty="0"/>
          </a:p>
        </p:txBody>
      </p:sp>
      <p:sp>
        <p:nvSpPr>
          <p:cNvPr id="2" name="Rectángulo 1"/>
          <p:cNvSpPr/>
          <p:nvPr/>
        </p:nvSpPr>
        <p:spPr>
          <a:xfrm>
            <a:off x="179512" y="947189"/>
            <a:ext cx="8784976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CL" sz="2400" b="1" u="none" dirty="0" smtClean="0">
                <a:ea typeface="Times New Roman" panose="02020603050405020304" pitchFamily="18" charset="0"/>
                <a:cs typeface="Arial" panose="020B0604020202020204" pitchFamily="34" charset="0"/>
              </a:rPr>
              <a:t>8 </a:t>
            </a:r>
            <a:r>
              <a:rPr lang="es-CL" sz="2400" b="1" u="none" dirty="0">
                <a:ea typeface="Times New Roman" panose="02020603050405020304" pitchFamily="18" charset="0"/>
                <a:cs typeface="Arial" panose="020B0604020202020204" pitchFamily="34" charset="0"/>
              </a:rPr>
              <a:t>PRINCIPIOS </a:t>
            </a:r>
            <a:r>
              <a:rPr lang="es-CL" sz="2400" b="1" u="none" dirty="0" smtClean="0">
                <a:ea typeface="Times New Roman" panose="02020603050405020304" pitchFamily="18" charset="0"/>
                <a:cs typeface="Arial" panose="020B0604020202020204" pitchFamily="34" charset="0"/>
              </a:rPr>
              <a:t>CLAVES DE </a:t>
            </a:r>
            <a:r>
              <a:rPr lang="es-CL" sz="2400" b="1" u="none" dirty="0">
                <a:ea typeface="Times New Roman" panose="02020603050405020304" pitchFamily="18" charset="0"/>
                <a:cs typeface="Arial" panose="020B0604020202020204" pitchFamily="34" charset="0"/>
              </a:rPr>
              <a:t>LAS </a:t>
            </a:r>
            <a:r>
              <a:rPr lang="es-CL" sz="2400" b="1" u="none" dirty="0" smtClean="0">
                <a:ea typeface="Times New Roman" panose="02020603050405020304" pitchFamily="18" charset="0"/>
                <a:cs typeface="Arial" panose="020B0604020202020204" pitchFamily="34" charset="0"/>
              </a:rPr>
              <a:t>DIRECTRICES PARA GENERAR ESTRATEGIAS DE INTERVENCION: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es-ES" sz="1400" u="none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L" sz="1600" u="none" dirty="0" smtClean="0">
                <a:ea typeface="Times New Roman" panose="02020603050405020304" pitchFamily="18" charset="0"/>
                <a:cs typeface="Arial" panose="020B0604020202020204" pitchFamily="34" charset="0"/>
              </a:rPr>
              <a:t>Siendo </a:t>
            </a:r>
            <a:r>
              <a:rPr lang="es-CL" sz="1600" u="none" dirty="0">
                <a:ea typeface="Times New Roman" panose="02020603050405020304" pitchFamily="18" charset="0"/>
                <a:cs typeface="Arial" panose="020B0604020202020204" pitchFamily="34" charset="0"/>
              </a:rPr>
              <a:t>la familia el núcleo </a:t>
            </a:r>
            <a:r>
              <a:rPr lang="es-CL" sz="1600" u="none" dirty="0" smtClean="0">
                <a:ea typeface="Times New Roman" panose="02020603050405020304" pitchFamily="18" charset="0"/>
                <a:cs typeface="Arial" panose="020B0604020202020204" pitchFamily="34" charset="0"/>
              </a:rPr>
              <a:t>fundamental, </a:t>
            </a:r>
            <a:r>
              <a:rPr lang="es-CL" sz="1600" u="none" dirty="0">
                <a:ea typeface="Times New Roman" panose="02020603050405020304" pitchFamily="18" charset="0"/>
                <a:cs typeface="Arial" panose="020B0604020202020204" pitchFamily="34" charset="0"/>
              </a:rPr>
              <a:t>todos los esfuerzos deben encaminarse a lograr que el niño/a permanezca o vuelva a la guarda de la </a:t>
            </a:r>
            <a:r>
              <a:rPr lang="es-CL" sz="1600" u="none" dirty="0" smtClean="0">
                <a:ea typeface="Times New Roman" panose="02020603050405020304" pitchFamily="18" charset="0"/>
                <a:cs typeface="Arial" panose="020B0604020202020204" pitchFamily="34" charset="0"/>
              </a:rPr>
              <a:t>familia.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L" sz="1600" u="none" dirty="0" smtClean="0">
                <a:ea typeface="Times New Roman" panose="02020603050405020304" pitchFamily="18" charset="0"/>
                <a:cs typeface="Arial" panose="020B0604020202020204" pitchFamily="34" charset="0"/>
              </a:rPr>
              <a:t>Niños </a:t>
            </a:r>
            <a:r>
              <a:rPr lang="es-CL" sz="1600" u="none" dirty="0">
                <a:ea typeface="Times New Roman" panose="02020603050405020304" pitchFamily="18" charset="0"/>
                <a:cs typeface="Arial" panose="020B0604020202020204" pitchFamily="34" charset="0"/>
              </a:rPr>
              <a:t>y jóvenes deben vivir en entornos donde se sientan apoyados, protegidos y cuidados. Donde se promueva todo su potencial.</a:t>
            </a:r>
            <a:endParaRPr lang="es-ES" sz="1600" u="none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L" sz="1600" u="none" dirty="0">
                <a:ea typeface="Times New Roman" panose="02020603050405020304" pitchFamily="18" charset="0"/>
                <a:cs typeface="Arial" panose="020B0604020202020204" pitchFamily="34" charset="0"/>
              </a:rPr>
              <a:t>El Estado debe asumir como </a:t>
            </a:r>
            <a:r>
              <a:rPr lang="es-CL" sz="1600" u="none" dirty="0" smtClean="0">
                <a:ea typeface="Times New Roman" panose="02020603050405020304" pitchFamily="18" charset="0"/>
                <a:cs typeface="Arial" panose="020B0604020202020204" pitchFamily="34" charset="0"/>
              </a:rPr>
              <a:t>responsable, </a:t>
            </a:r>
            <a:r>
              <a:rPr lang="es-CL" sz="1600" u="none" dirty="0">
                <a:ea typeface="Times New Roman" panose="02020603050405020304" pitchFamily="18" charset="0"/>
                <a:cs typeface="Arial" panose="020B0604020202020204" pitchFamily="34" charset="0"/>
              </a:rPr>
              <a:t>cuando la familia no </a:t>
            </a:r>
            <a:r>
              <a:rPr lang="es-CL" sz="1600" u="none" dirty="0" smtClean="0">
                <a:ea typeface="Times New Roman" panose="02020603050405020304" pitchFamily="18" charset="0"/>
                <a:cs typeface="Arial" panose="020B0604020202020204" pitchFamily="34" charset="0"/>
              </a:rPr>
              <a:t>puede, abandona o </a:t>
            </a:r>
            <a:r>
              <a:rPr lang="es-CL" sz="1600" u="none" dirty="0">
                <a:ea typeface="Times New Roman" panose="02020603050405020304" pitchFamily="18" charset="0"/>
                <a:cs typeface="Arial" panose="020B0604020202020204" pitchFamily="34" charset="0"/>
              </a:rPr>
              <a:t>renuncia</a:t>
            </a:r>
            <a:r>
              <a:rPr lang="es-CL" sz="1600" u="none" dirty="0" smtClean="0">
                <a:ea typeface="Times New Roman" panose="02020603050405020304" pitchFamily="18" charset="0"/>
                <a:cs typeface="Arial" panose="020B0604020202020204" pitchFamily="34" charset="0"/>
              </a:rPr>
              <a:t>. Asegurando un estándar de calidad.</a:t>
            </a:r>
            <a:endParaRPr lang="es-ES" sz="1600" u="none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L" sz="1600" u="none" dirty="0">
                <a:ea typeface="Times New Roman" panose="02020603050405020304" pitchFamily="18" charset="0"/>
                <a:cs typeface="Arial" panose="020B0604020202020204" pitchFamily="34" charset="0"/>
              </a:rPr>
              <a:t>Todas las decisiones que conciernen a las directrices, deben ser tomadas caso a caso, fundadas en Interés Superior del Niño, no discriminación y perspectiva de género, respetando el derecho del niño de ser oído.</a:t>
            </a:r>
            <a:endParaRPr lang="es-ES" sz="1600" u="none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L" sz="1600" u="none" dirty="0">
                <a:ea typeface="Times New Roman" panose="02020603050405020304" pitchFamily="18" charset="0"/>
                <a:cs typeface="Arial" panose="020B0604020202020204" pitchFamily="34" charset="0"/>
              </a:rPr>
              <a:t>El Interés Superior de niño es el supremo criterio para la toma de cualquier medida y decisión.</a:t>
            </a:r>
            <a:endParaRPr lang="es-ES" sz="1600" u="none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L" sz="1600" u="none" dirty="0">
                <a:ea typeface="Times New Roman" panose="02020603050405020304" pitchFamily="18" charset="0"/>
                <a:cs typeface="Arial" panose="020B0604020202020204" pitchFamily="34" charset="0"/>
              </a:rPr>
              <a:t>Los Estados deberían aplicar Políticas integrales de protección y bienestar.</a:t>
            </a:r>
            <a:endParaRPr lang="es-ES" sz="1600" u="none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L" sz="1600" u="none" dirty="0">
                <a:ea typeface="Times New Roman" panose="02020603050405020304" pitchFamily="18" charset="0"/>
                <a:cs typeface="Arial" panose="020B0604020202020204" pitchFamily="34" charset="0"/>
              </a:rPr>
              <a:t>Los Estados deben velar por la adopción de medidas apropiadas y respetuosas de las particularidades culturales.</a:t>
            </a:r>
            <a:endParaRPr lang="es-ES" sz="1600" u="none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L" sz="1600" u="none" dirty="0">
                <a:ea typeface="Times New Roman" panose="02020603050405020304" pitchFamily="18" charset="0"/>
                <a:cs typeface="Arial" panose="020B0604020202020204" pitchFamily="34" charset="0"/>
              </a:rPr>
              <a:t>Se </a:t>
            </a:r>
            <a:r>
              <a:rPr lang="es-CL" sz="1600" u="none" dirty="0" smtClean="0">
                <a:ea typeface="Times New Roman" panose="02020603050405020304" pitchFamily="18" charset="0"/>
                <a:cs typeface="Arial" panose="020B0604020202020204" pitchFamily="34" charset="0"/>
              </a:rPr>
              <a:t>debe </a:t>
            </a:r>
            <a:r>
              <a:rPr lang="es-CL" sz="1600" u="none" dirty="0">
                <a:ea typeface="Times New Roman" panose="02020603050405020304" pitchFamily="18" charset="0"/>
                <a:cs typeface="Arial" panose="020B0604020202020204" pitchFamily="34" charset="0"/>
              </a:rPr>
              <a:t>poner particular atención en combatir todo tipo de </a:t>
            </a:r>
            <a:r>
              <a:rPr lang="es-CL" sz="1600" u="none" dirty="0" smtClean="0">
                <a:ea typeface="Times New Roman" panose="02020603050405020304" pitchFamily="18" charset="0"/>
                <a:cs typeface="Arial" panose="020B0604020202020204" pitchFamily="34" charset="0"/>
              </a:rPr>
              <a:t>discriminación, tanto para los NNA como para sus familias.</a:t>
            </a:r>
            <a:endParaRPr lang="es-ES" sz="1600" u="none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CL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E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/>
              <a:t/>
            </a:r>
            <a:br>
              <a:rPr lang="es-CO" sz="2400" b="1" dirty="0"/>
            </a:br>
            <a:endParaRPr lang="es-CO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>
            <a:noAutofit/>
          </a:bodyPr>
          <a:lstStyle/>
          <a:p>
            <a:pPr marL="571500" lvl="1" indent="0" algn="just">
              <a:buNone/>
            </a:pPr>
            <a:r>
              <a:rPr lang="es-CL" sz="1800" b="1" dirty="0" smtClean="0"/>
              <a:t>Acciones para favorecer la re vinculación familiar:</a:t>
            </a:r>
          </a:p>
          <a:p>
            <a:pPr marL="857250" lvl="1" algn="just">
              <a:buFont typeface="Wingdings" panose="05000000000000000000" pitchFamily="2" charset="2"/>
              <a:buChar char="ü"/>
            </a:pPr>
            <a:endParaRPr lang="es-CL" sz="1800" b="1" dirty="0"/>
          </a:p>
          <a:p>
            <a:pPr marL="857250" lvl="1" algn="just">
              <a:buFont typeface="Wingdings" panose="05000000000000000000" pitchFamily="2" charset="2"/>
              <a:buChar char="ü"/>
            </a:pPr>
            <a:r>
              <a:rPr lang="es-CL" sz="1600" dirty="0" smtClean="0"/>
              <a:t>Intervenir  a tiempo los factores de riesgo que posibilitan la perdida de cuidado parental. </a:t>
            </a:r>
          </a:p>
          <a:p>
            <a:pPr marL="857250" lvl="1" algn="just">
              <a:buFont typeface="Wingdings" panose="05000000000000000000" pitchFamily="2" charset="2"/>
              <a:buChar char="ü"/>
            </a:pPr>
            <a:endParaRPr lang="es-CL" sz="1600" dirty="0"/>
          </a:p>
          <a:p>
            <a:pPr marL="857250" lvl="1" algn="just"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857250" lvl="1" algn="just">
              <a:buFont typeface="Wingdings" panose="05000000000000000000" pitchFamily="2" charset="2"/>
              <a:buChar char="ü"/>
            </a:pPr>
            <a:r>
              <a:rPr lang="es-CL" sz="1600" dirty="0" smtClean="0"/>
              <a:t>Llegar al menos 5 años antes a las familias que requieren apoyo en la crianza y cuidado de </a:t>
            </a:r>
            <a:r>
              <a:rPr lang="es-CL" sz="1600" dirty="0"/>
              <a:t>sus </a:t>
            </a:r>
            <a:r>
              <a:rPr lang="es-CL" sz="1600" dirty="0" smtClean="0"/>
              <a:t>hijos (ver estudio de OBSERVA sobre Caracterización de los NNA que se encuentran en </a:t>
            </a:r>
            <a:r>
              <a:rPr lang="es-CL" sz="1600" dirty="0"/>
              <a:t>C</a:t>
            </a:r>
            <a:r>
              <a:rPr lang="es-CL" sz="1600" dirty="0" smtClean="0"/>
              <a:t>uidado Alternativo)</a:t>
            </a:r>
          </a:p>
          <a:p>
            <a:pPr marL="857250" lvl="1" algn="just">
              <a:buFont typeface="Wingdings" panose="05000000000000000000" pitchFamily="2" charset="2"/>
              <a:buChar char="ü"/>
            </a:pPr>
            <a:endParaRPr lang="es-CL" sz="1600" dirty="0"/>
          </a:p>
          <a:p>
            <a:pPr marL="857250" lvl="1" algn="just"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857250" lvl="1" algn="just">
              <a:buFont typeface="Wingdings" panose="05000000000000000000" pitchFamily="2" charset="2"/>
              <a:buChar char="ü"/>
            </a:pPr>
            <a:r>
              <a:rPr lang="es-CL" sz="1600" dirty="0" smtClean="0"/>
              <a:t>Innovar </a:t>
            </a:r>
            <a:r>
              <a:rPr lang="es-CL" sz="1600" dirty="0"/>
              <a:t>a nivel comunitario en la oferta programática que puede apoyar a las familias y sus hijos en las tareas del cuidado </a:t>
            </a:r>
            <a:r>
              <a:rPr lang="es-CL" sz="1600" dirty="0" smtClean="0"/>
              <a:t>parental</a:t>
            </a:r>
            <a:endParaRPr lang="es-CL" sz="1600" dirty="0"/>
          </a:p>
          <a:p>
            <a:pPr marL="857250" lvl="1" algn="just"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857250" lvl="1" algn="just"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857250" lvl="1" algn="just">
              <a:buFont typeface="Wingdings" panose="05000000000000000000" pitchFamily="2" charset="2"/>
              <a:buChar char="ü"/>
            </a:pPr>
            <a:r>
              <a:rPr lang="es-CL" sz="1600" dirty="0" smtClean="0"/>
              <a:t>Innovar a nivel judicial en la aplicación del tipo de medidas de protección, para lograr que la internación sea realmente excepcional. Según la base de </a:t>
            </a:r>
            <a:r>
              <a:rPr lang="es-CL" sz="1600" dirty="0" err="1"/>
              <a:t>S</a:t>
            </a:r>
            <a:r>
              <a:rPr lang="es-CL" sz="1600" dirty="0" err="1" smtClean="0"/>
              <a:t>enainfo</a:t>
            </a:r>
            <a:r>
              <a:rPr lang="es-CL" sz="1600" dirty="0" smtClean="0"/>
              <a:t> 2013, </a:t>
            </a:r>
            <a:r>
              <a:rPr lang="es-CL" sz="1600" b="1" dirty="0" smtClean="0"/>
              <a:t>152 tipos de causales pueden dar origen a una medida de internación.</a:t>
            </a:r>
          </a:p>
          <a:p>
            <a:pPr marL="571500" lvl="1" indent="0" algn="just">
              <a:buNone/>
            </a:pPr>
            <a:endParaRPr lang="es-CL" sz="1600" dirty="0" smtClean="0"/>
          </a:p>
          <a:p>
            <a:pPr marL="857250" lvl="1" algn="just"/>
            <a:endParaRPr lang="es-CL" sz="1600" dirty="0" smtClean="0"/>
          </a:p>
          <a:p>
            <a:pPr marL="457200" algn="just"/>
            <a:endParaRPr lang="es-CL" sz="2000" b="1" dirty="0" smtClean="0"/>
          </a:p>
          <a:p>
            <a:pPr marL="114300" indent="0" algn="just">
              <a:buNone/>
            </a:pPr>
            <a:endParaRPr lang="es-CL" sz="2000" b="1" dirty="0" smtClean="0"/>
          </a:p>
          <a:p>
            <a:pPr marL="971550" lvl="1" indent="-457200" algn="just">
              <a:buAutoNum type="arabicPeriod"/>
            </a:pPr>
            <a:endParaRPr lang="es-CL" sz="2000" b="1" dirty="0"/>
          </a:p>
          <a:p>
            <a:pPr marL="114300" indent="0" algn="just">
              <a:buNone/>
            </a:pPr>
            <a:endParaRPr lang="es-CL" sz="2400" b="1" dirty="0" smtClean="0"/>
          </a:p>
          <a:p>
            <a:pPr marL="1028700" lvl="1" indent="-514350" algn="just">
              <a:buAutoNum type="arabicPeriod"/>
            </a:pPr>
            <a:endParaRPr lang="es-CL" sz="2000" dirty="0" smtClean="0"/>
          </a:p>
          <a:p>
            <a:pPr marL="514350" lvl="1" indent="0" algn="just">
              <a:buNone/>
            </a:pPr>
            <a:endParaRPr lang="es-CL" dirty="0" smtClean="0"/>
          </a:p>
          <a:p>
            <a:pPr marL="1028700" lvl="1" indent="-514350" algn="just">
              <a:buAutoNum type="arabicPeriod"/>
            </a:pPr>
            <a:endParaRPr lang="es-CL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s-CL" sz="2000" dirty="0"/>
          </a:p>
          <a:p>
            <a:endParaRPr lang="es-CO" sz="1600" dirty="0">
              <a:solidFill>
                <a:srgbClr val="002060"/>
              </a:solidFill>
            </a:endParaRPr>
          </a:p>
          <a:p>
            <a:pPr algn="just"/>
            <a:endParaRPr lang="es-CL" sz="1400" dirty="0" smtClean="0"/>
          </a:p>
          <a:p>
            <a:pPr algn="just"/>
            <a:endParaRPr lang="es-ES_tradnl" sz="1400" dirty="0" smtClean="0"/>
          </a:p>
          <a:p>
            <a:pPr algn="just"/>
            <a:endParaRPr lang="es-ES_tradnl" sz="1400" dirty="0" smtClean="0"/>
          </a:p>
          <a:p>
            <a:endParaRPr lang="es-ES_tradnl" sz="1400" dirty="0" smtClean="0"/>
          </a:p>
        </p:txBody>
      </p:sp>
    </p:spTree>
    <p:extLst>
      <p:ext uri="{BB962C8B-B14F-4D97-AF65-F5344CB8AC3E}">
        <p14:creationId xmlns:p14="http://schemas.microsoft.com/office/powerpoint/2010/main" val="115638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s-ES" sz="2800" b="1" dirty="0" smtClean="0"/>
              <a:t>Aplicación de 2 Enfoque contrapuestos 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48072"/>
          </a:xfrm>
        </p:spPr>
        <p:txBody>
          <a:bodyPr/>
          <a:lstStyle/>
          <a:p>
            <a:r>
              <a:rPr lang="es-ES" sz="2000" dirty="0" smtClean="0"/>
              <a:t>Enfoque de Necesidades</a:t>
            </a:r>
            <a:endParaRPr lang="es-ES" sz="2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5536" y="2060847"/>
            <a:ext cx="4248472" cy="4680520"/>
          </a:xfrm>
          <a:solidFill>
            <a:srgbClr val="51ADAF"/>
          </a:solidFill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s-ES" dirty="0"/>
          </a:p>
          <a:p>
            <a:pPr marL="273050" indent="-273050" algn="just">
              <a:buFont typeface="+mj-lt"/>
              <a:buAutoNum type="arabicPeriod"/>
            </a:pPr>
            <a:r>
              <a:rPr lang="es-ES" sz="4800" dirty="0"/>
              <a:t>Los niños y niñas se </a:t>
            </a:r>
            <a:r>
              <a:rPr lang="es-ES" sz="4800" dirty="0" smtClean="0"/>
              <a:t>conciben como beneficiarios pasivos , objeto de asistencia</a:t>
            </a:r>
            <a:r>
              <a:rPr lang="es-ES" sz="4800" dirty="0"/>
              <a:t>, </a:t>
            </a:r>
            <a:r>
              <a:rPr lang="es-ES" sz="4800" dirty="0" smtClean="0"/>
              <a:t>para  ellos </a:t>
            </a:r>
            <a:r>
              <a:rPr lang="es-ES" sz="4800" dirty="0"/>
              <a:t>se toman </a:t>
            </a:r>
            <a:r>
              <a:rPr lang="es-ES" sz="4800" dirty="0" smtClean="0"/>
              <a:t>medidas discrecionales</a:t>
            </a:r>
          </a:p>
          <a:p>
            <a:pPr marL="273050" indent="-273050" algn="just">
              <a:buFont typeface="+mj-lt"/>
              <a:buAutoNum type="arabicPeriod"/>
            </a:pPr>
            <a:r>
              <a:rPr lang="es-ES" sz="4800" dirty="0" smtClean="0"/>
              <a:t>Los </a:t>
            </a:r>
            <a:r>
              <a:rPr lang="es-ES" sz="4800" dirty="0"/>
              <a:t>niños y niñas son </a:t>
            </a:r>
            <a:r>
              <a:rPr lang="es-ES" sz="4800" dirty="0" smtClean="0"/>
              <a:t>víctimas carenciadas, el acento esta en la carencia</a:t>
            </a:r>
          </a:p>
          <a:p>
            <a:pPr marL="273050" indent="-273050" algn="just">
              <a:buFont typeface="+mj-lt"/>
              <a:buAutoNum type="arabicPeriod"/>
            </a:pPr>
            <a:r>
              <a:rPr lang="es-ES" sz="4800" dirty="0" smtClean="0"/>
              <a:t>No se reconoce </a:t>
            </a:r>
            <a:r>
              <a:rPr lang="es-ES" sz="4800" dirty="0"/>
              <a:t>la capacidad </a:t>
            </a:r>
            <a:r>
              <a:rPr lang="es-ES" sz="4800" dirty="0" smtClean="0"/>
              <a:t>de empoderamiento</a:t>
            </a:r>
          </a:p>
          <a:p>
            <a:pPr marL="273050" indent="-273050" algn="just">
              <a:buFont typeface="+mj-lt"/>
              <a:buAutoNum type="arabicPeriod"/>
            </a:pPr>
            <a:r>
              <a:rPr lang="es-ES" sz="4800" dirty="0" smtClean="0"/>
              <a:t>Existe un abordaje </a:t>
            </a:r>
            <a:r>
              <a:rPr lang="es-ES" sz="4800" dirty="0"/>
              <a:t>sectorial de la </a:t>
            </a:r>
            <a:r>
              <a:rPr lang="es-ES" sz="4800" dirty="0" smtClean="0"/>
              <a:t>realidad y de las problemáticas </a:t>
            </a:r>
            <a:r>
              <a:rPr lang="es-ES" sz="4800" dirty="0"/>
              <a:t>de la </a:t>
            </a:r>
            <a:r>
              <a:rPr lang="es-ES" sz="4800" dirty="0" smtClean="0"/>
              <a:t>niñez</a:t>
            </a:r>
          </a:p>
          <a:p>
            <a:pPr marL="273050" indent="-273050" algn="just">
              <a:buFont typeface="+mj-lt"/>
              <a:buAutoNum type="arabicPeriod"/>
            </a:pPr>
            <a:r>
              <a:rPr lang="es-ES" sz="4800" dirty="0" smtClean="0"/>
              <a:t>Énfasis </a:t>
            </a:r>
            <a:r>
              <a:rPr lang="es-ES" sz="4800" dirty="0"/>
              <a:t>en las </a:t>
            </a:r>
            <a:r>
              <a:rPr lang="es-ES" sz="4800" dirty="0" smtClean="0"/>
              <a:t>manifestaciones y </a:t>
            </a:r>
            <a:r>
              <a:rPr lang="es-ES" sz="4800" dirty="0"/>
              <a:t>causas inmediatas de los </a:t>
            </a:r>
            <a:r>
              <a:rPr lang="es-ES" sz="4800" dirty="0" smtClean="0"/>
              <a:t>problemas que </a:t>
            </a:r>
            <a:r>
              <a:rPr lang="es-ES" sz="4800" dirty="0"/>
              <a:t>afectan a la </a:t>
            </a:r>
            <a:r>
              <a:rPr lang="es-ES" sz="4800" dirty="0" smtClean="0"/>
              <a:t>niñez</a:t>
            </a:r>
          </a:p>
          <a:p>
            <a:pPr marL="273050" indent="-273050" algn="just">
              <a:buFont typeface="+mj-lt"/>
              <a:buAutoNum type="arabicPeriod"/>
            </a:pPr>
            <a:r>
              <a:rPr lang="es-ES" sz="4800" dirty="0" smtClean="0"/>
              <a:t>Las necesidades son satisfechas por </a:t>
            </a:r>
            <a:r>
              <a:rPr lang="es-ES" sz="4800" dirty="0"/>
              <a:t>medio de la oferta </a:t>
            </a:r>
            <a:r>
              <a:rPr lang="es-ES" sz="4800" dirty="0" smtClean="0"/>
              <a:t>asistencial</a:t>
            </a:r>
          </a:p>
          <a:p>
            <a:pPr marL="273050" indent="-273050" algn="just">
              <a:buFont typeface="+mj-lt"/>
              <a:buAutoNum type="arabicPeriod"/>
            </a:pPr>
            <a:r>
              <a:rPr lang="es-ES" sz="4800" dirty="0" smtClean="0"/>
              <a:t>Judicialización </a:t>
            </a:r>
            <a:r>
              <a:rPr lang="es-ES" sz="4800" dirty="0"/>
              <a:t>de los </a:t>
            </a:r>
            <a:r>
              <a:rPr lang="es-ES" sz="4800" dirty="0" smtClean="0"/>
              <a:t>programas para </a:t>
            </a:r>
            <a:r>
              <a:rPr lang="es-ES" sz="4800" dirty="0"/>
              <a:t>satisfacer necesidades de </a:t>
            </a:r>
            <a:r>
              <a:rPr lang="es-ES" sz="4800" dirty="0" smtClean="0"/>
              <a:t>la niñez, lo que genera  </a:t>
            </a:r>
            <a:r>
              <a:rPr lang="es-ES" sz="4800" dirty="0"/>
              <a:t>dependencia y estigma</a:t>
            </a:r>
            <a:r>
              <a:rPr lang="es-ES" sz="4800" dirty="0" smtClean="0"/>
              <a:t>.</a:t>
            </a:r>
            <a:endParaRPr lang="es-ES" sz="48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792087"/>
          </a:xfrm>
        </p:spPr>
        <p:txBody>
          <a:bodyPr/>
          <a:lstStyle/>
          <a:p>
            <a:r>
              <a:rPr lang="es-ES" sz="2000" dirty="0" smtClean="0"/>
              <a:t>Enfoque de Derechos</a:t>
            </a:r>
            <a:endParaRPr lang="es-ES" sz="20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7163" y="2060848"/>
            <a:ext cx="4320480" cy="4680520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1600" dirty="0" smtClean="0"/>
              <a:t>Los </a:t>
            </a:r>
            <a:r>
              <a:rPr lang="es-ES" sz="1600" dirty="0"/>
              <a:t>niños y niñas son </a:t>
            </a:r>
            <a:r>
              <a:rPr lang="es-ES" sz="1600" dirty="0" smtClean="0"/>
              <a:t>concebidos como </a:t>
            </a:r>
            <a:r>
              <a:rPr lang="es-ES" sz="1600" dirty="0"/>
              <a:t>agentes de </a:t>
            </a:r>
            <a:r>
              <a:rPr lang="es-ES" sz="1600" dirty="0" smtClean="0"/>
              <a:t>transformación social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 smtClean="0"/>
              <a:t>Los niños y niñas son seres humanos resilientes, el foco esta en sus fortalezas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 smtClean="0"/>
              <a:t>Considera </a:t>
            </a:r>
            <a:r>
              <a:rPr lang="es-ES" sz="1600" dirty="0"/>
              <a:t>el </a:t>
            </a:r>
            <a:r>
              <a:rPr lang="es-ES" sz="1600" dirty="0" smtClean="0"/>
              <a:t>empoderamiento ciudadano de los NNA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 smtClean="0"/>
              <a:t>Promueve el abordaje intersectorial y holístico de las  problemáticas de </a:t>
            </a:r>
            <a:r>
              <a:rPr lang="es-ES" sz="1600" dirty="0"/>
              <a:t>la </a:t>
            </a:r>
            <a:r>
              <a:rPr lang="es-ES" sz="1600" dirty="0" smtClean="0"/>
              <a:t>niñez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 smtClean="0"/>
              <a:t>Incorpora una perspectiva de análisis situacional </a:t>
            </a:r>
            <a:r>
              <a:rPr lang="es-ES" sz="1600" dirty="0"/>
              <a:t>y </a:t>
            </a:r>
            <a:r>
              <a:rPr lang="es-ES" sz="1600" dirty="0" smtClean="0"/>
              <a:t>genera estrategias</a:t>
            </a:r>
            <a:r>
              <a:rPr lang="es-ES" sz="1600" dirty="0"/>
              <a:t> </a:t>
            </a:r>
            <a:r>
              <a:rPr lang="es-ES" sz="1600" dirty="0" smtClean="0"/>
              <a:t>diferenciadas  según el sujeto diferencia tiempos de intervención</a:t>
            </a:r>
            <a:endParaRPr lang="es-CL" sz="16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 smtClean="0"/>
              <a:t>Las medidas de protección se entienden desde una perspectiva de ciudadanía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600" dirty="0" err="1" smtClean="0"/>
              <a:t>Desjudicialización</a:t>
            </a:r>
            <a:r>
              <a:rPr lang="es-ES" sz="1600" dirty="0" smtClean="0"/>
              <a:t> </a:t>
            </a:r>
            <a:r>
              <a:rPr lang="es-ES" sz="1600" dirty="0"/>
              <a:t>y </a:t>
            </a:r>
            <a:r>
              <a:rPr lang="es-ES" sz="1600" dirty="0" smtClean="0"/>
              <a:t>participación en </a:t>
            </a:r>
            <a:r>
              <a:rPr lang="es-ES" sz="1600" dirty="0"/>
              <a:t>la </a:t>
            </a:r>
            <a:r>
              <a:rPr lang="es-ES" sz="1600" dirty="0" smtClean="0"/>
              <a:t>solución de </a:t>
            </a:r>
            <a:r>
              <a:rPr lang="es-ES" sz="1600" dirty="0"/>
              <a:t>problemas familiares</a:t>
            </a:r>
            <a:r>
              <a:rPr lang="es-E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3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15887" y="232229"/>
            <a:ext cx="6770914" cy="827315"/>
          </a:xfrm>
        </p:spPr>
        <p:txBody>
          <a:bodyPr/>
          <a:lstStyle/>
          <a:p>
            <a:pPr algn="just"/>
            <a:r>
              <a:rPr lang="es-CL" sz="2400" b="1" dirty="0" smtClean="0">
                <a:solidFill>
                  <a:schemeClr val="tx2"/>
                </a:solidFill>
              </a:rPr>
              <a:t/>
            </a:r>
            <a:br>
              <a:rPr lang="es-CL" sz="2400" b="1" dirty="0" smtClean="0">
                <a:solidFill>
                  <a:schemeClr val="tx2"/>
                </a:solidFill>
              </a:rPr>
            </a:br>
            <a:r>
              <a:rPr lang="es-CL" sz="2400" b="1" dirty="0"/>
              <a:t/>
            </a:r>
            <a:br>
              <a:rPr lang="es-CL" sz="2400" b="1" dirty="0"/>
            </a:br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 smtClean="0">
                <a:solidFill>
                  <a:schemeClr val="tx2"/>
                </a:solidFill>
              </a:rPr>
              <a:t>Algunas conclusiones para la reflexión</a:t>
            </a:r>
            <a:r>
              <a:rPr lang="es-CL" sz="2400" b="1" dirty="0" smtClean="0"/>
              <a:t>:</a:t>
            </a:r>
            <a:endParaRPr lang="es-CL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3200" y="1175657"/>
            <a:ext cx="8810171" cy="4950507"/>
          </a:xfrm>
        </p:spPr>
        <p:txBody>
          <a:bodyPr>
            <a:normAutofit fontScale="25000" lnSpcReduction="20000"/>
          </a:bodyPr>
          <a:lstStyle/>
          <a:p>
            <a:endParaRPr lang="es-CL" b="1" dirty="0" smtClean="0"/>
          </a:p>
          <a:p>
            <a:pPr algn="just"/>
            <a:endParaRPr lang="es-CL" sz="6400" dirty="0" smtClean="0">
              <a:solidFill>
                <a:schemeClr val="tx1"/>
              </a:solidFill>
            </a:endParaRPr>
          </a:p>
          <a:p>
            <a:pPr algn="just"/>
            <a:endParaRPr lang="es-CL" sz="6400" dirty="0"/>
          </a:p>
          <a:p>
            <a:pPr algn="just"/>
            <a:endParaRPr lang="es-CL" sz="6200" dirty="0" smtClean="0">
              <a:solidFill>
                <a:schemeClr val="tx1"/>
              </a:solidFill>
            </a:endParaRPr>
          </a:p>
          <a:p>
            <a:pPr algn="just"/>
            <a:r>
              <a:rPr lang="es-CL" sz="7200" dirty="0" smtClean="0">
                <a:solidFill>
                  <a:schemeClr val="tx1"/>
                </a:solidFill>
              </a:rPr>
              <a:t>El </a:t>
            </a:r>
            <a:r>
              <a:rPr lang="es-CL" sz="7200" dirty="0"/>
              <a:t>E</a:t>
            </a:r>
            <a:r>
              <a:rPr lang="es-CL" sz="7200" dirty="0" smtClean="0"/>
              <a:t>stado no contempla dispositivos territoriales que faciliten el ejercicio del derecho a vivir en familia</a:t>
            </a:r>
          </a:p>
          <a:p>
            <a:pPr algn="just"/>
            <a:endParaRPr lang="es-CL" sz="7200" dirty="0">
              <a:solidFill>
                <a:schemeClr val="tx1"/>
              </a:solidFill>
            </a:endParaRPr>
          </a:p>
          <a:p>
            <a:pPr algn="just"/>
            <a:r>
              <a:rPr lang="es-CL" sz="7200" dirty="0" smtClean="0">
                <a:solidFill>
                  <a:schemeClr val="tx1"/>
                </a:solidFill>
              </a:rPr>
              <a:t>El sistema de cuidados alternativos por si mismo, no corrige ni interviene  en los factores de riesgo (pobreza, violencia, drogadicción, entre otros) que originaron la perdida de cuidado parental</a:t>
            </a:r>
          </a:p>
          <a:p>
            <a:pPr algn="just"/>
            <a:endParaRPr lang="es-CL" sz="7200" dirty="0" smtClean="0">
              <a:solidFill>
                <a:schemeClr val="tx1"/>
              </a:solidFill>
            </a:endParaRPr>
          </a:p>
          <a:p>
            <a:pPr algn="just"/>
            <a:r>
              <a:rPr lang="es-CL" sz="7200" dirty="0" smtClean="0">
                <a:solidFill>
                  <a:schemeClr val="tx1"/>
                </a:solidFill>
              </a:rPr>
              <a:t>La complejidad de intervenir una multiplicidad de factores disposicionales y situacionales  que originan la perdida de cuidado parental, obligará al Estado, a contar siempre con un sistema de cuidados de alto estándar, para que operen de forma alternativa en la protección de NNA</a:t>
            </a:r>
          </a:p>
          <a:p>
            <a:pPr algn="just"/>
            <a:endParaRPr lang="es-CL" sz="7200" dirty="0" smtClean="0">
              <a:solidFill>
                <a:schemeClr val="tx1"/>
              </a:solidFill>
            </a:endParaRPr>
          </a:p>
          <a:p>
            <a:pPr algn="just"/>
            <a:r>
              <a:rPr lang="es-CL" sz="7200" dirty="0" smtClean="0">
                <a:solidFill>
                  <a:schemeClr val="tx1"/>
                </a:solidFill>
              </a:rPr>
              <a:t>Es preciso generar inversión desde el Estado para el diseño de un modelo integral de cuidado a la familia , que permita la excepcionalidad del sistema de cuidados alternativos.</a:t>
            </a:r>
          </a:p>
          <a:p>
            <a:pPr algn="just"/>
            <a:endParaRPr lang="es-CL" sz="7200" dirty="0"/>
          </a:p>
          <a:p>
            <a:pPr algn="just"/>
            <a:r>
              <a:rPr lang="es-CL" sz="7200" dirty="0" smtClean="0">
                <a:solidFill>
                  <a:schemeClr val="tx1"/>
                </a:solidFill>
              </a:rPr>
              <a:t>El derecho a vivir en familia no es excluyente del ejercicio de otros derechos, ya que todos están implicados e interrelacionados  entre si.</a:t>
            </a:r>
            <a:endParaRPr lang="es-CL" sz="7200" dirty="0">
              <a:solidFill>
                <a:schemeClr val="tx1"/>
              </a:solidFill>
            </a:endParaRPr>
          </a:p>
          <a:p>
            <a:pPr algn="just"/>
            <a:endParaRPr lang="es-CL" sz="6400" b="1" dirty="0" smtClean="0"/>
          </a:p>
          <a:p>
            <a:pPr algn="just"/>
            <a:endParaRPr lang="es-CL" sz="6400" b="1" dirty="0"/>
          </a:p>
        </p:txBody>
      </p:sp>
    </p:spTree>
    <p:extLst>
      <p:ext uri="{BB962C8B-B14F-4D97-AF65-F5344CB8AC3E}">
        <p14:creationId xmlns:p14="http://schemas.microsoft.com/office/powerpoint/2010/main" val="311345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sz="2400" dirty="0" smtClean="0"/>
              <a:t/>
            </a:r>
            <a:br>
              <a:rPr lang="es-CL" sz="2400" dirty="0" smtClean="0"/>
            </a:br>
            <a:r>
              <a:rPr lang="es-CL" sz="2400" dirty="0"/>
              <a:t/>
            </a:r>
            <a:br>
              <a:rPr lang="es-CL" sz="2400" dirty="0"/>
            </a:br>
            <a:r>
              <a:rPr lang="es-CL" sz="2400" dirty="0" smtClean="0"/>
              <a:t>¿</a:t>
            </a:r>
            <a:r>
              <a:rPr lang="es-CL" sz="2400" b="1" dirty="0" smtClean="0"/>
              <a:t>Que vamos a ver?:</a:t>
            </a:r>
            <a:endParaRPr lang="es-E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s-CL" sz="2000" dirty="0" smtClean="0"/>
              <a:t>Parámetros para ejercer el derecho a vivir en familia, en la familia de origen.</a:t>
            </a:r>
          </a:p>
          <a:p>
            <a:pPr marL="457200" indent="-457200">
              <a:buAutoNum type="arabicPeriod"/>
            </a:pPr>
            <a:endParaRPr lang="es-CL" sz="2000" dirty="0"/>
          </a:p>
          <a:p>
            <a:pPr marL="457200" indent="-457200">
              <a:buAutoNum type="arabicPeriod"/>
            </a:pPr>
            <a:r>
              <a:rPr lang="es-CL" sz="2000" dirty="0" smtClean="0"/>
              <a:t>Parámetros para ejercer el derecho a vivir en familia, separado de la familia de origen.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73187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856984" cy="979512"/>
          </a:xfrm>
        </p:spPr>
        <p:txBody>
          <a:bodyPr/>
          <a:lstStyle/>
          <a:p>
            <a:pPr algn="l"/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400" b="1" dirty="0" smtClean="0"/>
              <a:t>¿Dónde está regulado el derecho a vivir en familia?:</a:t>
            </a:r>
            <a:endParaRPr lang="es-ES" sz="2400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72811"/>
              </p:ext>
            </p:extLst>
          </p:nvPr>
        </p:nvGraphicFramePr>
        <p:xfrm>
          <a:off x="457200" y="1773238"/>
          <a:ext cx="8435975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9862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/>
          <a:lstStyle/>
          <a:p>
            <a:pPr algn="l"/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/>
              <a:t/>
            </a:r>
            <a:br>
              <a:rPr lang="es-CL" sz="2400" b="1" dirty="0"/>
            </a:br>
            <a:r>
              <a:rPr lang="es-CL" sz="2400" b="1" dirty="0" smtClean="0"/>
              <a:t>Implicancias del derecho a vivir en familia</a:t>
            </a:r>
            <a:endParaRPr lang="es-ES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1700808"/>
            <a:ext cx="8543292" cy="4137323"/>
          </a:xfrm>
        </p:spPr>
        <p:txBody>
          <a:bodyPr/>
          <a:lstStyle/>
          <a:p>
            <a:pPr marL="0" indent="0">
              <a:buNone/>
            </a:pPr>
            <a:r>
              <a:rPr lang="es-CL" sz="2000" b="1" dirty="0" smtClean="0"/>
              <a:t>1. Primer sistema de derechos que implican la configuración del derecho a vivir en familia:</a:t>
            </a:r>
          </a:p>
          <a:p>
            <a:pPr marL="0" indent="0">
              <a:buNone/>
            </a:pPr>
            <a:endParaRPr lang="es-CL" sz="20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s-CL" sz="2000" dirty="0" smtClean="0"/>
              <a:t>Derecho a la identidad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dirty="0" smtClean="0"/>
              <a:t>Derecho al nombre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dirty="0" smtClean="0"/>
              <a:t>Derecho al desarrollo de la personalidad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dirty="0" smtClean="0"/>
              <a:t>Derecho a la protección de las relaciones familiares y a no recibir injerencias arbitrarias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dirty="0" smtClean="0"/>
              <a:t>Derecho a no ser separado de los padres, salvo situaciones excepcionales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dirty="0" smtClean="0"/>
              <a:t>Derecho a preservar las relaciones familiares	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dirty="0" smtClean="0"/>
              <a:t>Derecho a recibir apoyo del Estado para el ejercicio de la </a:t>
            </a:r>
            <a:r>
              <a:rPr lang="es-CL" sz="2000" dirty="0" err="1" smtClean="0"/>
              <a:t>parentalidad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648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es-CL" sz="2000" dirty="0" smtClean="0"/>
              <a:t>2. </a:t>
            </a:r>
            <a:r>
              <a:rPr lang="es-CL" sz="2000" b="1" dirty="0" smtClean="0"/>
              <a:t>Segundo sistema </a:t>
            </a:r>
            <a:r>
              <a:rPr lang="es-CL" sz="2000" b="1" dirty="0"/>
              <a:t>de </a:t>
            </a:r>
            <a:r>
              <a:rPr lang="es-CL" sz="2000" b="1" dirty="0" smtClean="0"/>
              <a:t>derechos,  </a:t>
            </a:r>
            <a:r>
              <a:rPr lang="es-CL" sz="2000" b="1" dirty="0"/>
              <a:t>que </a:t>
            </a:r>
            <a:r>
              <a:rPr lang="es-CL" sz="2000" b="1" dirty="0" smtClean="0"/>
              <a:t>requieren ser ejercidos en contextos familiares y comunitarios y que se derivan de las relaciones de familia:</a:t>
            </a:r>
          </a:p>
          <a:p>
            <a:pPr marL="0" indent="0">
              <a:buNone/>
            </a:pPr>
            <a:endParaRPr lang="es-CL" sz="20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s-CL" sz="2000" b="1" dirty="0" smtClean="0"/>
              <a:t>Derecho a la protección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b="1" dirty="0" smtClean="0"/>
              <a:t>Derecho a mantener una relación directa y regular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b="1" dirty="0" smtClean="0"/>
              <a:t>Derecho a la representación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b="1" dirty="0" smtClean="0"/>
              <a:t>Derecho al cuidado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b="1" dirty="0" smtClean="0"/>
              <a:t>Derecho a ser educado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b="1" dirty="0" smtClean="0"/>
              <a:t>Derecho a desarrollar autonomía progresiva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CL" sz="2000" b="1" dirty="0" smtClean="0"/>
              <a:t>Derecho a las prestaciones de salud</a:t>
            </a:r>
          </a:p>
          <a:p>
            <a:pPr marL="0" indent="0">
              <a:buNone/>
            </a:pPr>
            <a:endParaRPr lang="es-CL" sz="2000" b="1" dirty="0"/>
          </a:p>
          <a:p>
            <a:pPr marL="0" indent="0">
              <a:buNone/>
            </a:pPr>
            <a:r>
              <a:rPr lang="es-CL" sz="2000" dirty="0" smtClean="0"/>
              <a:t>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741607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/>
              <a:t/>
            </a:r>
            <a:br>
              <a:rPr lang="es-CO" sz="2400" b="1" dirty="0"/>
            </a:br>
            <a:endParaRPr lang="es-CO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s-CL" sz="2000" b="1" dirty="0" smtClean="0"/>
              <a:t>Acciones para fortalecer el derecho a vivir en familia</a:t>
            </a:r>
          </a:p>
          <a:p>
            <a:pPr marL="857250" lvl="1" algn="just"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857250" lvl="1" algn="just">
              <a:buFont typeface="Wingdings" panose="05000000000000000000" pitchFamily="2" charset="2"/>
              <a:buChar char="ü"/>
            </a:pPr>
            <a:r>
              <a:rPr lang="es-CL" sz="1600" dirty="0" smtClean="0"/>
              <a:t>Intervenir tempranamente con políticas publicas universales con acento en la promoción y fortalecimiento de las capacidades de cuidado de las familias</a:t>
            </a:r>
          </a:p>
          <a:p>
            <a:pPr marL="571500" lvl="1" indent="0" algn="just">
              <a:buNone/>
            </a:pPr>
            <a:endParaRPr lang="es-CL" sz="1600" dirty="0" smtClean="0"/>
          </a:p>
          <a:p>
            <a:pPr marL="857250" lvl="1" algn="just">
              <a:buFont typeface="Wingdings" panose="05000000000000000000" pitchFamily="2" charset="2"/>
              <a:buChar char="ü"/>
            </a:pPr>
            <a:r>
              <a:rPr lang="es-CL" sz="1600" dirty="0" smtClean="0"/>
              <a:t>Generar políticas públicas de reducción de la necesidad de acogimiento alternativo</a:t>
            </a:r>
          </a:p>
          <a:p>
            <a:pPr marL="857250" lvl="1" algn="just">
              <a:buFont typeface="Wingdings" panose="05000000000000000000" pitchFamily="2" charset="2"/>
              <a:buChar char="ü"/>
            </a:pPr>
            <a:endParaRPr lang="es-CL" sz="1600" dirty="0" smtClean="0"/>
          </a:p>
          <a:p>
            <a:pPr marL="857250" lvl="1" algn="just">
              <a:buFont typeface="Wingdings" panose="05000000000000000000" pitchFamily="2" charset="2"/>
              <a:buChar char="ü"/>
            </a:pPr>
            <a:r>
              <a:rPr lang="es-CL" sz="1600" dirty="0" smtClean="0"/>
              <a:t>Generar acciones en el territorio de preservación y fortalecimiento de los vínculos familiares y comunitarios, logrando que las familias amplíen sus redes y generen lazos fuertes de apoyo</a:t>
            </a:r>
          </a:p>
          <a:p>
            <a:pPr marL="571500" lvl="1" indent="0" algn="just">
              <a:buNone/>
            </a:pPr>
            <a:endParaRPr lang="es-CL" sz="1600" dirty="0" smtClean="0"/>
          </a:p>
          <a:p>
            <a:pPr marL="857250" lvl="1" algn="just">
              <a:buFont typeface="Wingdings" panose="05000000000000000000" pitchFamily="2" charset="2"/>
              <a:buChar char="ü"/>
            </a:pPr>
            <a:r>
              <a:rPr lang="es-CL" sz="1600" dirty="0" smtClean="0"/>
              <a:t>Generar alianzas territoriales entre salud, educación, DIDECO y organizaciones comunitarias, entre otros, para acompañar propositivamente la tarea del cuidado de los NNA</a:t>
            </a:r>
          </a:p>
          <a:p>
            <a:pPr marL="857250" lvl="1" algn="just"/>
            <a:endParaRPr lang="es-CL" sz="1600" dirty="0" smtClean="0"/>
          </a:p>
          <a:p>
            <a:pPr marL="457200" algn="just"/>
            <a:endParaRPr lang="es-CL" sz="2000" b="1" dirty="0" smtClean="0"/>
          </a:p>
          <a:p>
            <a:pPr marL="114300" indent="0" algn="just">
              <a:buNone/>
            </a:pPr>
            <a:endParaRPr lang="es-CL" sz="2000" b="1" dirty="0" smtClean="0"/>
          </a:p>
          <a:p>
            <a:pPr marL="971550" lvl="1" indent="-457200" algn="just">
              <a:buAutoNum type="arabicPeriod"/>
            </a:pPr>
            <a:endParaRPr lang="es-CL" sz="2000" b="1" dirty="0"/>
          </a:p>
          <a:p>
            <a:pPr marL="114300" indent="0" algn="just">
              <a:buNone/>
            </a:pPr>
            <a:endParaRPr lang="es-CL" sz="2400" b="1" dirty="0" smtClean="0"/>
          </a:p>
          <a:p>
            <a:pPr marL="1028700" lvl="1" indent="-514350" algn="just">
              <a:buAutoNum type="arabicPeriod"/>
            </a:pPr>
            <a:endParaRPr lang="es-CL" sz="2000" dirty="0" smtClean="0"/>
          </a:p>
          <a:p>
            <a:pPr marL="514350" lvl="1" indent="0" algn="just">
              <a:buNone/>
            </a:pPr>
            <a:endParaRPr lang="es-CL" dirty="0" smtClean="0"/>
          </a:p>
          <a:p>
            <a:pPr marL="1028700" lvl="1" indent="-514350" algn="just">
              <a:buAutoNum type="arabicPeriod"/>
            </a:pPr>
            <a:endParaRPr lang="es-CL" dirty="0" smtClean="0"/>
          </a:p>
          <a:p>
            <a:pPr lvl="2">
              <a:buFont typeface="Wingdings" panose="05000000000000000000" pitchFamily="2" charset="2"/>
              <a:buChar char="ü"/>
            </a:pPr>
            <a:endParaRPr lang="es-CL" sz="2000" dirty="0"/>
          </a:p>
          <a:p>
            <a:endParaRPr lang="es-CO" sz="1600" dirty="0">
              <a:solidFill>
                <a:srgbClr val="002060"/>
              </a:solidFill>
            </a:endParaRPr>
          </a:p>
          <a:p>
            <a:pPr algn="just"/>
            <a:endParaRPr lang="es-CL" sz="1400" dirty="0" smtClean="0"/>
          </a:p>
          <a:p>
            <a:pPr algn="just"/>
            <a:endParaRPr lang="es-ES_tradnl" sz="1400" dirty="0" smtClean="0"/>
          </a:p>
          <a:p>
            <a:pPr algn="just"/>
            <a:endParaRPr lang="es-ES_tradnl" sz="1400" dirty="0" smtClean="0"/>
          </a:p>
          <a:p>
            <a:endParaRPr lang="es-ES_tradnl" sz="1400" dirty="0" smtClean="0"/>
          </a:p>
        </p:txBody>
      </p:sp>
    </p:spTree>
    <p:extLst>
      <p:ext uri="{BB962C8B-B14F-4D97-AF65-F5344CB8AC3E}">
        <p14:creationId xmlns:p14="http://schemas.microsoft.com/office/powerpoint/2010/main" val="28345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sz="2800" b="1" dirty="0" smtClean="0"/>
          </a:p>
          <a:p>
            <a:endParaRPr lang="es-CL" sz="2800" b="1" dirty="0"/>
          </a:p>
          <a:p>
            <a:endParaRPr lang="es-CL" sz="2800" b="1" dirty="0" smtClean="0"/>
          </a:p>
          <a:p>
            <a:r>
              <a:rPr lang="es-CL" sz="2800" b="1" dirty="0" smtClean="0"/>
              <a:t>Como ejercer el derecho a vivir en familia en situaciones de cuidado alternativo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530524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3" y="0"/>
            <a:ext cx="8855523" cy="1268760"/>
          </a:xfrm>
        </p:spPr>
        <p:txBody>
          <a:bodyPr/>
          <a:lstStyle/>
          <a:p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/>
              <a:t/>
            </a:r>
            <a:br>
              <a:rPr lang="es-CO" sz="2400" b="1" dirty="0"/>
            </a:br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/>
              <a:t/>
            </a:r>
            <a:br>
              <a:rPr lang="es-CO" sz="2400" b="1" dirty="0"/>
            </a:br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/>
              <a:t/>
            </a:r>
            <a:br>
              <a:rPr lang="es-CO" sz="2400" b="1" dirty="0"/>
            </a:br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smtClean="0"/>
              <a:t>                  </a:t>
            </a:r>
            <a:br>
              <a:rPr lang="es-CO" sz="2400" dirty="0" smtClean="0"/>
            </a:br>
            <a:r>
              <a:rPr lang="es-CO" sz="2400" b="1" dirty="0" smtClean="0"/>
              <a:t>¿Cuándo y por qué se pierde el cuidado parental? </a:t>
            </a:r>
            <a:endParaRPr lang="es-CO" sz="24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104244234"/>
              </p:ext>
            </p:extLst>
          </p:nvPr>
        </p:nvGraphicFramePr>
        <p:xfrm>
          <a:off x="1228725" y="1412776"/>
          <a:ext cx="7105650" cy="478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45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3" y="764704"/>
            <a:ext cx="8855523" cy="864096"/>
          </a:xfrm>
        </p:spPr>
        <p:txBody>
          <a:bodyPr/>
          <a:lstStyle/>
          <a:p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/>
              <a:t/>
            </a:r>
            <a:br>
              <a:rPr lang="es-CO" sz="2400" b="1" dirty="0"/>
            </a:br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/>
              <a:t/>
            </a:r>
            <a:br>
              <a:rPr lang="es-CO" sz="2400" b="1" dirty="0"/>
            </a:br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/>
              <a:t/>
            </a:r>
            <a:br>
              <a:rPr lang="es-CO" sz="2400" b="1" dirty="0"/>
            </a:br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smtClean="0"/>
              <a:t>                  </a:t>
            </a:r>
            <a:br>
              <a:rPr lang="es-CO" sz="2400" dirty="0" smtClean="0"/>
            </a:b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/>
              <a:t/>
            </a:r>
            <a:br>
              <a:rPr lang="es-CO" sz="2400" dirty="0"/>
            </a:br>
            <a:r>
              <a:rPr lang="es-CO" sz="2400" dirty="0" smtClean="0"/>
              <a:t/>
            </a:r>
            <a:br>
              <a:rPr lang="es-CO" sz="2400" dirty="0" smtClean="0"/>
            </a:br>
            <a:r>
              <a:rPr lang="es-CO" sz="2400" dirty="0" smtClean="0"/>
              <a:t>Esto supone: Distintos niveles y tiempos de intervención desde el Estado y desde las organizaciones en el territorio </a:t>
            </a:r>
            <a:r>
              <a:rPr lang="es-CO" sz="2400" b="1" dirty="0" smtClean="0"/>
              <a:t> </a:t>
            </a:r>
            <a:endParaRPr lang="es-CO" sz="24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326047156"/>
              </p:ext>
            </p:extLst>
          </p:nvPr>
        </p:nvGraphicFramePr>
        <p:xfrm>
          <a:off x="1524000" y="2132856"/>
          <a:ext cx="60960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16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7008</TotalTime>
  <Words>1235</Words>
  <Application>Microsoft Office PowerPoint</Application>
  <PresentationFormat>Presentación en pantalla (4:3)</PresentationFormat>
  <Paragraphs>170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Diseño predeterminado</vt:lpstr>
      <vt:lpstr>   Implicancias legales y de política publica del derecho a vivir en familia. </vt:lpstr>
      <vt:lpstr>  ¿Que vamos a ver?:</vt:lpstr>
      <vt:lpstr> ¿Dónde está regulado el derecho a vivir en familia?:</vt:lpstr>
      <vt:lpstr>  Implicancias del derecho a vivir en familia</vt:lpstr>
      <vt:lpstr>Presentación de PowerPoint</vt:lpstr>
      <vt:lpstr>  </vt:lpstr>
      <vt:lpstr>Presentación de PowerPoint</vt:lpstr>
      <vt:lpstr>                           ¿Cuándo y por qué se pierde el cuidado parental? </vt:lpstr>
      <vt:lpstr>                                            Esto supone: Distintos niveles y tiempos de intervención desde el Estado y desde las organizaciones en el territorio  </vt:lpstr>
      <vt:lpstr>  </vt:lpstr>
      <vt:lpstr>Presentación de PowerPoint</vt:lpstr>
      <vt:lpstr>Presentación de PowerPoint</vt:lpstr>
      <vt:lpstr>  </vt:lpstr>
      <vt:lpstr>  Aplicación de 2 Enfoque contrapuestos  </vt:lpstr>
      <vt:lpstr>   Algunas conclusiones para la reflexión: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</dc:creator>
  <cp:lastModifiedBy>atsukame</cp:lastModifiedBy>
  <cp:revision>406</cp:revision>
  <dcterms:created xsi:type="dcterms:W3CDTF">2010-02-23T17:32:49Z</dcterms:created>
  <dcterms:modified xsi:type="dcterms:W3CDTF">2016-11-25T13:22:26Z</dcterms:modified>
</cp:coreProperties>
</file>