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8"/>
  </p:notesMasterIdLst>
  <p:sldIdLst>
    <p:sldId id="271" r:id="rId3"/>
    <p:sldId id="257" r:id="rId4"/>
    <p:sldId id="281" r:id="rId5"/>
    <p:sldId id="282" r:id="rId6"/>
    <p:sldId id="283" r:id="rId7"/>
    <p:sldId id="274" r:id="rId8"/>
    <p:sldId id="294" r:id="rId9"/>
    <p:sldId id="295" r:id="rId10"/>
    <p:sldId id="296" r:id="rId11"/>
    <p:sldId id="297" r:id="rId12"/>
    <p:sldId id="298" r:id="rId13"/>
    <p:sldId id="276" r:id="rId14"/>
    <p:sldId id="273" r:id="rId15"/>
    <p:sldId id="288" r:id="rId16"/>
    <p:sldId id="280" r:id="rId17"/>
  </p:sldIdLst>
  <p:sldSz cx="9144000" cy="6858000" type="screen4x3"/>
  <p:notesSz cx="6980238"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58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F8F12-D646-4FC9-8FC2-0F4BDCEF511B}"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s-CL"/>
        </a:p>
      </dgm:t>
    </dgm:pt>
    <dgm:pt modelId="{BF07E698-E133-41F7-8C3C-B4BFF99457A1}">
      <dgm:prSet phldrT="[Texto]"/>
      <dgm:spPr/>
      <dgm:t>
        <a:bodyPr/>
        <a:lstStyle/>
        <a:p>
          <a:r>
            <a:rPr lang="es-CL" dirty="0" smtClean="0"/>
            <a:t>Retención</a:t>
          </a:r>
          <a:endParaRPr lang="es-CL" dirty="0"/>
        </a:p>
      </dgm:t>
    </dgm:pt>
    <dgm:pt modelId="{360E6449-6E8F-4011-BF17-5362CAE3E79A}" type="parTrans" cxnId="{38F19087-51BC-4F1D-8E97-1FDD37B4DF3D}">
      <dgm:prSet/>
      <dgm:spPr/>
      <dgm:t>
        <a:bodyPr/>
        <a:lstStyle/>
        <a:p>
          <a:endParaRPr lang="es-CL"/>
        </a:p>
      </dgm:t>
    </dgm:pt>
    <dgm:pt modelId="{6326CF91-9379-4820-8D5D-707350938242}" type="sibTrans" cxnId="{38F19087-51BC-4F1D-8E97-1FDD37B4DF3D}">
      <dgm:prSet/>
      <dgm:spPr/>
      <dgm:t>
        <a:bodyPr/>
        <a:lstStyle/>
        <a:p>
          <a:endParaRPr lang="es-CL"/>
        </a:p>
      </dgm:t>
    </dgm:pt>
    <dgm:pt modelId="{94ACCE1C-30C1-48F2-AEA0-994BA8A72763}">
      <dgm:prSet phldrT="[Texto]"/>
      <dgm:spPr/>
      <dgm:t>
        <a:bodyPr/>
        <a:lstStyle/>
        <a:p>
          <a:r>
            <a:rPr lang="es-CL" dirty="0" smtClean="0"/>
            <a:t>Reinserción</a:t>
          </a:r>
          <a:endParaRPr lang="es-CL" dirty="0"/>
        </a:p>
      </dgm:t>
    </dgm:pt>
    <dgm:pt modelId="{E5C06F71-FA09-4013-87CE-08F490A02BC8}" type="parTrans" cxnId="{66B5985E-E20B-4CB2-A5C3-8468EEBE228D}">
      <dgm:prSet/>
      <dgm:spPr/>
      <dgm:t>
        <a:bodyPr/>
        <a:lstStyle/>
        <a:p>
          <a:endParaRPr lang="es-CL"/>
        </a:p>
      </dgm:t>
    </dgm:pt>
    <dgm:pt modelId="{7FAF0EA1-624B-4427-8DF8-0B5334041B19}" type="sibTrans" cxnId="{66B5985E-E20B-4CB2-A5C3-8468EEBE228D}">
      <dgm:prSet/>
      <dgm:spPr/>
      <dgm:t>
        <a:bodyPr/>
        <a:lstStyle/>
        <a:p>
          <a:endParaRPr lang="es-CL"/>
        </a:p>
      </dgm:t>
    </dgm:pt>
    <dgm:pt modelId="{2F5496B3-A0E6-40C6-89CE-697FCB9EAFD8}">
      <dgm:prSet phldrT="[Texto]"/>
      <dgm:spPr/>
      <dgm:t>
        <a:bodyPr/>
        <a:lstStyle/>
        <a:p>
          <a:r>
            <a:rPr lang="es-CL" dirty="0" smtClean="0"/>
            <a:t>Reingreso </a:t>
          </a:r>
          <a:endParaRPr lang="es-CL" dirty="0"/>
        </a:p>
      </dgm:t>
    </dgm:pt>
    <dgm:pt modelId="{D0D9EBF4-9074-4F0D-8261-EAECB61BA386}" type="parTrans" cxnId="{513E8089-E04E-4E08-B346-5B8F0B00A412}">
      <dgm:prSet/>
      <dgm:spPr/>
      <dgm:t>
        <a:bodyPr/>
        <a:lstStyle/>
        <a:p>
          <a:endParaRPr lang="es-CL"/>
        </a:p>
      </dgm:t>
    </dgm:pt>
    <dgm:pt modelId="{ABD55DA1-8144-429F-BBEB-180BCE70E856}" type="sibTrans" cxnId="{513E8089-E04E-4E08-B346-5B8F0B00A412}">
      <dgm:prSet/>
      <dgm:spPr/>
      <dgm:t>
        <a:bodyPr/>
        <a:lstStyle/>
        <a:p>
          <a:endParaRPr lang="es-CL"/>
        </a:p>
      </dgm:t>
    </dgm:pt>
    <dgm:pt modelId="{57F46F37-D476-4747-ABB5-D126B8AC0FB3}">
      <dgm:prSet phldrT="[Texto]"/>
      <dgm:spPr/>
      <dgm:t>
        <a:bodyPr/>
        <a:lstStyle/>
        <a:p>
          <a:r>
            <a:rPr lang="es-CL" dirty="0" smtClean="0"/>
            <a:t>Proyección</a:t>
          </a:r>
          <a:endParaRPr lang="es-CL" dirty="0"/>
        </a:p>
      </dgm:t>
    </dgm:pt>
    <dgm:pt modelId="{EA0EB7EA-AA62-4942-93E3-F1DAB1F03010}" type="parTrans" cxnId="{9CF0B480-35F7-4616-B9D5-2827D93A742C}">
      <dgm:prSet/>
      <dgm:spPr/>
      <dgm:t>
        <a:bodyPr/>
        <a:lstStyle/>
        <a:p>
          <a:endParaRPr lang="es-CL"/>
        </a:p>
      </dgm:t>
    </dgm:pt>
    <dgm:pt modelId="{A1FA2B19-CCB4-4330-99CA-AFC0047D754E}" type="sibTrans" cxnId="{9CF0B480-35F7-4616-B9D5-2827D93A742C}">
      <dgm:prSet/>
      <dgm:spPr/>
      <dgm:t>
        <a:bodyPr/>
        <a:lstStyle/>
        <a:p>
          <a:endParaRPr lang="es-CL"/>
        </a:p>
      </dgm:t>
    </dgm:pt>
    <dgm:pt modelId="{E679CAF4-859F-4A02-84DD-1781B4B9313C}" type="pres">
      <dgm:prSet presAssocID="{A87F8F12-D646-4FC9-8FC2-0F4BDCEF511B}" presName="Name0" presStyleCnt="0">
        <dgm:presLayoutVars>
          <dgm:chMax val="7"/>
          <dgm:chPref val="7"/>
          <dgm:dir/>
          <dgm:animLvl val="lvl"/>
        </dgm:presLayoutVars>
      </dgm:prSet>
      <dgm:spPr/>
      <dgm:t>
        <a:bodyPr/>
        <a:lstStyle/>
        <a:p>
          <a:endParaRPr lang="es-CL"/>
        </a:p>
      </dgm:t>
    </dgm:pt>
    <dgm:pt modelId="{8274511C-74E2-43DC-ACFC-2115EC13FD8A}" type="pres">
      <dgm:prSet presAssocID="{BF07E698-E133-41F7-8C3C-B4BFF99457A1}" presName="Accent1" presStyleCnt="0"/>
      <dgm:spPr/>
    </dgm:pt>
    <dgm:pt modelId="{E4616423-F6C4-4C71-B222-D6A4CD297064}" type="pres">
      <dgm:prSet presAssocID="{BF07E698-E133-41F7-8C3C-B4BFF99457A1}" presName="Accent" presStyleLbl="node1" presStyleIdx="0" presStyleCnt="4"/>
      <dgm:spPr/>
    </dgm:pt>
    <dgm:pt modelId="{5BB7AB6F-21AA-40CD-888B-2F63783E0FA1}" type="pres">
      <dgm:prSet presAssocID="{BF07E698-E133-41F7-8C3C-B4BFF99457A1}" presName="Parent1" presStyleLbl="revTx" presStyleIdx="0" presStyleCnt="4">
        <dgm:presLayoutVars>
          <dgm:chMax val="1"/>
          <dgm:chPref val="1"/>
          <dgm:bulletEnabled val="1"/>
        </dgm:presLayoutVars>
      </dgm:prSet>
      <dgm:spPr/>
      <dgm:t>
        <a:bodyPr/>
        <a:lstStyle/>
        <a:p>
          <a:endParaRPr lang="es-CL"/>
        </a:p>
      </dgm:t>
    </dgm:pt>
    <dgm:pt modelId="{FB7F6113-1DFC-41E9-A16E-FD5DEBEFF050}" type="pres">
      <dgm:prSet presAssocID="{94ACCE1C-30C1-48F2-AEA0-994BA8A72763}" presName="Accent2" presStyleCnt="0"/>
      <dgm:spPr/>
    </dgm:pt>
    <dgm:pt modelId="{BB9FFAEC-9536-4A8C-9D8D-DF5D1B488CB5}" type="pres">
      <dgm:prSet presAssocID="{94ACCE1C-30C1-48F2-AEA0-994BA8A72763}" presName="Accent" presStyleLbl="node1" presStyleIdx="1" presStyleCnt="4"/>
      <dgm:spPr/>
    </dgm:pt>
    <dgm:pt modelId="{1507ADED-2B3B-4D0D-AE50-73287C841053}" type="pres">
      <dgm:prSet presAssocID="{94ACCE1C-30C1-48F2-AEA0-994BA8A72763}" presName="Parent2" presStyleLbl="revTx" presStyleIdx="1" presStyleCnt="4">
        <dgm:presLayoutVars>
          <dgm:chMax val="1"/>
          <dgm:chPref val="1"/>
          <dgm:bulletEnabled val="1"/>
        </dgm:presLayoutVars>
      </dgm:prSet>
      <dgm:spPr/>
      <dgm:t>
        <a:bodyPr/>
        <a:lstStyle/>
        <a:p>
          <a:endParaRPr lang="es-CL"/>
        </a:p>
      </dgm:t>
    </dgm:pt>
    <dgm:pt modelId="{0A038391-9661-4F12-9F19-CBB9EC741CD0}" type="pres">
      <dgm:prSet presAssocID="{2F5496B3-A0E6-40C6-89CE-697FCB9EAFD8}" presName="Accent3" presStyleCnt="0"/>
      <dgm:spPr/>
    </dgm:pt>
    <dgm:pt modelId="{941315C9-3078-47A3-B1DF-FE4922728F5F}" type="pres">
      <dgm:prSet presAssocID="{2F5496B3-A0E6-40C6-89CE-697FCB9EAFD8}" presName="Accent" presStyleLbl="node1" presStyleIdx="2" presStyleCnt="4"/>
      <dgm:spPr/>
    </dgm:pt>
    <dgm:pt modelId="{3E66C0C6-FE73-4E68-9DBE-5FAA9E97C3BF}" type="pres">
      <dgm:prSet presAssocID="{2F5496B3-A0E6-40C6-89CE-697FCB9EAFD8}" presName="Parent3" presStyleLbl="revTx" presStyleIdx="2" presStyleCnt="4">
        <dgm:presLayoutVars>
          <dgm:chMax val="1"/>
          <dgm:chPref val="1"/>
          <dgm:bulletEnabled val="1"/>
        </dgm:presLayoutVars>
      </dgm:prSet>
      <dgm:spPr/>
      <dgm:t>
        <a:bodyPr/>
        <a:lstStyle/>
        <a:p>
          <a:endParaRPr lang="es-CL"/>
        </a:p>
      </dgm:t>
    </dgm:pt>
    <dgm:pt modelId="{6EDEB8D8-79F1-4866-8A62-39F12CA01787}" type="pres">
      <dgm:prSet presAssocID="{57F46F37-D476-4747-ABB5-D126B8AC0FB3}" presName="Accent4" presStyleCnt="0"/>
      <dgm:spPr/>
    </dgm:pt>
    <dgm:pt modelId="{4569F383-222A-4797-AA32-211A8C1BB7DF}" type="pres">
      <dgm:prSet presAssocID="{57F46F37-D476-4747-ABB5-D126B8AC0FB3}" presName="Accent" presStyleLbl="node1" presStyleIdx="3" presStyleCnt="4"/>
      <dgm:spPr/>
    </dgm:pt>
    <dgm:pt modelId="{6B79FBF1-2D59-416E-B2E0-1C101438DB36}" type="pres">
      <dgm:prSet presAssocID="{57F46F37-D476-4747-ABB5-D126B8AC0FB3}" presName="Parent4" presStyleLbl="revTx" presStyleIdx="3" presStyleCnt="4">
        <dgm:presLayoutVars>
          <dgm:chMax val="1"/>
          <dgm:chPref val="1"/>
          <dgm:bulletEnabled val="1"/>
        </dgm:presLayoutVars>
      </dgm:prSet>
      <dgm:spPr/>
      <dgm:t>
        <a:bodyPr/>
        <a:lstStyle/>
        <a:p>
          <a:endParaRPr lang="es-CL"/>
        </a:p>
      </dgm:t>
    </dgm:pt>
  </dgm:ptLst>
  <dgm:cxnLst>
    <dgm:cxn modelId="{B3AFB477-E073-4060-AA56-0CF090D4BFDD}" type="presOf" srcId="{94ACCE1C-30C1-48F2-AEA0-994BA8A72763}" destId="{1507ADED-2B3B-4D0D-AE50-73287C841053}" srcOrd="0" destOrd="0" presId="urn:microsoft.com/office/officeart/2009/layout/CircleArrowProcess"/>
    <dgm:cxn modelId="{38F19087-51BC-4F1D-8E97-1FDD37B4DF3D}" srcId="{A87F8F12-D646-4FC9-8FC2-0F4BDCEF511B}" destId="{BF07E698-E133-41F7-8C3C-B4BFF99457A1}" srcOrd="0" destOrd="0" parTransId="{360E6449-6E8F-4011-BF17-5362CAE3E79A}" sibTransId="{6326CF91-9379-4820-8D5D-707350938242}"/>
    <dgm:cxn modelId="{3F95F603-5EF1-4D6D-AD11-6EF6608BCF4D}" type="presOf" srcId="{BF07E698-E133-41F7-8C3C-B4BFF99457A1}" destId="{5BB7AB6F-21AA-40CD-888B-2F63783E0FA1}" srcOrd="0" destOrd="0" presId="urn:microsoft.com/office/officeart/2009/layout/CircleArrowProcess"/>
    <dgm:cxn modelId="{EBA56800-418B-4586-AB68-F65D0089DE1B}" type="presOf" srcId="{57F46F37-D476-4747-ABB5-D126B8AC0FB3}" destId="{6B79FBF1-2D59-416E-B2E0-1C101438DB36}" srcOrd="0" destOrd="0" presId="urn:microsoft.com/office/officeart/2009/layout/CircleArrowProcess"/>
    <dgm:cxn modelId="{9CF0B480-35F7-4616-B9D5-2827D93A742C}" srcId="{A87F8F12-D646-4FC9-8FC2-0F4BDCEF511B}" destId="{57F46F37-D476-4747-ABB5-D126B8AC0FB3}" srcOrd="3" destOrd="0" parTransId="{EA0EB7EA-AA62-4942-93E3-F1DAB1F03010}" sibTransId="{A1FA2B19-CCB4-4330-99CA-AFC0047D754E}"/>
    <dgm:cxn modelId="{CBF1C741-A492-4ABB-87DA-28FA64A6FA84}" type="presOf" srcId="{2F5496B3-A0E6-40C6-89CE-697FCB9EAFD8}" destId="{3E66C0C6-FE73-4E68-9DBE-5FAA9E97C3BF}" srcOrd="0" destOrd="0" presId="urn:microsoft.com/office/officeart/2009/layout/CircleArrowProcess"/>
    <dgm:cxn modelId="{513E8089-E04E-4E08-B346-5B8F0B00A412}" srcId="{A87F8F12-D646-4FC9-8FC2-0F4BDCEF511B}" destId="{2F5496B3-A0E6-40C6-89CE-697FCB9EAFD8}" srcOrd="2" destOrd="0" parTransId="{D0D9EBF4-9074-4F0D-8261-EAECB61BA386}" sibTransId="{ABD55DA1-8144-429F-BBEB-180BCE70E856}"/>
    <dgm:cxn modelId="{10178E3C-94DF-43D1-B90A-52C2C24F0ACB}" type="presOf" srcId="{A87F8F12-D646-4FC9-8FC2-0F4BDCEF511B}" destId="{E679CAF4-859F-4A02-84DD-1781B4B9313C}" srcOrd="0" destOrd="0" presId="urn:microsoft.com/office/officeart/2009/layout/CircleArrowProcess"/>
    <dgm:cxn modelId="{66B5985E-E20B-4CB2-A5C3-8468EEBE228D}" srcId="{A87F8F12-D646-4FC9-8FC2-0F4BDCEF511B}" destId="{94ACCE1C-30C1-48F2-AEA0-994BA8A72763}" srcOrd="1" destOrd="0" parTransId="{E5C06F71-FA09-4013-87CE-08F490A02BC8}" sibTransId="{7FAF0EA1-624B-4427-8DF8-0B5334041B19}"/>
    <dgm:cxn modelId="{A01AA650-5458-4753-A34E-2036587C5B20}" type="presParOf" srcId="{E679CAF4-859F-4A02-84DD-1781B4B9313C}" destId="{8274511C-74E2-43DC-ACFC-2115EC13FD8A}" srcOrd="0" destOrd="0" presId="urn:microsoft.com/office/officeart/2009/layout/CircleArrowProcess"/>
    <dgm:cxn modelId="{6942C6F0-7754-4651-BCE1-4B55AAB77B92}" type="presParOf" srcId="{8274511C-74E2-43DC-ACFC-2115EC13FD8A}" destId="{E4616423-F6C4-4C71-B222-D6A4CD297064}" srcOrd="0" destOrd="0" presId="urn:microsoft.com/office/officeart/2009/layout/CircleArrowProcess"/>
    <dgm:cxn modelId="{A7276715-DA72-40AC-9966-6B1AE7B8D6E2}" type="presParOf" srcId="{E679CAF4-859F-4A02-84DD-1781B4B9313C}" destId="{5BB7AB6F-21AA-40CD-888B-2F63783E0FA1}" srcOrd="1" destOrd="0" presId="urn:microsoft.com/office/officeart/2009/layout/CircleArrowProcess"/>
    <dgm:cxn modelId="{38E5802A-302F-4BC7-B838-D73146E48E4D}" type="presParOf" srcId="{E679CAF4-859F-4A02-84DD-1781B4B9313C}" destId="{FB7F6113-1DFC-41E9-A16E-FD5DEBEFF050}" srcOrd="2" destOrd="0" presId="urn:microsoft.com/office/officeart/2009/layout/CircleArrowProcess"/>
    <dgm:cxn modelId="{B4A75792-EFA3-47AF-A236-B5BDC6188211}" type="presParOf" srcId="{FB7F6113-1DFC-41E9-A16E-FD5DEBEFF050}" destId="{BB9FFAEC-9536-4A8C-9D8D-DF5D1B488CB5}" srcOrd="0" destOrd="0" presId="urn:microsoft.com/office/officeart/2009/layout/CircleArrowProcess"/>
    <dgm:cxn modelId="{A46CE534-3A4B-4823-A9B0-AFAA04B8A9F8}" type="presParOf" srcId="{E679CAF4-859F-4A02-84DD-1781B4B9313C}" destId="{1507ADED-2B3B-4D0D-AE50-73287C841053}" srcOrd="3" destOrd="0" presId="urn:microsoft.com/office/officeart/2009/layout/CircleArrowProcess"/>
    <dgm:cxn modelId="{BDB7AF41-8AAB-40BC-8EEC-0F8118C2E63F}" type="presParOf" srcId="{E679CAF4-859F-4A02-84DD-1781B4B9313C}" destId="{0A038391-9661-4F12-9F19-CBB9EC741CD0}" srcOrd="4" destOrd="0" presId="urn:microsoft.com/office/officeart/2009/layout/CircleArrowProcess"/>
    <dgm:cxn modelId="{767BFE34-2A57-4401-9386-219BDB186811}" type="presParOf" srcId="{0A038391-9661-4F12-9F19-CBB9EC741CD0}" destId="{941315C9-3078-47A3-B1DF-FE4922728F5F}" srcOrd="0" destOrd="0" presId="urn:microsoft.com/office/officeart/2009/layout/CircleArrowProcess"/>
    <dgm:cxn modelId="{26348D0C-8F27-42CA-A694-F89507B6FA36}" type="presParOf" srcId="{E679CAF4-859F-4A02-84DD-1781B4B9313C}" destId="{3E66C0C6-FE73-4E68-9DBE-5FAA9E97C3BF}" srcOrd="5" destOrd="0" presId="urn:microsoft.com/office/officeart/2009/layout/CircleArrowProcess"/>
    <dgm:cxn modelId="{E1D916DA-76EF-4F9E-9FD8-A1DA6D73E3F6}" type="presParOf" srcId="{E679CAF4-859F-4A02-84DD-1781B4B9313C}" destId="{6EDEB8D8-79F1-4866-8A62-39F12CA01787}" srcOrd="6" destOrd="0" presId="urn:microsoft.com/office/officeart/2009/layout/CircleArrowProcess"/>
    <dgm:cxn modelId="{A7E013EC-19F7-4DA7-A0BD-02FB4CBF2461}" type="presParOf" srcId="{6EDEB8D8-79F1-4866-8A62-39F12CA01787}" destId="{4569F383-222A-4797-AA32-211A8C1BB7DF}" srcOrd="0" destOrd="0" presId="urn:microsoft.com/office/officeart/2009/layout/CircleArrowProcess"/>
    <dgm:cxn modelId="{C1812458-B95B-48E3-A8EE-E1A1907AA9E1}" type="presParOf" srcId="{E679CAF4-859F-4A02-84DD-1781B4B9313C}" destId="{6B79FBF1-2D59-416E-B2E0-1C101438DB36}" srcOrd="7"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16423-F6C4-4C71-B222-D6A4CD297064}">
      <dsp:nvSpPr>
        <dsp:cNvPr id="0" name=""/>
        <dsp:cNvSpPr/>
      </dsp:nvSpPr>
      <dsp:spPr>
        <a:xfrm>
          <a:off x="2837675" y="0"/>
          <a:ext cx="1836720" cy="1836907"/>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7AB6F-21AA-40CD-888B-2F63783E0FA1}">
      <dsp:nvSpPr>
        <dsp:cNvPr id="0" name=""/>
        <dsp:cNvSpPr/>
      </dsp:nvSpPr>
      <dsp:spPr>
        <a:xfrm>
          <a:off x="3243194" y="664910"/>
          <a:ext cx="1024994" cy="512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L" sz="1600" kern="1200" dirty="0" smtClean="0"/>
            <a:t>Retención</a:t>
          </a:r>
          <a:endParaRPr lang="es-CL" sz="1600" kern="1200" dirty="0"/>
        </a:p>
      </dsp:txBody>
      <dsp:txXfrm>
        <a:off x="3243194" y="664910"/>
        <a:ext cx="1024994" cy="512444"/>
      </dsp:txXfrm>
    </dsp:sp>
    <dsp:sp modelId="{BB9FFAEC-9536-4A8C-9D8D-DF5D1B488CB5}">
      <dsp:nvSpPr>
        <dsp:cNvPr id="0" name=""/>
        <dsp:cNvSpPr/>
      </dsp:nvSpPr>
      <dsp:spPr>
        <a:xfrm>
          <a:off x="2327417" y="1055576"/>
          <a:ext cx="1836720" cy="1836907"/>
        </a:xfrm>
        <a:prstGeom prst="leftCircularArrow">
          <a:avLst>
            <a:gd name="adj1" fmla="val 10980"/>
            <a:gd name="adj2" fmla="val 1142322"/>
            <a:gd name="adj3" fmla="val 6300000"/>
            <a:gd name="adj4" fmla="val 18900000"/>
            <a:gd name="adj5" fmla="val 125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07ADED-2B3B-4D0D-AE50-73287C841053}">
      <dsp:nvSpPr>
        <dsp:cNvPr id="0" name=""/>
        <dsp:cNvSpPr/>
      </dsp:nvSpPr>
      <dsp:spPr>
        <a:xfrm>
          <a:off x="2730869" y="1722435"/>
          <a:ext cx="1024994" cy="512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L" sz="1600" kern="1200" dirty="0" smtClean="0"/>
            <a:t>Reinserción</a:t>
          </a:r>
          <a:endParaRPr lang="es-CL" sz="1600" kern="1200" dirty="0"/>
        </a:p>
      </dsp:txBody>
      <dsp:txXfrm>
        <a:off x="2730869" y="1722435"/>
        <a:ext cx="1024994" cy="512444"/>
      </dsp:txXfrm>
    </dsp:sp>
    <dsp:sp modelId="{941315C9-3078-47A3-B1DF-FE4922728F5F}">
      <dsp:nvSpPr>
        <dsp:cNvPr id="0" name=""/>
        <dsp:cNvSpPr/>
      </dsp:nvSpPr>
      <dsp:spPr>
        <a:xfrm>
          <a:off x="2837675" y="2115049"/>
          <a:ext cx="1836720" cy="1836907"/>
        </a:xfrm>
        <a:prstGeom prst="circularArrow">
          <a:avLst>
            <a:gd name="adj1" fmla="val 10980"/>
            <a:gd name="adj2" fmla="val 1142322"/>
            <a:gd name="adj3" fmla="val 4500000"/>
            <a:gd name="adj4" fmla="val 13500000"/>
            <a:gd name="adj5" fmla="val 125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66C0C6-FE73-4E68-9DBE-5FAA9E97C3BF}">
      <dsp:nvSpPr>
        <dsp:cNvPr id="0" name=""/>
        <dsp:cNvSpPr/>
      </dsp:nvSpPr>
      <dsp:spPr>
        <a:xfrm>
          <a:off x="3243194" y="2779960"/>
          <a:ext cx="1024994" cy="512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L" sz="1600" kern="1200" dirty="0" smtClean="0"/>
            <a:t>Reingreso </a:t>
          </a:r>
          <a:endParaRPr lang="es-CL" sz="1600" kern="1200" dirty="0"/>
        </a:p>
      </dsp:txBody>
      <dsp:txXfrm>
        <a:off x="3243194" y="2779960"/>
        <a:ext cx="1024994" cy="512444"/>
      </dsp:txXfrm>
    </dsp:sp>
    <dsp:sp modelId="{4569F383-222A-4797-AA32-211A8C1BB7DF}">
      <dsp:nvSpPr>
        <dsp:cNvPr id="0" name=""/>
        <dsp:cNvSpPr/>
      </dsp:nvSpPr>
      <dsp:spPr>
        <a:xfrm>
          <a:off x="2458341" y="3292404"/>
          <a:ext cx="1577974" cy="1578737"/>
        </a:xfrm>
        <a:prstGeom prst="blockArc">
          <a:avLst>
            <a:gd name="adj1" fmla="val 0"/>
            <a:gd name="adj2" fmla="val 18900000"/>
            <a:gd name="adj3" fmla="val 1274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79FBF1-2D59-416E-B2E0-1C101438DB36}">
      <dsp:nvSpPr>
        <dsp:cNvPr id="0" name=""/>
        <dsp:cNvSpPr/>
      </dsp:nvSpPr>
      <dsp:spPr>
        <a:xfrm>
          <a:off x="2730869" y="3837485"/>
          <a:ext cx="1024994" cy="512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L" sz="1600" kern="1200" dirty="0" smtClean="0"/>
            <a:t>Proyección</a:t>
          </a:r>
          <a:endParaRPr lang="es-CL" sz="1600" kern="1200" dirty="0"/>
        </a:p>
      </dsp:txBody>
      <dsp:txXfrm>
        <a:off x="2730869" y="3837485"/>
        <a:ext cx="1024994" cy="51244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24770" cy="458788"/>
          </a:xfrm>
          <a:prstGeom prst="rect">
            <a:avLst/>
          </a:prstGeom>
        </p:spPr>
        <p:txBody>
          <a:bodyPr vert="horz" lIns="92133" tIns="46067" rIns="92133" bIns="46067" rtlCol="0"/>
          <a:lstStyle>
            <a:lvl1pPr algn="l">
              <a:defRPr sz="1200"/>
            </a:lvl1pPr>
          </a:lstStyle>
          <a:p>
            <a:endParaRPr lang="es-CL"/>
          </a:p>
        </p:txBody>
      </p:sp>
      <p:sp>
        <p:nvSpPr>
          <p:cNvPr id="3" name="Marcador de fecha 2"/>
          <p:cNvSpPr>
            <a:spLocks noGrp="1"/>
          </p:cNvSpPr>
          <p:nvPr>
            <p:ph type="dt" idx="1"/>
          </p:nvPr>
        </p:nvSpPr>
        <p:spPr>
          <a:xfrm>
            <a:off x="3953853" y="0"/>
            <a:ext cx="3024770" cy="458788"/>
          </a:xfrm>
          <a:prstGeom prst="rect">
            <a:avLst/>
          </a:prstGeom>
        </p:spPr>
        <p:txBody>
          <a:bodyPr vert="horz" lIns="92133" tIns="46067" rIns="92133" bIns="46067" rtlCol="0"/>
          <a:lstStyle>
            <a:lvl1pPr algn="r">
              <a:defRPr sz="1200"/>
            </a:lvl1pPr>
          </a:lstStyle>
          <a:p>
            <a:fld id="{CAA1F017-107F-4308-BEB8-099C71051704}" type="datetimeFigureOut">
              <a:rPr lang="es-CL" smtClean="0"/>
              <a:t>16-11-2016</a:t>
            </a:fld>
            <a:endParaRPr lang="es-CL"/>
          </a:p>
        </p:txBody>
      </p:sp>
      <p:sp>
        <p:nvSpPr>
          <p:cNvPr id="4" name="Marcador de imagen de diapositiva 3"/>
          <p:cNvSpPr>
            <a:spLocks noGrp="1" noRot="1" noChangeAspect="1"/>
          </p:cNvSpPr>
          <p:nvPr>
            <p:ph type="sldImg" idx="2"/>
          </p:nvPr>
        </p:nvSpPr>
        <p:spPr>
          <a:xfrm>
            <a:off x="1431925" y="1143000"/>
            <a:ext cx="4116388" cy="3086100"/>
          </a:xfrm>
          <a:prstGeom prst="rect">
            <a:avLst/>
          </a:prstGeom>
          <a:noFill/>
          <a:ln w="12700">
            <a:solidFill>
              <a:prstClr val="black"/>
            </a:solidFill>
          </a:ln>
        </p:spPr>
        <p:txBody>
          <a:bodyPr vert="horz" lIns="92133" tIns="46067" rIns="92133" bIns="46067" rtlCol="0" anchor="ctr"/>
          <a:lstStyle/>
          <a:p>
            <a:endParaRPr lang="es-CL"/>
          </a:p>
        </p:txBody>
      </p:sp>
      <p:sp>
        <p:nvSpPr>
          <p:cNvPr id="5" name="Marcador de notas 4"/>
          <p:cNvSpPr>
            <a:spLocks noGrp="1"/>
          </p:cNvSpPr>
          <p:nvPr>
            <p:ph type="body" sz="quarter" idx="3"/>
          </p:nvPr>
        </p:nvSpPr>
        <p:spPr>
          <a:xfrm>
            <a:off x="698024" y="4400550"/>
            <a:ext cx="5584190" cy="3600450"/>
          </a:xfrm>
          <a:prstGeom prst="rect">
            <a:avLst/>
          </a:prstGeom>
        </p:spPr>
        <p:txBody>
          <a:bodyPr vert="horz" lIns="92133" tIns="46067" rIns="92133" bIns="46067"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4"/>
            <a:ext cx="3024770" cy="458787"/>
          </a:xfrm>
          <a:prstGeom prst="rect">
            <a:avLst/>
          </a:prstGeom>
        </p:spPr>
        <p:txBody>
          <a:bodyPr vert="horz" lIns="92133" tIns="46067" rIns="92133" bIns="46067"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53853" y="8685214"/>
            <a:ext cx="3024770" cy="458787"/>
          </a:xfrm>
          <a:prstGeom prst="rect">
            <a:avLst/>
          </a:prstGeom>
        </p:spPr>
        <p:txBody>
          <a:bodyPr vert="horz" lIns="92133" tIns="46067" rIns="92133" bIns="46067" rtlCol="0" anchor="b"/>
          <a:lstStyle>
            <a:lvl1pPr algn="r">
              <a:defRPr sz="1200"/>
            </a:lvl1pPr>
          </a:lstStyle>
          <a:p>
            <a:fld id="{AAA7F55E-0DBD-40D9-B912-77F24AB0B8C5}" type="slidenum">
              <a:rPr lang="es-CL" smtClean="0"/>
              <a:t>‹Nº›</a:t>
            </a:fld>
            <a:endParaRPr lang="es-CL"/>
          </a:p>
        </p:txBody>
      </p:sp>
    </p:spTree>
    <p:extLst>
      <p:ext uri="{BB962C8B-B14F-4D97-AF65-F5344CB8AC3E}">
        <p14:creationId xmlns:p14="http://schemas.microsoft.com/office/powerpoint/2010/main" val="402305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imagen de diapositiva 1"/>
          <p:cNvSpPr>
            <a:spLocks noGrp="1" noRot="1" noChangeAspect="1" noTextEdit="1"/>
          </p:cNvSpPr>
          <p:nvPr>
            <p:ph type="sldImg"/>
          </p:nvPr>
        </p:nvSpPr>
        <p:spPr bwMode="auto">
          <a:xfrm>
            <a:off x="1431925" y="1143000"/>
            <a:ext cx="4116388"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Marcador de notas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s-CL" altLang="es-CL" smtClean="0">
              <a:ea typeface="ＭＳ Ｐゴシック" panose="020B0600070205080204" pitchFamily="34" charset="-128"/>
            </a:endParaRPr>
          </a:p>
        </p:txBody>
      </p:sp>
      <p:sp>
        <p:nvSpPr>
          <p:cNvPr id="5124" name="Marcador de número de diapositiva 3"/>
          <p:cNvSpPr txBox="1">
            <a:spLocks noGrp="1"/>
          </p:cNvSpPr>
          <p:nvPr/>
        </p:nvSpPr>
        <p:spPr bwMode="auto">
          <a:xfrm>
            <a:off x="4024950" y="8685213"/>
            <a:ext cx="307809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33" tIns="46067" rIns="92133" bIns="46067"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988D7416-2CE6-4E53-902B-AACDC6FA7928}" type="slidenum">
              <a:rPr lang="es-ES_tradnl" altLang="es-CL">
                <a:solidFill>
                  <a:srgbClr val="000000"/>
                </a:solidFill>
                <a:latin typeface="Arial" panose="020B0604020202020204" pitchFamily="34" charset="0"/>
              </a:rPr>
              <a:pPr algn="r" eaLnBrk="1" hangingPunct="1">
                <a:spcBef>
                  <a:spcPct val="0"/>
                </a:spcBef>
              </a:pPr>
              <a:t>2</a:t>
            </a:fld>
            <a:endParaRPr lang="es-ES_tradnl" altLang="es-CL">
              <a:solidFill>
                <a:srgbClr val="000000"/>
              </a:solidFill>
              <a:latin typeface="Arial" panose="020B0604020202020204" pitchFamily="34" charset="0"/>
            </a:endParaRPr>
          </a:p>
        </p:txBody>
      </p:sp>
    </p:spTree>
    <p:extLst>
      <p:ext uri="{BB962C8B-B14F-4D97-AF65-F5344CB8AC3E}">
        <p14:creationId xmlns:p14="http://schemas.microsoft.com/office/powerpoint/2010/main" val="22809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289E2FAE-A0BD-4A28-85B4-D116F4259710}" type="slidenum">
              <a:rPr lang="es-CL" smtClean="0"/>
              <a:t>6</a:t>
            </a:fld>
            <a:endParaRPr lang="es-CL"/>
          </a:p>
        </p:txBody>
      </p:sp>
    </p:spTree>
    <p:extLst>
      <p:ext uri="{BB962C8B-B14F-4D97-AF65-F5344CB8AC3E}">
        <p14:creationId xmlns:p14="http://schemas.microsoft.com/office/powerpoint/2010/main" val="50422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imagen de diapositiva 1"/>
          <p:cNvSpPr>
            <a:spLocks noGrp="1" noRot="1" noChangeAspect="1" noTextEdit="1"/>
          </p:cNvSpPr>
          <p:nvPr>
            <p:ph type="sldImg"/>
          </p:nvPr>
        </p:nvSpPr>
        <p:spPr bwMode="auto">
          <a:xfrm>
            <a:off x="1431925" y="1143000"/>
            <a:ext cx="4116388"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Marcador de notas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s-CL" altLang="es-CL" smtClean="0">
              <a:ea typeface="ＭＳ Ｐゴシック" panose="020B0600070205080204" pitchFamily="34" charset="-128"/>
            </a:endParaRPr>
          </a:p>
        </p:txBody>
      </p:sp>
      <p:sp>
        <p:nvSpPr>
          <p:cNvPr id="5124" name="Marcador de número de diapositiva 3"/>
          <p:cNvSpPr txBox="1">
            <a:spLocks noGrp="1"/>
          </p:cNvSpPr>
          <p:nvPr/>
        </p:nvSpPr>
        <p:spPr bwMode="auto">
          <a:xfrm>
            <a:off x="4024950" y="8685213"/>
            <a:ext cx="307809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33" tIns="46067" rIns="92133" bIns="46067"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988D7416-2CE6-4E53-902B-AACDC6FA7928}" type="slidenum">
              <a:rPr lang="es-ES_tradnl" altLang="es-CL">
                <a:solidFill>
                  <a:srgbClr val="000000"/>
                </a:solidFill>
                <a:latin typeface="Arial" panose="020B0604020202020204" pitchFamily="34" charset="0"/>
              </a:rPr>
              <a:pPr algn="r" eaLnBrk="1" hangingPunct="1">
                <a:spcBef>
                  <a:spcPct val="0"/>
                </a:spcBef>
              </a:pPr>
              <a:t>13</a:t>
            </a:fld>
            <a:endParaRPr lang="es-ES_tradnl" altLang="es-CL">
              <a:solidFill>
                <a:srgbClr val="000000"/>
              </a:solidFill>
              <a:latin typeface="Arial" panose="020B0604020202020204" pitchFamily="34" charset="0"/>
            </a:endParaRPr>
          </a:p>
        </p:txBody>
      </p:sp>
    </p:spTree>
    <p:extLst>
      <p:ext uri="{BB962C8B-B14F-4D97-AF65-F5344CB8AC3E}">
        <p14:creationId xmlns:p14="http://schemas.microsoft.com/office/powerpoint/2010/main" val="282040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D370F9E-8979-4239-8A36-D6E2CDF4FAB0}" type="datetimeFigureOut">
              <a:rPr lang="es-CL" smtClean="0"/>
              <a:t>16-11-2016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CF565C8-C850-4832-827E-4C245D00B2C5}" type="slidenum">
              <a:rPr lang="es-CL" smtClean="0"/>
              <a:t>‹Nº›</a:t>
            </a:fld>
            <a:endParaRPr lang="es-CL"/>
          </a:p>
        </p:txBody>
      </p:sp>
    </p:spTree>
    <p:extLst>
      <p:ext uri="{BB962C8B-B14F-4D97-AF65-F5344CB8AC3E}">
        <p14:creationId xmlns:p14="http://schemas.microsoft.com/office/powerpoint/2010/main" val="220003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370F9E-8979-4239-8A36-D6E2CDF4FAB0}" type="datetimeFigureOut">
              <a:rPr lang="es-CL" smtClean="0"/>
              <a:t>16-11-2016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CF565C8-C850-4832-827E-4C245D00B2C5}" type="slidenum">
              <a:rPr lang="es-CL" smtClean="0"/>
              <a:t>‹Nº›</a:t>
            </a:fld>
            <a:endParaRPr lang="es-CL"/>
          </a:p>
        </p:txBody>
      </p:sp>
    </p:spTree>
    <p:extLst>
      <p:ext uri="{BB962C8B-B14F-4D97-AF65-F5344CB8AC3E}">
        <p14:creationId xmlns:p14="http://schemas.microsoft.com/office/powerpoint/2010/main" val="329265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370F9E-8979-4239-8A36-D6E2CDF4FAB0}" type="datetimeFigureOut">
              <a:rPr lang="es-CL" smtClean="0"/>
              <a:t>16-11-2016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CF565C8-C850-4832-827E-4C245D00B2C5}" type="slidenum">
              <a:rPr lang="es-CL" smtClean="0"/>
              <a:t>‹Nº›</a:t>
            </a:fld>
            <a:endParaRPr lang="es-CL"/>
          </a:p>
        </p:txBody>
      </p:sp>
    </p:spTree>
    <p:extLst>
      <p:ext uri="{BB962C8B-B14F-4D97-AF65-F5344CB8AC3E}">
        <p14:creationId xmlns:p14="http://schemas.microsoft.com/office/powerpoint/2010/main" val="368019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3956"/>
            <a:ext cx="7787208" cy="994122"/>
          </a:xfrm>
          <a:prstGeom prst="rect">
            <a:avLst/>
          </a:prstGeom>
        </p:spPr>
        <p:txBody>
          <a:bodyPr/>
          <a:lstStyle>
            <a:lvl1pPr algn="l">
              <a:defRPr lang="es-CL" sz="2800" b="0" kern="1200" dirty="0">
                <a:solidFill>
                  <a:srgbClr val="0094B3"/>
                </a:solidFill>
                <a:latin typeface="Calibri" panose="020F0502020204030204" pitchFamily="34" charset="0"/>
                <a:ea typeface="+mj-ea"/>
                <a:cs typeface="+mj-cs"/>
              </a:defRPr>
            </a:lvl1pPr>
          </a:lstStyle>
          <a:p>
            <a:r>
              <a:rPr lang="es-ES" dirty="0" smtClean="0"/>
              <a:t>Haga clic para modificar el estilo de título del patrón</a:t>
            </a:r>
            <a:endParaRPr lang="es-CL" dirty="0"/>
          </a:p>
        </p:txBody>
      </p:sp>
    </p:spTree>
    <p:extLst>
      <p:ext uri="{BB962C8B-B14F-4D97-AF65-F5344CB8AC3E}">
        <p14:creationId xmlns:p14="http://schemas.microsoft.com/office/powerpoint/2010/main" val="20751935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3956"/>
            <a:ext cx="7787208" cy="994122"/>
          </a:xfrm>
          <a:prstGeom prst="rect">
            <a:avLst/>
          </a:prstGeom>
        </p:spPr>
        <p:txBody>
          <a:bodyPr/>
          <a:lstStyle>
            <a:lvl1pPr algn="l">
              <a:defRPr lang="es-CL" sz="2800" b="0" kern="1200" dirty="0">
                <a:solidFill>
                  <a:srgbClr val="0094B3"/>
                </a:solidFill>
                <a:latin typeface="Calibri" panose="020F0502020204030204" pitchFamily="34" charset="0"/>
                <a:ea typeface="+mj-ea"/>
                <a:cs typeface="+mj-cs"/>
              </a:defRPr>
            </a:lvl1pPr>
          </a:lstStyle>
          <a:p>
            <a:r>
              <a:rPr lang="es-ES" dirty="0" smtClean="0"/>
              <a:t>Haga clic para modificar el estilo de título del patrón</a:t>
            </a:r>
            <a:endParaRPr lang="es-CL" dirty="0"/>
          </a:p>
        </p:txBody>
      </p:sp>
      <p:sp>
        <p:nvSpPr>
          <p:cNvPr id="3" name="2 Rectángulo"/>
          <p:cNvSpPr/>
          <p:nvPr/>
        </p:nvSpPr>
        <p:spPr>
          <a:xfrm>
            <a:off x="107504" y="6093296"/>
            <a:ext cx="8928992"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latin typeface="Calibri" panose="020F0502020204030204" pitchFamily="34" charset="0"/>
            </a:endParaRPr>
          </a:p>
        </p:txBody>
      </p:sp>
      <p:sp>
        <p:nvSpPr>
          <p:cNvPr id="4" name="3 Rectángulo"/>
          <p:cNvSpPr/>
          <p:nvPr userDrawn="1"/>
        </p:nvSpPr>
        <p:spPr>
          <a:xfrm>
            <a:off x="107504" y="6093296"/>
            <a:ext cx="8928992"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latin typeface="Calibri" panose="020F0502020204030204" pitchFamily="34" charset="0"/>
            </a:endParaRPr>
          </a:p>
        </p:txBody>
      </p:sp>
    </p:spTree>
    <p:extLst>
      <p:ext uri="{BB962C8B-B14F-4D97-AF65-F5344CB8AC3E}">
        <p14:creationId xmlns:p14="http://schemas.microsoft.com/office/powerpoint/2010/main" val="20561263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57200" y="274638"/>
            <a:ext cx="8229600" cy="1143000"/>
          </a:xfrm>
          <a:prstGeom prst="rect">
            <a:avLst/>
          </a:prstGeom>
        </p:spPr>
        <p:txBody>
          <a:bodyPr anchor="ctr"/>
          <a:lstStyle>
            <a:lvl1pPr>
              <a:defRPr sz="4000" b="1">
                <a:solidFill>
                  <a:schemeClr val="accent1"/>
                </a:solidFill>
                <a:latin typeface="Calibri" panose="020F0502020204030204" pitchFamily="34" charset="0"/>
              </a:defRPr>
            </a:lvl1pPr>
          </a:lstStyle>
          <a:p>
            <a:r>
              <a:rPr lang="es-CL" dirty="0" smtClean="0"/>
              <a:t>Título: ÍNDICE</a:t>
            </a:r>
            <a:endParaRPr lang="es-CL" dirty="0"/>
          </a:p>
        </p:txBody>
      </p:sp>
    </p:spTree>
    <p:extLst>
      <p:ext uri="{BB962C8B-B14F-4D97-AF65-F5344CB8AC3E}">
        <p14:creationId xmlns:p14="http://schemas.microsoft.com/office/powerpoint/2010/main" val="19086350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Diapositiva de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12 Título"/>
          <p:cNvSpPr>
            <a:spLocks noGrp="1"/>
          </p:cNvSpPr>
          <p:nvPr>
            <p:ph type="title" hasCustomPrompt="1"/>
          </p:nvPr>
        </p:nvSpPr>
        <p:spPr>
          <a:xfrm>
            <a:off x="656674" y="1857355"/>
            <a:ext cx="6624736" cy="720080"/>
          </a:xfrm>
          <a:prstGeom prst="rect">
            <a:avLst/>
          </a:prstGeom>
        </p:spPr>
        <p:txBody>
          <a:bodyPr/>
          <a:lstStyle>
            <a:lvl1pPr algn="r">
              <a:defRPr sz="4000" b="1">
                <a:solidFill>
                  <a:schemeClr val="bg1"/>
                </a:solidFill>
                <a:latin typeface="Calibri" panose="020F0502020204030204" pitchFamily="34" charset="0"/>
              </a:defRPr>
            </a:lvl1pPr>
          </a:lstStyle>
          <a:p>
            <a:r>
              <a:rPr lang="es-ES" dirty="0" smtClean="0"/>
              <a:t>Título</a:t>
            </a:r>
            <a:endParaRPr lang="es-CL" dirty="0"/>
          </a:p>
        </p:txBody>
      </p:sp>
      <p:pic>
        <p:nvPicPr>
          <p:cNvPr id="7" name="Imagen 9"/>
          <p:cNvPicPr>
            <a:picLocks noChangeAspect="1"/>
          </p:cNvPicPr>
          <p:nvPr/>
        </p:nvPicPr>
        <p:blipFill>
          <a:blip r:embed="rId3"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391935" y="3789322"/>
            <a:ext cx="4534413" cy="2943068"/>
          </a:xfrm>
          <a:prstGeom prst="rect">
            <a:avLst/>
          </a:prstGeom>
          <a:ln>
            <a:noFill/>
          </a:ln>
          <a:effectLst>
            <a:softEdge rad="112500"/>
          </a:effectLst>
        </p:spPr>
      </p:pic>
      <p:pic>
        <p:nvPicPr>
          <p:cNvPr id="8" name="Imagen 10"/>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734266" y="3295630"/>
            <a:ext cx="2664298" cy="3458534"/>
          </a:xfrm>
          <a:prstGeom prst="rect">
            <a:avLst/>
          </a:prstGeom>
          <a:ln>
            <a:noFill/>
          </a:ln>
          <a:effectLst>
            <a:softEdge rad="112500"/>
          </a:effectLst>
        </p:spPr>
      </p:pic>
      <p:pic>
        <p:nvPicPr>
          <p:cNvPr id="9" name="Imagen 8"/>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16200000">
            <a:off x="-255662" y="4396793"/>
            <a:ext cx="2694674" cy="2075854"/>
          </a:xfrm>
          <a:prstGeom prst="rect">
            <a:avLst/>
          </a:prstGeom>
          <a:ln>
            <a:noFill/>
          </a:ln>
          <a:effectLst>
            <a:softEdge rad="112500"/>
          </a:effectLst>
        </p:spPr>
      </p:pic>
      <p:cxnSp>
        <p:nvCxnSpPr>
          <p:cNvPr id="10" name="Conector recto 16"/>
          <p:cNvCxnSpPr/>
          <p:nvPr/>
        </p:nvCxnSpPr>
        <p:spPr>
          <a:xfrm>
            <a:off x="4518242" y="3333519"/>
            <a:ext cx="34381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20"/>
          <p:cNvCxnSpPr/>
          <p:nvPr/>
        </p:nvCxnSpPr>
        <p:spPr>
          <a:xfrm flipV="1">
            <a:off x="7308304" y="1988840"/>
            <a:ext cx="5116" cy="46805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23"/>
          <p:cNvCxnSpPr/>
          <p:nvPr/>
        </p:nvCxnSpPr>
        <p:spPr>
          <a:xfrm>
            <a:off x="3563888" y="2577435"/>
            <a:ext cx="40324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1388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Diapositiva de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12 Título"/>
          <p:cNvSpPr>
            <a:spLocks noGrp="1"/>
          </p:cNvSpPr>
          <p:nvPr>
            <p:ph type="title" hasCustomPrompt="1"/>
          </p:nvPr>
        </p:nvSpPr>
        <p:spPr>
          <a:xfrm>
            <a:off x="539552" y="2708920"/>
            <a:ext cx="8013576" cy="720080"/>
          </a:xfrm>
          <a:prstGeom prst="rect">
            <a:avLst/>
          </a:prstGeom>
        </p:spPr>
        <p:txBody>
          <a:bodyPr/>
          <a:lstStyle>
            <a:lvl1pPr algn="ctr">
              <a:defRPr sz="4000" b="1">
                <a:solidFill>
                  <a:schemeClr val="bg1"/>
                </a:solidFill>
                <a:latin typeface="Calibri" panose="020F0502020204030204" pitchFamily="34" charset="0"/>
              </a:defRPr>
            </a:lvl1pPr>
          </a:lstStyle>
          <a:p>
            <a:r>
              <a:rPr lang="es-ES" dirty="0" smtClean="0"/>
              <a:t>Título</a:t>
            </a:r>
            <a:endParaRPr lang="es-CL" dirty="0"/>
          </a:p>
        </p:txBody>
      </p:sp>
    </p:spTree>
    <p:extLst>
      <p:ext uri="{BB962C8B-B14F-4D97-AF65-F5344CB8AC3E}">
        <p14:creationId xmlns:p14="http://schemas.microsoft.com/office/powerpoint/2010/main" val="12242103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úmate">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67544" y="274095"/>
            <a:ext cx="7787208" cy="1008112"/>
          </a:xfrm>
          <a:prstGeom prst="rect">
            <a:avLst/>
          </a:prstGeom>
          <a:solidFill>
            <a:schemeClr val="bg1"/>
          </a:solidFill>
        </p:spPr>
        <p:txBody>
          <a:bodyPr anchor="ctr"/>
          <a:lstStyle>
            <a:lvl1pPr>
              <a:defRPr sz="3600" b="1">
                <a:solidFill>
                  <a:srgbClr val="0094B3"/>
                </a:solidFill>
                <a:latin typeface="Calibri" panose="020F0502020204030204" pitchFamily="34" charset="0"/>
              </a:defRPr>
            </a:lvl1pPr>
          </a:lstStyle>
          <a:p>
            <a:r>
              <a:rPr lang="es-CL" dirty="0" smtClean="0"/>
              <a:t>ÍNDICE</a:t>
            </a:r>
            <a:endParaRPr lang="es-CL" dirty="0"/>
          </a:p>
        </p:txBody>
      </p:sp>
    </p:spTree>
    <p:extLst>
      <p:ext uri="{BB962C8B-B14F-4D97-AF65-F5344CB8AC3E}">
        <p14:creationId xmlns:p14="http://schemas.microsoft.com/office/powerpoint/2010/main" val="2861924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4F6D43-834B-4484-B4D5-8097CEDB68AE}" type="datetimeFigureOut">
              <a:rPr lang="es-CL" smtClean="0">
                <a:solidFill>
                  <a:prstClr val="black">
                    <a:tint val="75000"/>
                  </a:prstClr>
                </a:solidFill>
              </a:rPr>
              <a:pPr/>
              <a:t>16-11-2016</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58261C7-78A8-4BE3-A75A-8855234E727D}"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353381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370F9E-8979-4239-8A36-D6E2CDF4FAB0}" type="datetimeFigureOut">
              <a:rPr lang="es-CL" smtClean="0"/>
              <a:t>16-11-2016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CF565C8-C850-4832-827E-4C245D00B2C5}" type="slidenum">
              <a:rPr lang="es-CL" smtClean="0"/>
              <a:t>‹Nº›</a:t>
            </a:fld>
            <a:endParaRPr lang="es-CL"/>
          </a:p>
        </p:txBody>
      </p:sp>
    </p:spTree>
    <p:extLst>
      <p:ext uri="{BB962C8B-B14F-4D97-AF65-F5344CB8AC3E}">
        <p14:creationId xmlns:p14="http://schemas.microsoft.com/office/powerpoint/2010/main" val="297168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D370F9E-8979-4239-8A36-D6E2CDF4FAB0}" type="datetimeFigureOut">
              <a:rPr lang="es-CL" smtClean="0"/>
              <a:t>16-11-2016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CF565C8-C850-4832-827E-4C245D00B2C5}" type="slidenum">
              <a:rPr lang="es-CL" smtClean="0"/>
              <a:t>‹Nº›</a:t>
            </a:fld>
            <a:endParaRPr lang="es-CL"/>
          </a:p>
        </p:txBody>
      </p:sp>
    </p:spTree>
    <p:extLst>
      <p:ext uri="{BB962C8B-B14F-4D97-AF65-F5344CB8AC3E}">
        <p14:creationId xmlns:p14="http://schemas.microsoft.com/office/powerpoint/2010/main" val="177564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D370F9E-8979-4239-8A36-D6E2CDF4FAB0}" type="datetimeFigureOut">
              <a:rPr lang="es-CL" smtClean="0"/>
              <a:t>16-11-2016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CF565C8-C850-4832-827E-4C245D00B2C5}" type="slidenum">
              <a:rPr lang="es-CL" smtClean="0"/>
              <a:t>‹Nº›</a:t>
            </a:fld>
            <a:endParaRPr lang="es-CL"/>
          </a:p>
        </p:txBody>
      </p:sp>
    </p:spTree>
    <p:extLst>
      <p:ext uri="{BB962C8B-B14F-4D97-AF65-F5344CB8AC3E}">
        <p14:creationId xmlns:p14="http://schemas.microsoft.com/office/powerpoint/2010/main" val="197292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D370F9E-8979-4239-8A36-D6E2CDF4FAB0}" type="datetimeFigureOut">
              <a:rPr lang="es-CL" smtClean="0"/>
              <a:t>16-11-2016</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ACF565C8-C850-4832-827E-4C245D00B2C5}" type="slidenum">
              <a:rPr lang="es-CL" smtClean="0"/>
              <a:t>‹Nº›</a:t>
            </a:fld>
            <a:endParaRPr lang="es-CL"/>
          </a:p>
        </p:txBody>
      </p:sp>
    </p:spTree>
    <p:extLst>
      <p:ext uri="{BB962C8B-B14F-4D97-AF65-F5344CB8AC3E}">
        <p14:creationId xmlns:p14="http://schemas.microsoft.com/office/powerpoint/2010/main" val="287658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D370F9E-8979-4239-8A36-D6E2CDF4FAB0}" type="datetimeFigureOut">
              <a:rPr lang="es-CL" smtClean="0"/>
              <a:t>16-11-2016</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ACF565C8-C850-4832-827E-4C245D00B2C5}" type="slidenum">
              <a:rPr lang="es-CL" smtClean="0"/>
              <a:t>‹Nº›</a:t>
            </a:fld>
            <a:endParaRPr lang="es-CL"/>
          </a:p>
        </p:txBody>
      </p:sp>
    </p:spTree>
    <p:extLst>
      <p:ext uri="{BB962C8B-B14F-4D97-AF65-F5344CB8AC3E}">
        <p14:creationId xmlns:p14="http://schemas.microsoft.com/office/powerpoint/2010/main" val="260378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70F9E-8979-4239-8A36-D6E2CDF4FAB0}" type="datetimeFigureOut">
              <a:rPr lang="es-CL" smtClean="0"/>
              <a:t>16-11-2016</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ACF565C8-C850-4832-827E-4C245D00B2C5}" type="slidenum">
              <a:rPr lang="es-CL" smtClean="0"/>
              <a:t>‹Nº›</a:t>
            </a:fld>
            <a:endParaRPr lang="es-CL"/>
          </a:p>
        </p:txBody>
      </p:sp>
    </p:spTree>
    <p:extLst>
      <p:ext uri="{BB962C8B-B14F-4D97-AF65-F5344CB8AC3E}">
        <p14:creationId xmlns:p14="http://schemas.microsoft.com/office/powerpoint/2010/main" val="54763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370F9E-8979-4239-8A36-D6E2CDF4FAB0}" type="datetimeFigureOut">
              <a:rPr lang="es-CL" smtClean="0"/>
              <a:t>16-11-2016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CF565C8-C850-4832-827E-4C245D00B2C5}" type="slidenum">
              <a:rPr lang="es-CL" smtClean="0"/>
              <a:t>‹Nº›</a:t>
            </a:fld>
            <a:endParaRPr lang="es-CL"/>
          </a:p>
        </p:txBody>
      </p:sp>
    </p:spTree>
    <p:extLst>
      <p:ext uri="{BB962C8B-B14F-4D97-AF65-F5344CB8AC3E}">
        <p14:creationId xmlns:p14="http://schemas.microsoft.com/office/powerpoint/2010/main" val="220727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370F9E-8979-4239-8A36-D6E2CDF4FAB0}" type="datetimeFigureOut">
              <a:rPr lang="es-CL" smtClean="0"/>
              <a:t>16-11-2016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CF565C8-C850-4832-827E-4C245D00B2C5}" type="slidenum">
              <a:rPr lang="es-CL" smtClean="0"/>
              <a:t>‹Nº›</a:t>
            </a:fld>
            <a:endParaRPr lang="es-CL"/>
          </a:p>
        </p:txBody>
      </p:sp>
    </p:spTree>
    <p:extLst>
      <p:ext uri="{BB962C8B-B14F-4D97-AF65-F5344CB8AC3E}">
        <p14:creationId xmlns:p14="http://schemas.microsoft.com/office/powerpoint/2010/main" val="382123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70F9E-8979-4239-8A36-D6E2CDF4FAB0}" type="datetimeFigureOut">
              <a:rPr lang="es-CL" smtClean="0"/>
              <a:t>16-11-2016</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565C8-C850-4832-827E-4C245D00B2C5}" type="slidenum">
              <a:rPr lang="es-CL" smtClean="0"/>
              <a:t>‹Nº›</a:t>
            </a:fld>
            <a:endParaRPr lang="es-CL"/>
          </a:p>
        </p:txBody>
      </p:sp>
    </p:spTree>
    <p:extLst>
      <p:ext uri="{BB962C8B-B14F-4D97-AF65-F5344CB8AC3E}">
        <p14:creationId xmlns:p14="http://schemas.microsoft.com/office/powerpoint/2010/main" val="4136091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6EDB7AE6-3D9A-4586-AE85-D1E42E72954D}" type="datetimeFigureOut">
              <a:rPr lang="es-CL" smtClean="0">
                <a:solidFill>
                  <a:srgbClr val="FFFFFF">
                    <a:tint val="75000"/>
                  </a:srgbClr>
                </a:solidFill>
              </a:rPr>
              <a:pPr/>
              <a:t>16-11-2016</a:t>
            </a:fld>
            <a:endParaRPr lang="es-CL" dirty="0">
              <a:solidFill>
                <a:srgbClr val="FFFFFF">
                  <a:tint val="75000"/>
                </a:srgb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s-CL" dirty="0">
              <a:solidFill>
                <a:srgbClr val="FFFFFF">
                  <a:tint val="75000"/>
                </a:srgb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5901A988-0C86-41B8-879D-309F6EDCFAAC}" type="slidenum">
              <a:rPr lang="es-CL" smtClean="0">
                <a:solidFill>
                  <a:srgbClr val="FFFFFF">
                    <a:tint val="75000"/>
                  </a:srgbClr>
                </a:solidFill>
              </a:rPr>
              <a:pPr/>
              <a:t>‹Nº›</a:t>
            </a:fld>
            <a:endParaRPr lang="es-CL" dirty="0">
              <a:solidFill>
                <a:srgbClr val="FFFFFF">
                  <a:tint val="75000"/>
                </a:srgbClr>
              </a:solidFill>
            </a:endParaRPr>
          </a:p>
        </p:txBody>
      </p:sp>
      <p:pic>
        <p:nvPicPr>
          <p:cNvPr id="7" name="Picture 4" descr="Trama"/>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6186488"/>
            <a:ext cx="91440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mlabbe_sum\Desktop\FUNDACIÓN SÚMATE\CAMBIO DE IMAGEN\LOGOS\Logotipo_Sumate_cmyk_HDC_Vertical.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307388" y="50800"/>
            <a:ext cx="771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2 Conector recto"/>
          <p:cNvCxnSpPr/>
          <p:nvPr/>
        </p:nvCxnSpPr>
        <p:spPr>
          <a:xfrm>
            <a:off x="387189" y="1340768"/>
            <a:ext cx="836962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3199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6.xml"/><Relationship Id="rId10" Type="http://schemas.openxmlformats.org/officeDocument/2006/relationships/image" Target="../media/image9.jpeg"/><Relationship Id="rId4" Type="http://schemas.openxmlformats.org/officeDocument/2006/relationships/tags" Target="../tags/tag4.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49570" y="603849"/>
            <a:ext cx="5253487" cy="34035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Imagen</a:t>
            </a:r>
            <a:endParaRPr lang="es-CL"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2372" y="887507"/>
            <a:ext cx="4645969" cy="3015474"/>
          </a:xfrm>
          <a:prstGeom prst="rect">
            <a:avLst/>
          </a:prstGeom>
          <a:noFill/>
          <a:ln>
            <a:noFill/>
          </a:ln>
        </p:spPr>
      </p:pic>
      <p:sp>
        <p:nvSpPr>
          <p:cNvPr id="4" name="Rectángulo 3"/>
          <p:cNvSpPr/>
          <p:nvPr/>
        </p:nvSpPr>
        <p:spPr>
          <a:xfrm>
            <a:off x="2390736" y="3498445"/>
            <a:ext cx="4388287" cy="1115119"/>
          </a:xfrm>
          <a:prstGeom prst="rect">
            <a:avLst/>
          </a:prstGeom>
          <a:solidFill>
            <a:srgbClr val="1A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None/>
            </a:pPr>
            <a:r>
              <a:rPr lang="es-CL" altLang="es-CL" sz="2800" dirty="0" smtClean="0"/>
              <a:t>FUNDACIÓN EDUCACIONAL SÚMATE </a:t>
            </a:r>
            <a:endParaRPr lang="es-CL" altLang="es-CL" sz="2800" dirty="0"/>
          </a:p>
        </p:txBody>
      </p:sp>
      <p:pic>
        <p:nvPicPr>
          <p:cNvPr id="5" name="Picture 4" descr="C:\Users\mlabbe_sum\Desktop\FUNDACIÓN SÚMATE\CAMBIO DE IMAGEN\LOGOS\Logotipo_Sumate_cmyk_HDC_Vertic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484" y="4613564"/>
            <a:ext cx="1435352" cy="220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162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CuadroTexto"/>
          <p:cNvSpPr txBox="1"/>
          <p:nvPr/>
        </p:nvSpPr>
        <p:spPr>
          <a:xfrm>
            <a:off x="35496" y="6669360"/>
            <a:ext cx="8784976" cy="246221"/>
          </a:xfrm>
          <a:prstGeom prst="rect">
            <a:avLst/>
          </a:prstGeom>
          <a:noFill/>
        </p:spPr>
        <p:txBody>
          <a:bodyPr wrap="square" rtlCol="0">
            <a:spAutoFit/>
          </a:bodyPr>
          <a:lstStyle/>
          <a:p>
            <a:r>
              <a:rPr lang="es-CL" sz="1000" dirty="0" smtClean="0">
                <a:solidFill>
                  <a:srgbClr val="000000"/>
                </a:solidFill>
                <a:latin typeface="Calibri" panose="020F0502020204030204" pitchFamily="34" charset="0"/>
              </a:rPr>
              <a:t>Fuente: Educación y actividad delictiva: Evidencia Internacional, por José </a:t>
            </a:r>
            <a:r>
              <a:rPr lang="es-CL" sz="1000" dirty="0">
                <a:solidFill>
                  <a:srgbClr val="000000"/>
                </a:solidFill>
                <a:latin typeface="Calibri" panose="020F0502020204030204" pitchFamily="34" charset="0"/>
              </a:rPr>
              <a:t>Joaquín Brunner. </a:t>
            </a:r>
            <a:r>
              <a:rPr lang="es-CL" sz="1000" dirty="0" smtClean="0">
                <a:solidFill>
                  <a:srgbClr val="000000"/>
                </a:solidFill>
                <a:latin typeface="Calibri" panose="020F0502020204030204" pitchFamily="34" charset="0"/>
              </a:rPr>
              <a:t>Autor declara que e la </a:t>
            </a:r>
            <a:r>
              <a:rPr lang="es-CL" sz="1000" dirty="0">
                <a:solidFill>
                  <a:srgbClr val="000000"/>
                </a:solidFill>
                <a:latin typeface="Calibri" panose="020F0502020204030204" pitchFamily="34" charset="0"/>
              </a:rPr>
              <a:t>información </a:t>
            </a:r>
            <a:r>
              <a:rPr lang="es-CL" sz="1000" dirty="0" smtClean="0">
                <a:solidFill>
                  <a:srgbClr val="000000"/>
                </a:solidFill>
                <a:latin typeface="Calibri" panose="020F0502020204030204" pitchFamily="34" charset="0"/>
              </a:rPr>
              <a:t>de </a:t>
            </a:r>
            <a:r>
              <a:rPr lang="es-CL" sz="1000" dirty="0">
                <a:solidFill>
                  <a:srgbClr val="000000"/>
                </a:solidFill>
                <a:latin typeface="Calibri" panose="020F0502020204030204" pitchFamily="34" charset="0"/>
              </a:rPr>
              <a:t> </a:t>
            </a:r>
            <a:r>
              <a:rPr lang="es-CL" sz="1000" dirty="0" smtClean="0">
                <a:solidFill>
                  <a:srgbClr val="000000"/>
                </a:solidFill>
                <a:latin typeface="Calibri" panose="020F0502020204030204" pitchFamily="34" charset="0"/>
              </a:rPr>
              <a:t>los estudios no </a:t>
            </a:r>
            <a:r>
              <a:rPr lang="es-CL" sz="1000" dirty="0">
                <a:solidFill>
                  <a:srgbClr val="000000"/>
                </a:solidFill>
                <a:latin typeface="Calibri" panose="020F0502020204030204" pitchFamily="34" charset="0"/>
              </a:rPr>
              <a:t>es </a:t>
            </a:r>
            <a:r>
              <a:rPr lang="es-CL" sz="1000" dirty="0" smtClean="0">
                <a:solidFill>
                  <a:srgbClr val="000000"/>
                </a:solidFill>
                <a:latin typeface="Calibri" panose="020F0502020204030204" pitchFamily="34" charset="0"/>
              </a:rPr>
              <a:t>concluyente </a:t>
            </a:r>
            <a:endParaRPr lang="es-CL" sz="1000" dirty="0">
              <a:solidFill>
                <a:srgbClr val="000000"/>
              </a:solidFill>
              <a:latin typeface="Calibri" panose="020F0502020204030204" pitchFamily="34" charset="0"/>
            </a:endParaRPr>
          </a:p>
        </p:txBody>
      </p:sp>
      <p:sp>
        <p:nvSpPr>
          <p:cNvPr id="16" name="15 Rectángulo"/>
          <p:cNvSpPr/>
          <p:nvPr/>
        </p:nvSpPr>
        <p:spPr>
          <a:xfrm>
            <a:off x="179512" y="2006498"/>
            <a:ext cx="4752528" cy="1546577"/>
          </a:xfrm>
          <a:prstGeom prst="rect">
            <a:avLst/>
          </a:prstGeom>
        </p:spPr>
        <p:txBody>
          <a:bodyPr wrap="square">
            <a:spAutoFit/>
          </a:bodyPr>
          <a:lstStyle/>
          <a:p>
            <a:pPr>
              <a:spcBef>
                <a:spcPts val="300"/>
              </a:spcBef>
            </a:pPr>
            <a:r>
              <a:rPr lang="es-CL" sz="1600" i="1" dirty="0" smtClean="0">
                <a:solidFill>
                  <a:srgbClr val="000000"/>
                </a:solidFill>
                <a:latin typeface="Calibri" panose="020F0502020204030204" pitchFamily="34" charset="0"/>
              </a:rPr>
              <a:t>“- Los </a:t>
            </a:r>
            <a:r>
              <a:rPr lang="es-CL" sz="1600" i="1" dirty="0">
                <a:solidFill>
                  <a:srgbClr val="000000"/>
                </a:solidFill>
                <a:latin typeface="Calibri" panose="020F0502020204030204" pitchFamily="34" charset="0"/>
              </a:rPr>
              <a:t>desertores de la enseñanza media tienen una </a:t>
            </a:r>
            <a:r>
              <a:rPr lang="es-CL" sz="1600" b="1" i="1" dirty="0">
                <a:solidFill>
                  <a:srgbClr val="000000"/>
                </a:solidFill>
                <a:latin typeface="Calibri" panose="020F0502020204030204" pitchFamily="34" charset="0"/>
              </a:rPr>
              <a:t>probabilidad 3,5 veces más alta de ser arrestados</a:t>
            </a:r>
            <a:r>
              <a:rPr lang="es-CL" sz="1600" i="1" dirty="0">
                <a:solidFill>
                  <a:srgbClr val="000000"/>
                </a:solidFill>
                <a:latin typeface="Calibri" panose="020F0502020204030204" pitchFamily="34" charset="0"/>
              </a:rPr>
              <a:t> a lo largo de su </a:t>
            </a:r>
            <a:r>
              <a:rPr lang="es-CL" sz="1600" i="1" dirty="0" smtClean="0">
                <a:solidFill>
                  <a:srgbClr val="000000"/>
                </a:solidFill>
                <a:latin typeface="Calibri" panose="020F0502020204030204" pitchFamily="34" charset="0"/>
              </a:rPr>
              <a:t>vida.</a:t>
            </a:r>
          </a:p>
          <a:p>
            <a:pPr>
              <a:spcBef>
                <a:spcPts val="300"/>
              </a:spcBef>
            </a:pPr>
            <a:r>
              <a:rPr lang="es-CL" sz="1600" i="1" dirty="0" smtClean="0">
                <a:solidFill>
                  <a:srgbClr val="000000"/>
                </a:solidFill>
                <a:latin typeface="Calibri" panose="020F0502020204030204" pitchFamily="34" charset="0"/>
              </a:rPr>
              <a:t>- Un </a:t>
            </a:r>
            <a:r>
              <a:rPr lang="es-CL" sz="1600" b="1" i="1" dirty="0" smtClean="0">
                <a:solidFill>
                  <a:srgbClr val="000000"/>
                </a:solidFill>
                <a:latin typeface="Calibri" panose="020F0502020204030204" pitchFamily="34" charset="0"/>
              </a:rPr>
              <a:t>47</a:t>
            </a:r>
            <a:r>
              <a:rPr lang="es-CL" sz="1600" b="1" i="1" dirty="0">
                <a:solidFill>
                  <a:srgbClr val="000000"/>
                </a:solidFill>
                <a:latin typeface="Calibri" panose="020F0502020204030204" pitchFamily="34" charset="0"/>
              </a:rPr>
              <a:t>% de quienes incurren en delitos de drogas no completaron su educación </a:t>
            </a:r>
            <a:r>
              <a:rPr lang="es-CL" sz="1600" b="1" i="1" dirty="0" smtClean="0">
                <a:solidFill>
                  <a:srgbClr val="000000"/>
                </a:solidFill>
                <a:latin typeface="Calibri" panose="020F0502020204030204" pitchFamily="34" charset="0"/>
              </a:rPr>
              <a:t>secundaria</a:t>
            </a:r>
            <a:r>
              <a:rPr lang="es-CL" sz="1600" i="1" dirty="0" smtClean="0">
                <a:solidFill>
                  <a:srgbClr val="000000"/>
                </a:solidFill>
                <a:latin typeface="Calibri" panose="020F0502020204030204" pitchFamily="34" charset="0"/>
              </a:rPr>
              <a:t>”</a:t>
            </a:r>
            <a:endParaRPr lang="es-CL" sz="1600" i="1" dirty="0">
              <a:solidFill>
                <a:srgbClr val="000000"/>
              </a:solidFill>
              <a:latin typeface="Calibri" panose="020F0502020204030204" pitchFamily="34" charset="0"/>
            </a:endParaRPr>
          </a:p>
          <a:p>
            <a:pPr algn="r"/>
            <a:r>
              <a:rPr lang="es-CL" sz="1200" kern="0" dirty="0" smtClean="0">
                <a:solidFill>
                  <a:srgbClr val="000000"/>
                </a:solidFill>
                <a:latin typeface="Calibri" panose="020F0502020204030204" pitchFamily="34" charset="0"/>
              </a:rPr>
              <a:t>-</a:t>
            </a:r>
            <a:r>
              <a:rPr lang="es-CL" sz="1200" dirty="0" err="1" smtClean="0">
                <a:solidFill>
                  <a:srgbClr val="000000"/>
                </a:solidFill>
                <a:latin typeface="Calibri" panose="020F0502020204030204" pitchFamily="34" charset="0"/>
              </a:rPr>
              <a:t>Fact</a:t>
            </a:r>
            <a:r>
              <a:rPr lang="es-CL" sz="1200" dirty="0" smtClean="0">
                <a:solidFill>
                  <a:srgbClr val="000000"/>
                </a:solidFill>
                <a:latin typeface="Calibri" panose="020F0502020204030204" pitchFamily="34" charset="0"/>
              </a:rPr>
              <a:t> </a:t>
            </a:r>
            <a:r>
              <a:rPr lang="es-CL" sz="1200" dirty="0" err="1">
                <a:solidFill>
                  <a:srgbClr val="000000"/>
                </a:solidFill>
                <a:latin typeface="Calibri" panose="020F0502020204030204" pitchFamily="34" charset="0"/>
              </a:rPr>
              <a:t>Sheet</a:t>
            </a:r>
            <a:r>
              <a:rPr lang="es-CL" sz="1200" dirty="0">
                <a:solidFill>
                  <a:srgbClr val="000000"/>
                </a:solidFill>
                <a:latin typeface="Calibri" panose="020F0502020204030204" pitchFamily="34" charset="0"/>
              </a:rPr>
              <a:t> </a:t>
            </a:r>
            <a:r>
              <a:rPr lang="es-CL" sz="1200" dirty="0" smtClean="0">
                <a:solidFill>
                  <a:srgbClr val="000000"/>
                </a:solidFill>
                <a:latin typeface="Calibri" panose="020F0502020204030204" pitchFamily="34" charset="0"/>
              </a:rPr>
              <a:t>de la  Alliance </a:t>
            </a:r>
            <a:r>
              <a:rPr lang="es-CL" sz="1200" dirty="0" err="1" smtClean="0">
                <a:solidFill>
                  <a:srgbClr val="000000"/>
                </a:solidFill>
                <a:latin typeface="Calibri" panose="020F0502020204030204" pitchFamily="34" charset="0"/>
              </a:rPr>
              <a:t>for</a:t>
            </a:r>
            <a:r>
              <a:rPr lang="es-CL" sz="1200" dirty="0" smtClean="0">
                <a:solidFill>
                  <a:srgbClr val="000000"/>
                </a:solidFill>
                <a:latin typeface="Calibri" panose="020F0502020204030204" pitchFamily="34" charset="0"/>
              </a:rPr>
              <a:t> </a:t>
            </a:r>
            <a:r>
              <a:rPr lang="es-CL" sz="1200" dirty="0" err="1" smtClean="0">
                <a:solidFill>
                  <a:srgbClr val="000000"/>
                </a:solidFill>
                <a:latin typeface="Calibri" panose="020F0502020204030204" pitchFamily="34" charset="0"/>
              </a:rPr>
              <a:t>Excellent</a:t>
            </a:r>
            <a:r>
              <a:rPr lang="es-CL" sz="1200" dirty="0" smtClean="0">
                <a:solidFill>
                  <a:srgbClr val="000000"/>
                </a:solidFill>
                <a:latin typeface="Calibri" panose="020F0502020204030204" pitchFamily="34" charset="0"/>
              </a:rPr>
              <a:t> </a:t>
            </a:r>
            <a:r>
              <a:rPr lang="es-CL" sz="1200" dirty="0" err="1">
                <a:solidFill>
                  <a:srgbClr val="000000"/>
                </a:solidFill>
                <a:latin typeface="Calibri" panose="020F0502020204030204" pitchFamily="34" charset="0"/>
              </a:rPr>
              <a:t>Education</a:t>
            </a:r>
            <a:r>
              <a:rPr lang="es-CL" sz="1200" dirty="0">
                <a:solidFill>
                  <a:srgbClr val="000000"/>
                </a:solidFill>
                <a:latin typeface="Calibri" panose="020F0502020204030204" pitchFamily="34" charset="0"/>
              </a:rPr>
              <a:t> </a:t>
            </a:r>
            <a:r>
              <a:rPr lang="es-CL" sz="1200" dirty="0" smtClean="0">
                <a:solidFill>
                  <a:srgbClr val="000000"/>
                </a:solidFill>
                <a:latin typeface="Calibri" panose="020F0502020204030204" pitchFamily="34" charset="0"/>
              </a:rPr>
              <a:t>EE.UU, 2003-</a:t>
            </a:r>
            <a:r>
              <a:rPr lang="es-CL" sz="1200" kern="0" dirty="0" smtClean="0">
                <a:solidFill>
                  <a:srgbClr val="000000"/>
                </a:solidFill>
                <a:latin typeface="Calibri" panose="020F0502020204030204" pitchFamily="34" charset="0"/>
              </a:rPr>
              <a:t> </a:t>
            </a:r>
            <a:endParaRPr lang="es-CL" sz="1200" kern="0" baseline="30000" dirty="0">
              <a:solidFill>
                <a:srgbClr val="000000"/>
              </a:solidFill>
              <a:latin typeface="Calibri" panose="020F0502020204030204" pitchFamily="34" charset="0"/>
            </a:endParaRPr>
          </a:p>
        </p:txBody>
      </p:sp>
      <p:sp>
        <p:nvSpPr>
          <p:cNvPr id="17" name="KMA1D1FEAF"/>
          <p:cNvSpPr>
            <a:spLocks noChangeArrowheads="1"/>
          </p:cNvSpPr>
          <p:nvPr>
            <p:custDataLst>
              <p:tags r:id="rId1"/>
            </p:custDataLst>
          </p:nvPr>
        </p:nvSpPr>
        <p:spPr bwMode="auto">
          <a:xfrm>
            <a:off x="755576" y="1484394"/>
            <a:ext cx="7632848" cy="36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1026" tIns="41312" rIns="41026" bIns="41312">
            <a:spAutoFit/>
          </a:bodyPr>
          <a:lstStyle>
            <a:lvl1pPr defTabSz="881063">
              <a:defRPr sz="1500">
                <a:solidFill>
                  <a:srgbClr val="000000"/>
                </a:solidFill>
                <a:latin typeface="Verdana" panose="020B0604030504040204" pitchFamily="34" charset="0"/>
              </a:defRPr>
            </a:lvl1pPr>
            <a:lvl2pPr marL="742950" indent="-285750" defTabSz="881063">
              <a:defRPr sz="1500">
                <a:solidFill>
                  <a:srgbClr val="000000"/>
                </a:solidFill>
                <a:latin typeface="Verdana" panose="020B0604030504040204" pitchFamily="34" charset="0"/>
              </a:defRPr>
            </a:lvl2pPr>
            <a:lvl3pPr marL="1143000" indent="-228600" defTabSz="881063">
              <a:defRPr sz="1500">
                <a:solidFill>
                  <a:srgbClr val="000000"/>
                </a:solidFill>
                <a:latin typeface="Verdana" panose="020B0604030504040204" pitchFamily="34" charset="0"/>
              </a:defRPr>
            </a:lvl3pPr>
            <a:lvl4pPr marL="1600200" indent="-228600" defTabSz="881063">
              <a:defRPr sz="1500">
                <a:solidFill>
                  <a:srgbClr val="000000"/>
                </a:solidFill>
                <a:latin typeface="Verdana" panose="020B0604030504040204" pitchFamily="34" charset="0"/>
              </a:defRPr>
            </a:lvl4pPr>
            <a:lvl5pPr marL="2057400" indent="-228600" defTabSz="881063">
              <a:defRPr sz="1500">
                <a:solidFill>
                  <a:srgbClr val="000000"/>
                </a:solidFill>
                <a:latin typeface="Verdana" panose="020B0604030504040204" pitchFamily="34" charset="0"/>
              </a:defRPr>
            </a:lvl5pPr>
            <a:lvl6pPr marL="2514600" indent="-228600" algn="ctr" defTabSz="881063" eaLnBrk="0" fontAlgn="base" hangingPunct="0">
              <a:spcBef>
                <a:spcPct val="0"/>
              </a:spcBef>
              <a:spcAft>
                <a:spcPct val="0"/>
              </a:spcAft>
              <a:defRPr sz="1500">
                <a:solidFill>
                  <a:srgbClr val="000000"/>
                </a:solidFill>
                <a:latin typeface="Verdana" panose="020B0604030504040204" pitchFamily="34" charset="0"/>
              </a:defRPr>
            </a:lvl6pPr>
            <a:lvl7pPr marL="2971800" indent="-228600" algn="ctr" defTabSz="881063" eaLnBrk="0" fontAlgn="base" hangingPunct="0">
              <a:spcBef>
                <a:spcPct val="0"/>
              </a:spcBef>
              <a:spcAft>
                <a:spcPct val="0"/>
              </a:spcAft>
              <a:defRPr sz="1500">
                <a:solidFill>
                  <a:srgbClr val="000000"/>
                </a:solidFill>
                <a:latin typeface="Verdana" panose="020B0604030504040204" pitchFamily="34" charset="0"/>
              </a:defRPr>
            </a:lvl7pPr>
            <a:lvl8pPr marL="3429000" indent="-228600" algn="ctr" defTabSz="881063" eaLnBrk="0" fontAlgn="base" hangingPunct="0">
              <a:spcBef>
                <a:spcPct val="0"/>
              </a:spcBef>
              <a:spcAft>
                <a:spcPct val="0"/>
              </a:spcAft>
              <a:defRPr sz="1500">
                <a:solidFill>
                  <a:srgbClr val="000000"/>
                </a:solidFill>
                <a:latin typeface="Verdana" panose="020B0604030504040204" pitchFamily="34" charset="0"/>
              </a:defRPr>
            </a:lvl8pPr>
            <a:lvl9pPr marL="3886200" indent="-228600" algn="ctr" defTabSz="881063" eaLnBrk="0" fontAlgn="base" hangingPunct="0">
              <a:spcBef>
                <a:spcPct val="0"/>
              </a:spcBef>
              <a:spcAft>
                <a:spcPct val="0"/>
              </a:spcAft>
              <a:defRPr sz="1500">
                <a:solidFill>
                  <a:srgbClr val="000000"/>
                </a:solidFill>
                <a:latin typeface="Verdana" panose="020B0604030504040204" pitchFamily="34" charset="0"/>
              </a:defRPr>
            </a:lvl9pPr>
          </a:lstStyle>
          <a:p>
            <a:pPr algn="ctr">
              <a:spcBef>
                <a:spcPct val="20000"/>
              </a:spcBef>
              <a:buClr>
                <a:srgbClr val="000000"/>
              </a:buClr>
              <a:buFont typeface="Marlett" pitchFamily="2" charset="2"/>
              <a:buNone/>
            </a:pPr>
            <a:r>
              <a:rPr lang="es-CL" altLang="es-CL" sz="1800" b="1" noProof="1" smtClean="0">
                <a:solidFill>
                  <a:srgbClr val="1B800A"/>
                </a:solidFill>
                <a:latin typeface="Calibri" panose="020F0502020204030204" pitchFamily="34" charset="0"/>
              </a:rPr>
              <a:t>Estudios de relación: Deserción escolar, delincuencia y drogadicción </a:t>
            </a:r>
            <a:endParaRPr lang="es-CL" altLang="es-CL" sz="1800" b="1" baseline="30000" noProof="1">
              <a:solidFill>
                <a:srgbClr val="1B800A"/>
              </a:solidFill>
              <a:latin typeface="Calibri" panose="020F0502020204030204" pitchFamily="34" charset="0"/>
            </a:endParaRPr>
          </a:p>
        </p:txBody>
      </p:sp>
      <p:sp>
        <p:nvSpPr>
          <p:cNvPr id="19" name="18 Rectángulo"/>
          <p:cNvSpPr/>
          <p:nvPr/>
        </p:nvSpPr>
        <p:spPr>
          <a:xfrm>
            <a:off x="179511" y="3898647"/>
            <a:ext cx="4933185" cy="1546577"/>
          </a:xfrm>
          <a:prstGeom prst="rect">
            <a:avLst/>
          </a:prstGeom>
        </p:spPr>
        <p:txBody>
          <a:bodyPr wrap="square">
            <a:spAutoFit/>
          </a:bodyPr>
          <a:lstStyle/>
          <a:p>
            <a:pPr>
              <a:spcBef>
                <a:spcPts val="300"/>
              </a:spcBef>
            </a:pPr>
            <a:r>
              <a:rPr lang="es-CL" sz="1600" i="1" dirty="0" smtClean="0">
                <a:solidFill>
                  <a:srgbClr val="000000"/>
                </a:solidFill>
                <a:latin typeface="Calibri" panose="020F0502020204030204" pitchFamily="34" charset="0"/>
              </a:rPr>
              <a:t>“La </a:t>
            </a:r>
            <a:r>
              <a:rPr lang="es-CL" sz="1600" b="1" i="1" dirty="0">
                <a:solidFill>
                  <a:srgbClr val="000000"/>
                </a:solidFill>
                <a:latin typeface="Calibri" panose="020F0502020204030204" pitchFamily="34" charset="0"/>
              </a:rPr>
              <a:t>mayor parte de los casos </a:t>
            </a:r>
            <a:r>
              <a:rPr lang="es-CL" sz="1600" b="1" i="1" dirty="0" smtClean="0">
                <a:solidFill>
                  <a:srgbClr val="000000"/>
                </a:solidFill>
                <a:latin typeface="Calibri" panose="020F0502020204030204" pitchFamily="34" charset="0"/>
              </a:rPr>
              <a:t>atendidos –de consumo de droga- </a:t>
            </a:r>
            <a:r>
              <a:rPr lang="es-CL" sz="1600" b="1" i="1" dirty="0">
                <a:solidFill>
                  <a:srgbClr val="000000"/>
                </a:solidFill>
                <a:latin typeface="Calibri" panose="020F0502020204030204" pitchFamily="34" charset="0"/>
              </a:rPr>
              <a:t>(72%) presenta como último año aprobado algún curso de educación básica.</a:t>
            </a:r>
            <a:r>
              <a:rPr lang="es-CL" sz="1600" i="1" dirty="0">
                <a:solidFill>
                  <a:srgbClr val="000000"/>
                </a:solidFill>
                <a:latin typeface="Calibri" panose="020F0502020204030204" pitchFamily="34" charset="0"/>
              </a:rPr>
              <a:t> Así, un 49,95% del total de personas tratadas presentó educación básica incompleta y un 22,22% básica </a:t>
            </a:r>
            <a:r>
              <a:rPr lang="es-CL" sz="1600" i="1" dirty="0" smtClean="0">
                <a:solidFill>
                  <a:srgbClr val="000000"/>
                </a:solidFill>
                <a:latin typeface="Calibri" panose="020F0502020204030204" pitchFamily="34" charset="0"/>
              </a:rPr>
              <a:t>completa”</a:t>
            </a:r>
          </a:p>
          <a:p>
            <a:pPr algn="r">
              <a:spcBef>
                <a:spcPts val="300"/>
              </a:spcBef>
            </a:pPr>
            <a:r>
              <a:rPr lang="es-CL" sz="1200" kern="0" dirty="0" smtClean="0">
                <a:solidFill>
                  <a:srgbClr val="000000"/>
                </a:solidFill>
                <a:latin typeface="Calibri" panose="020F0502020204030204" pitchFamily="34" charset="0"/>
              </a:rPr>
              <a:t>-Informe convenio SENDA </a:t>
            </a:r>
            <a:r>
              <a:rPr lang="es-CL" sz="1200" kern="0" dirty="0">
                <a:solidFill>
                  <a:srgbClr val="000000"/>
                </a:solidFill>
                <a:latin typeface="Calibri" panose="020F0502020204030204" pitchFamily="34" charset="0"/>
              </a:rPr>
              <a:t>– MINSAL – SENAME </a:t>
            </a:r>
            <a:r>
              <a:rPr lang="es-CL" sz="1200" kern="0" dirty="0" smtClean="0">
                <a:solidFill>
                  <a:srgbClr val="000000"/>
                </a:solidFill>
                <a:latin typeface="Calibri" panose="020F0502020204030204" pitchFamily="34" charset="0"/>
              </a:rPr>
              <a:t>– GENCHI, 2013-</a:t>
            </a:r>
            <a:endParaRPr lang="es-CL" sz="1200" kern="0" baseline="30000" dirty="0">
              <a:solidFill>
                <a:srgbClr val="000000"/>
              </a:solidFill>
              <a:latin typeface="Calibri" panose="020F0502020204030204" pitchFamily="34" charset="0"/>
            </a:endParaRPr>
          </a:p>
        </p:txBody>
      </p:sp>
      <p:sp>
        <p:nvSpPr>
          <p:cNvPr id="20" name="19 Rectángulo"/>
          <p:cNvSpPr/>
          <p:nvPr/>
        </p:nvSpPr>
        <p:spPr>
          <a:xfrm>
            <a:off x="5652120" y="2006498"/>
            <a:ext cx="2736304" cy="3170099"/>
          </a:xfrm>
          <a:prstGeom prst="rect">
            <a:avLst/>
          </a:prstGeom>
        </p:spPr>
        <p:txBody>
          <a:bodyPr wrap="square">
            <a:spAutoFit/>
          </a:bodyPr>
          <a:lstStyle/>
          <a:p>
            <a:pPr>
              <a:spcBef>
                <a:spcPts val="300"/>
              </a:spcBef>
            </a:pPr>
            <a:r>
              <a:rPr lang="es-CL" sz="1600" i="1" dirty="0" smtClean="0">
                <a:solidFill>
                  <a:srgbClr val="000000"/>
                </a:solidFill>
                <a:latin typeface="Calibri" panose="020F0502020204030204" pitchFamily="34" charset="0"/>
              </a:rPr>
              <a:t>“…los </a:t>
            </a:r>
            <a:r>
              <a:rPr lang="es-CL" sz="1600" b="1" i="1" dirty="0" smtClean="0">
                <a:solidFill>
                  <a:srgbClr val="000000"/>
                </a:solidFill>
                <a:latin typeface="Calibri" panose="020F0502020204030204" pitchFamily="34" charset="0"/>
              </a:rPr>
              <a:t>desertores escolares </a:t>
            </a:r>
            <a:r>
              <a:rPr lang="es-CL" sz="1600" b="1" i="1" dirty="0">
                <a:solidFill>
                  <a:srgbClr val="000000"/>
                </a:solidFill>
                <a:latin typeface="Calibri" panose="020F0502020204030204" pitchFamily="34" charset="0"/>
              </a:rPr>
              <a:t>tienen mayores </a:t>
            </a:r>
            <a:r>
              <a:rPr lang="es-CL" sz="1600" b="1" i="1" dirty="0" smtClean="0">
                <a:solidFill>
                  <a:srgbClr val="000000"/>
                </a:solidFill>
                <a:latin typeface="Calibri" panose="020F0502020204030204" pitchFamily="34" charset="0"/>
              </a:rPr>
              <a:t>probabilidades que </a:t>
            </a:r>
            <a:r>
              <a:rPr lang="es-CL" sz="1600" b="1" i="1" dirty="0">
                <a:solidFill>
                  <a:srgbClr val="000000"/>
                </a:solidFill>
                <a:latin typeface="Calibri" panose="020F0502020204030204" pitchFamily="34" charset="0"/>
              </a:rPr>
              <a:t>el resto de la población </a:t>
            </a:r>
            <a:r>
              <a:rPr lang="es-CL" sz="1600" b="1" i="1" dirty="0" smtClean="0">
                <a:solidFill>
                  <a:srgbClr val="000000"/>
                </a:solidFill>
                <a:latin typeface="Calibri" panose="020F0502020204030204" pitchFamily="34" charset="0"/>
              </a:rPr>
              <a:t>de encontrarse </a:t>
            </a:r>
            <a:r>
              <a:rPr lang="es-CL" sz="1600" b="1" i="1" dirty="0">
                <a:solidFill>
                  <a:srgbClr val="000000"/>
                </a:solidFill>
                <a:latin typeface="Calibri" panose="020F0502020204030204" pitchFamily="34" charset="0"/>
              </a:rPr>
              <a:t>en situaciones de </a:t>
            </a:r>
            <a:r>
              <a:rPr lang="es-CL" sz="1600" b="1" i="1" dirty="0" smtClean="0">
                <a:solidFill>
                  <a:srgbClr val="000000"/>
                </a:solidFill>
                <a:latin typeface="Calibri" panose="020F0502020204030204" pitchFamily="34" charset="0"/>
              </a:rPr>
              <a:t>exclusión </a:t>
            </a:r>
            <a:r>
              <a:rPr lang="es-CL" sz="1600" i="1" dirty="0" smtClean="0">
                <a:solidFill>
                  <a:srgbClr val="000000"/>
                </a:solidFill>
                <a:latin typeface="Calibri" panose="020F0502020204030204" pitchFamily="34" charset="0"/>
              </a:rPr>
              <a:t>o desintegración </a:t>
            </a:r>
            <a:r>
              <a:rPr lang="es-CL" sz="1600" i="1" dirty="0">
                <a:solidFill>
                  <a:srgbClr val="000000"/>
                </a:solidFill>
                <a:latin typeface="Calibri" panose="020F0502020204030204" pitchFamily="34" charset="0"/>
              </a:rPr>
              <a:t>social, entre las que </a:t>
            </a:r>
            <a:r>
              <a:rPr lang="es-CL" sz="1600" i="1" dirty="0" smtClean="0">
                <a:solidFill>
                  <a:srgbClr val="000000"/>
                </a:solidFill>
                <a:latin typeface="Calibri" panose="020F0502020204030204" pitchFamily="34" charset="0"/>
              </a:rPr>
              <a:t>se encuentran </a:t>
            </a:r>
            <a:r>
              <a:rPr lang="es-CL" sz="1600" i="1" dirty="0">
                <a:solidFill>
                  <a:srgbClr val="000000"/>
                </a:solidFill>
                <a:latin typeface="Calibri" panose="020F0502020204030204" pitchFamily="34" charset="0"/>
              </a:rPr>
              <a:t>tanto la cesantía como </a:t>
            </a:r>
            <a:r>
              <a:rPr lang="es-CL" sz="1600" i="1" dirty="0" smtClean="0">
                <a:solidFill>
                  <a:srgbClr val="000000"/>
                </a:solidFill>
                <a:latin typeface="Calibri" panose="020F0502020204030204" pitchFamily="34" charset="0"/>
              </a:rPr>
              <a:t>la drogadicción</a:t>
            </a:r>
            <a:r>
              <a:rPr lang="es-CL" sz="1600" i="1" dirty="0">
                <a:solidFill>
                  <a:srgbClr val="000000"/>
                </a:solidFill>
                <a:latin typeface="Calibri" panose="020F0502020204030204" pitchFamily="34" charset="0"/>
              </a:rPr>
              <a:t>, la falta de participación </a:t>
            </a:r>
            <a:r>
              <a:rPr lang="es-CL" sz="1600" i="1" dirty="0" smtClean="0">
                <a:solidFill>
                  <a:srgbClr val="000000"/>
                </a:solidFill>
                <a:latin typeface="Calibri" panose="020F0502020204030204" pitchFamily="34" charset="0"/>
              </a:rPr>
              <a:t>en la </a:t>
            </a:r>
            <a:r>
              <a:rPr lang="es-CL" sz="1600" i="1" dirty="0">
                <a:solidFill>
                  <a:srgbClr val="000000"/>
                </a:solidFill>
                <a:latin typeface="Calibri" panose="020F0502020204030204" pitchFamily="34" charset="0"/>
              </a:rPr>
              <a:t>sociedad civil y la comisión de delitos</a:t>
            </a:r>
            <a:r>
              <a:rPr lang="es-CL" sz="1600" i="1" dirty="0" smtClean="0">
                <a:solidFill>
                  <a:srgbClr val="000000"/>
                </a:solidFill>
                <a:latin typeface="Calibri" panose="020F0502020204030204" pitchFamily="34" charset="0"/>
              </a:rPr>
              <a:t>.”</a:t>
            </a:r>
          </a:p>
          <a:p>
            <a:pPr algn="r"/>
            <a:r>
              <a:rPr lang="es-CL" sz="1200" kern="0" dirty="0" smtClean="0">
                <a:solidFill>
                  <a:srgbClr val="000000"/>
                </a:solidFill>
                <a:latin typeface="Calibri" panose="020F0502020204030204" pitchFamily="34" charset="0"/>
              </a:rPr>
              <a:t>-Estudio de </a:t>
            </a:r>
            <a:r>
              <a:rPr lang="es-CL" sz="1200" kern="0" dirty="0">
                <a:solidFill>
                  <a:srgbClr val="000000"/>
                </a:solidFill>
                <a:latin typeface="Calibri" panose="020F0502020204030204" pitchFamily="34" charset="0"/>
              </a:rPr>
              <a:t>la Fundación Paz </a:t>
            </a:r>
            <a:r>
              <a:rPr lang="es-CL" sz="1200" kern="0" dirty="0" smtClean="0">
                <a:solidFill>
                  <a:srgbClr val="000000"/>
                </a:solidFill>
                <a:latin typeface="Calibri" panose="020F0502020204030204" pitchFamily="34" charset="0"/>
              </a:rPr>
              <a:t>Ciudadana </a:t>
            </a:r>
            <a:r>
              <a:rPr lang="es-CL" sz="1200" kern="0" dirty="0">
                <a:solidFill>
                  <a:srgbClr val="000000"/>
                </a:solidFill>
                <a:latin typeface="Calibri" panose="020F0502020204030204" pitchFamily="34" charset="0"/>
              </a:rPr>
              <a:t>(2002</a:t>
            </a:r>
            <a:r>
              <a:rPr lang="es-CL" sz="1200" kern="0" dirty="0" smtClean="0">
                <a:solidFill>
                  <a:srgbClr val="000000"/>
                </a:solidFill>
                <a:latin typeface="Calibri" panose="020F0502020204030204" pitchFamily="34" charset="0"/>
              </a:rPr>
              <a:t>)-</a:t>
            </a:r>
            <a:endParaRPr lang="es-CL" sz="1600" i="1" dirty="0">
              <a:solidFill>
                <a:srgbClr val="000000"/>
              </a:solidFill>
              <a:latin typeface="Calibri" panose="020F0502020204030204" pitchFamily="34" charset="0"/>
            </a:endParaRPr>
          </a:p>
        </p:txBody>
      </p:sp>
      <p:sp>
        <p:nvSpPr>
          <p:cNvPr id="11" name="Título 1"/>
          <p:cNvSpPr>
            <a:spLocks noGrp="1"/>
          </p:cNvSpPr>
          <p:nvPr>
            <p:ph type="title"/>
          </p:nvPr>
        </p:nvSpPr>
        <p:spPr>
          <a:xfrm>
            <a:off x="457199" y="193956"/>
            <a:ext cx="8146473" cy="994122"/>
          </a:xfrm>
        </p:spPr>
        <p:txBody>
          <a:bodyPr/>
          <a:lstStyle/>
          <a:p>
            <a:r>
              <a:rPr lang="es-CL" dirty="0" smtClean="0"/>
              <a:t>No se ha podido concluir causalidad entre estas 3 problemáticas, pero sí se encuentran correlacionadas</a:t>
            </a:r>
            <a:endParaRPr lang="es-CL" dirty="0"/>
          </a:p>
        </p:txBody>
      </p:sp>
      <p:sp>
        <p:nvSpPr>
          <p:cNvPr id="12" name="19 CuadroTexto"/>
          <p:cNvSpPr txBox="1"/>
          <p:nvPr/>
        </p:nvSpPr>
        <p:spPr>
          <a:xfrm>
            <a:off x="35496" y="5962542"/>
            <a:ext cx="9093696" cy="646331"/>
          </a:xfrm>
          <a:prstGeom prst="rect">
            <a:avLst/>
          </a:prstGeom>
          <a:noFill/>
        </p:spPr>
        <p:txBody>
          <a:bodyPr wrap="square" rtlCol="0">
            <a:spAutoFit/>
          </a:bodyPr>
          <a:lstStyle/>
          <a:p>
            <a:pPr algn="ctr"/>
            <a:r>
              <a:rPr lang="es-CL" b="1" dirty="0" smtClean="0">
                <a:solidFill>
                  <a:srgbClr val="008000"/>
                </a:solidFill>
                <a:latin typeface="Calibri" panose="020F0502020204030204" pitchFamily="34" charset="0"/>
              </a:rPr>
              <a:t>Es </a:t>
            </a:r>
            <a:r>
              <a:rPr lang="es-CL" b="1" dirty="0">
                <a:solidFill>
                  <a:srgbClr val="008000"/>
                </a:solidFill>
                <a:latin typeface="Calibri" panose="020F0502020204030204" pitchFamily="34" charset="0"/>
              </a:rPr>
              <a:t>importante tener claridad que el trabajo en la Reinserción Escolar </a:t>
            </a:r>
            <a:r>
              <a:rPr lang="es-CL" b="1" dirty="0" smtClean="0">
                <a:solidFill>
                  <a:srgbClr val="008000"/>
                </a:solidFill>
                <a:latin typeface="Calibri" panose="020F0502020204030204" pitchFamily="34" charset="0"/>
              </a:rPr>
              <a:t>impacta</a:t>
            </a:r>
            <a:br>
              <a:rPr lang="es-CL" b="1" dirty="0" smtClean="0">
                <a:solidFill>
                  <a:srgbClr val="008000"/>
                </a:solidFill>
                <a:latin typeface="Calibri" panose="020F0502020204030204" pitchFamily="34" charset="0"/>
              </a:rPr>
            </a:br>
            <a:r>
              <a:rPr lang="es-CL" b="1" dirty="0" smtClean="0">
                <a:solidFill>
                  <a:srgbClr val="008000"/>
                </a:solidFill>
                <a:latin typeface="Calibri" panose="020F0502020204030204" pitchFamily="34" charset="0"/>
              </a:rPr>
              <a:t> </a:t>
            </a:r>
            <a:r>
              <a:rPr lang="es-CL" b="1" dirty="0">
                <a:solidFill>
                  <a:srgbClr val="008000"/>
                </a:solidFill>
                <a:latin typeface="Calibri" panose="020F0502020204030204" pitchFamily="34" charset="0"/>
              </a:rPr>
              <a:t>a los otras dos problemáticas ya que la </a:t>
            </a:r>
            <a:r>
              <a:rPr lang="es-CL" b="1" dirty="0" smtClean="0">
                <a:solidFill>
                  <a:srgbClr val="008000"/>
                </a:solidFill>
                <a:latin typeface="Calibri" panose="020F0502020204030204" pitchFamily="34" charset="0"/>
              </a:rPr>
              <a:t>Escuela </a:t>
            </a:r>
            <a:r>
              <a:rPr lang="es-CL" b="1" dirty="0">
                <a:solidFill>
                  <a:srgbClr val="008000"/>
                </a:solidFill>
                <a:latin typeface="Calibri" panose="020F0502020204030204" pitchFamily="34" charset="0"/>
              </a:rPr>
              <a:t>es un </a:t>
            </a:r>
            <a:r>
              <a:rPr lang="es-CL" b="1" dirty="0">
                <a:solidFill>
                  <a:srgbClr val="C00000"/>
                </a:solidFill>
                <a:latin typeface="Calibri" panose="020F0502020204030204" pitchFamily="34" charset="0"/>
              </a:rPr>
              <a:t>factor protector </a:t>
            </a:r>
            <a:r>
              <a:rPr lang="es-CL" b="1" dirty="0">
                <a:solidFill>
                  <a:srgbClr val="008000"/>
                </a:solidFill>
                <a:latin typeface="Calibri" panose="020F0502020204030204" pitchFamily="34" charset="0"/>
              </a:rPr>
              <a:t>de los NNJ</a:t>
            </a:r>
          </a:p>
        </p:txBody>
      </p:sp>
      <p:sp>
        <p:nvSpPr>
          <p:cNvPr id="14" name="20 Triángulo isósceles"/>
          <p:cNvSpPr/>
          <p:nvPr/>
        </p:nvSpPr>
        <p:spPr>
          <a:xfrm rot="10800000">
            <a:off x="4051993" y="5618268"/>
            <a:ext cx="1060704" cy="315245"/>
          </a:xfrm>
          <a:prstGeom prst="triangle">
            <a:avLst/>
          </a:prstGeom>
          <a:solidFill>
            <a:srgbClr val="1B8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latin typeface="Calibri" panose="020F0502020204030204" pitchFamily="34" charset="0"/>
            </a:endParaRPr>
          </a:p>
        </p:txBody>
      </p:sp>
    </p:spTree>
    <p:extLst>
      <p:ext uri="{BB962C8B-B14F-4D97-AF65-F5344CB8AC3E}">
        <p14:creationId xmlns:p14="http://schemas.microsoft.com/office/powerpoint/2010/main" val="329809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12"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2"/>
          <p:cNvSpPr>
            <a:spLocks noChangeArrowheads="1"/>
          </p:cNvSpPr>
          <p:nvPr/>
        </p:nvSpPr>
        <p:spPr bwMode="auto">
          <a:xfrm>
            <a:off x="3578189" y="2983424"/>
            <a:ext cx="2016000" cy="20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400" dirty="0" smtClean="0">
                <a:solidFill>
                  <a:prstClr val="white"/>
                </a:solidFill>
                <a:latin typeface="Calibri" panose="020F0502020204030204" pitchFamily="34" charset="0"/>
              </a:rPr>
              <a:t>Sistema educativo</a:t>
            </a:r>
            <a:endParaRPr lang="es-ES" sz="2400" dirty="0">
              <a:solidFill>
                <a:prstClr val="white"/>
              </a:solidFill>
              <a:latin typeface="Calibri" panose="020F0502020204030204" pitchFamily="34" charset="0"/>
            </a:endParaRPr>
          </a:p>
        </p:txBody>
      </p:sp>
      <p:sp>
        <p:nvSpPr>
          <p:cNvPr id="10" name="AutoShape 2"/>
          <p:cNvSpPr>
            <a:spLocks noChangeArrowheads="1"/>
          </p:cNvSpPr>
          <p:nvPr/>
        </p:nvSpPr>
        <p:spPr bwMode="auto">
          <a:xfrm rot="10800000" flipV="1">
            <a:off x="4192074" y="2507550"/>
            <a:ext cx="788231" cy="257693"/>
          </a:xfrm>
          <a:prstGeom prst="triangle">
            <a:avLst>
              <a:gd name="adj" fmla="val 50000"/>
            </a:avLst>
          </a:prstGeom>
          <a:solidFill>
            <a:srgbClr val="1B8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alibri" panose="020F0502020204030204" pitchFamily="34" charset="0"/>
            </a:endParaRPr>
          </a:p>
        </p:txBody>
      </p:sp>
      <p:sp>
        <p:nvSpPr>
          <p:cNvPr id="11" name="AutoShape 2"/>
          <p:cNvSpPr>
            <a:spLocks noChangeArrowheads="1"/>
          </p:cNvSpPr>
          <p:nvPr/>
        </p:nvSpPr>
        <p:spPr bwMode="auto">
          <a:xfrm rot="18397204">
            <a:off x="2902503" y="3211629"/>
            <a:ext cx="788231" cy="257693"/>
          </a:xfrm>
          <a:prstGeom prst="triangle">
            <a:avLst>
              <a:gd name="adj" fmla="val 50000"/>
            </a:avLst>
          </a:prstGeom>
          <a:solidFill>
            <a:srgbClr val="1B8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alibri" panose="020F0502020204030204" pitchFamily="34" charset="0"/>
            </a:endParaRPr>
          </a:p>
        </p:txBody>
      </p:sp>
      <p:sp>
        <p:nvSpPr>
          <p:cNvPr id="12" name="AutoShape 2"/>
          <p:cNvSpPr>
            <a:spLocks noChangeArrowheads="1"/>
          </p:cNvSpPr>
          <p:nvPr/>
        </p:nvSpPr>
        <p:spPr bwMode="auto">
          <a:xfrm rot="3120636" flipH="1">
            <a:off x="5453740" y="3211629"/>
            <a:ext cx="788231" cy="257693"/>
          </a:xfrm>
          <a:prstGeom prst="triangle">
            <a:avLst>
              <a:gd name="adj" fmla="val 50000"/>
            </a:avLst>
          </a:prstGeom>
          <a:solidFill>
            <a:srgbClr val="1B8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alibri" panose="020F0502020204030204" pitchFamily="34" charset="0"/>
            </a:endParaRPr>
          </a:p>
        </p:txBody>
      </p:sp>
      <p:sp>
        <p:nvSpPr>
          <p:cNvPr id="14" name="AutoShape 2"/>
          <p:cNvSpPr>
            <a:spLocks noChangeArrowheads="1"/>
          </p:cNvSpPr>
          <p:nvPr/>
        </p:nvSpPr>
        <p:spPr bwMode="auto">
          <a:xfrm rot="21558920" flipV="1">
            <a:off x="4192074" y="5219616"/>
            <a:ext cx="788231" cy="257693"/>
          </a:xfrm>
          <a:prstGeom prst="triangle">
            <a:avLst>
              <a:gd name="adj" fmla="val 50000"/>
            </a:avLst>
          </a:prstGeom>
          <a:solidFill>
            <a:srgbClr val="1B8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alibri" panose="020F0502020204030204" pitchFamily="34" charset="0"/>
            </a:endParaRPr>
          </a:p>
        </p:txBody>
      </p:sp>
      <p:sp>
        <p:nvSpPr>
          <p:cNvPr id="15" name="AutoShape 2"/>
          <p:cNvSpPr>
            <a:spLocks noChangeArrowheads="1"/>
          </p:cNvSpPr>
          <p:nvPr/>
        </p:nvSpPr>
        <p:spPr bwMode="auto">
          <a:xfrm rot="3120636" flipV="1">
            <a:off x="2902503" y="4544565"/>
            <a:ext cx="788231" cy="257693"/>
          </a:xfrm>
          <a:prstGeom prst="triangle">
            <a:avLst>
              <a:gd name="adj" fmla="val 50000"/>
            </a:avLst>
          </a:prstGeom>
          <a:solidFill>
            <a:srgbClr val="1B8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alibri" panose="020F0502020204030204" pitchFamily="34" charset="0"/>
            </a:endParaRPr>
          </a:p>
        </p:txBody>
      </p:sp>
      <p:sp>
        <p:nvSpPr>
          <p:cNvPr id="16" name="AutoShape 2"/>
          <p:cNvSpPr>
            <a:spLocks noChangeArrowheads="1"/>
          </p:cNvSpPr>
          <p:nvPr/>
        </p:nvSpPr>
        <p:spPr bwMode="auto">
          <a:xfrm rot="18397204" flipH="1" flipV="1">
            <a:off x="5453740" y="4544565"/>
            <a:ext cx="788231" cy="257693"/>
          </a:xfrm>
          <a:prstGeom prst="triangle">
            <a:avLst>
              <a:gd name="adj" fmla="val 50000"/>
            </a:avLst>
          </a:prstGeom>
          <a:solidFill>
            <a:srgbClr val="1B8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alibri" panose="020F0502020204030204" pitchFamily="34" charset="0"/>
            </a:endParaRPr>
          </a:p>
        </p:txBody>
      </p:sp>
      <p:sp>
        <p:nvSpPr>
          <p:cNvPr id="19" name="18 Rectángulo"/>
          <p:cNvSpPr/>
          <p:nvPr/>
        </p:nvSpPr>
        <p:spPr>
          <a:xfrm>
            <a:off x="6444208" y="2395912"/>
            <a:ext cx="2304256" cy="369332"/>
          </a:xfrm>
          <a:prstGeom prst="rect">
            <a:avLst/>
          </a:prstGeom>
        </p:spPr>
        <p:txBody>
          <a:bodyPr wrap="square">
            <a:spAutoFit/>
          </a:bodyPr>
          <a:lstStyle/>
          <a:p>
            <a:pPr algn="ctr"/>
            <a:r>
              <a:rPr lang="es-CL" b="1" dirty="0" smtClean="0">
                <a:solidFill>
                  <a:srgbClr val="008000"/>
                </a:solidFill>
                <a:latin typeface="Calibri" panose="020F0502020204030204" pitchFamily="34" charset="0"/>
              </a:rPr>
              <a:t>Autocuidado</a:t>
            </a:r>
            <a:endParaRPr lang="es-CL" b="1" dirty="0">
              <a:solidFill>
                <a:srgbClr val="008000"/>
              </a:solidFill>
              <a:latin typeface="Calibri" panose="020F0502020204030204" pitchFamily="34" charset="0"/>
            </a:endParaRPr>
          </a:p>
        </p:txBody>
      </p:sp>
      <p:sp>
        <p:nvSpPr>
          <p:cNvPr id="20" name="19 Rectángulo"/>
          <p:cNvSpPr/>
          <p:nvPr/>
        </p:nvSpPr>
        <p:spPr>
          <a:xfrm>
            <a:off x="6191987" y="2720885"/>
            <a:ext cx="2808698" cy="1323439"/>
          </a:xfrm>
          <a:prstGeom prst="rect">
            <a:avLst/>
          </a:prstGeom>
        </p:spPr>
        <p:txBody>
          <a:bodyPr wrap="square">
            <a:spAutoFit/>
          </a:bodyPr>
          <a:lstStyle/>
          <a:p>
            <a:pPr algn="ctr"/>
            <a:r>
              <a:rPr lang="es-CL" sz="1600" dirty="0" smtClean="0">
                <a:solidFill>
                  <a:srgbClr val="000000"/>
                </a:solidFill>
                <a:latin typeface="Calibri" panose="020F0502020204030204" pitchFamily="34" charset="0"/>
              </a:rPr>
              <a:t>Desarrollar habilidades cognitivas y sociales dentro de la sala otorga herramientas de autoconocimiento y autocontrol</a:t>
            </a:r>
            <a:endParaRPr lang="es-CL" sz="1600" dirty="0">
              <a:solidFill>
                <a:srgbClr val="C00000"/>
              </a:solidFill>
              <a:latin typeface="Calibri" panose="020F0502020204030204" pitchFamily="34" charset="0"/>
            </a:endParaRPr>
          </a:p>
        </p:txBody>
      </p:sp>
      <p:sp>
        <p:nvSpPr>
          <p:cNvPr id="21" name="20 Rectángulo"/>
          <p:cNvSpPr/>
          <p:nvPr/>
        </p:nvSpPr>
        <p:spPr>
          <a:xfrm>
            <a:off x="6444208" y="4199832"/>
            <a:ext cx="2304256" cy="369332"/>
          </a:xfrm>
          <a:prstGeom prst="rect">
            <a:avLst/>
          </a:prstGeom>
        </p:spPr>
        <p:txBody>
          <a:bodyPr wrap="square">
            <a:spAutoFit/>
          </a:bodyPr>
          <a:lstStyle/>
          <a:p>
            <a:pPr algn="ctr"/>
            <a:r>
              <a:rPr lang="es-CL" b="1" dirty="0" smtClean="0">
                <a:solidFill>
                  <a:srgbClr val="008000"/>
                </a:solidFill>
                <a:latin typeface="Calibri" panose="020F0502020204030204" pitchFamily="34" charset="0"/>
              </a:rPr>
              <a:t>Adaptabilidad social</a:t>
            </a:r>
            <a:r>
              <a:rPr lang="es-CL" b="1" baseline="30000" dirty="0" smtClean="0">
                <a:solidFill>
                  <a:srgbClr val="008000"/>
                </a:solidFill>
                <a:latin typeface="Calibri" panose="020F0502020204030204" pitchFamily="34" charset="0"/>
              </a:rPr>
              <a:t>*</a:t>
            </a:r>
            <a:endParaRPr lang="es-CL" b="1" baseline="30000" dirty="0">
              <a:solidFill>
                <a:srgbClr val="008000"/>
              </a:solidFill>
              <a:latin typeface="Calibri" panose="020F0502020204030204" pitchFamily="34" charset="0"/>
            </a:endParaRPr>
          </a:p>
        </p:txBody>
      </p:sp>
      <p:sp>
        <p:nvSpPr>
          <p:cNvPr id="22" name="21 Rectángulo"/>
          <p:cNvSpPr/>
          <p:nvPr/>
        </p:nvSpPr>
        <p:spPr>
          <a:xfrm>
            <a:off x="6191987" y="4524805"/>
            <a:ext cx="2808698" cy="1077218"/>
          </a:xfrm>
          <a:prstGeom prst="rect">
            <a:avLst/>
          </a:prstGeom>
        </p:spPr>
        <p:txBody>
          <a:bodyPr wrap="square">
            <a:spAutoFit/>
          </a:bodyPr>
          <a:lstStyle/>
          <a:p>
            <a:pPr algn="ctr"/>
            <a:r>
              <a:rPr lang="es-CL" sz="1600" dirty="0" smtClean="0">
                <a:solidFill>
                  <a:srgbClr val="000000"/>
                </a:solidFill>
                <a:latin typeface="Calibri" panose="020F0502020204030204" pitchFamily="34" charset="0"/>
              </a:rPr>
              <a:t>Socializar bajo </a:t>
            </a:r>
            <a:r>
              <a:rPr lang="es-CL" sz="1600" dirty="0">
                <a:solidFill>
                  <a:srgbClr val="000000"/>
                </a:solidFill>
                <a:latin typeface="Calibri" panose="020F0502020204030204" pitchFamily="34" charset="0"/>
              </a:rPr>
              <a:t>pautas culturales legítimas de la </a:t>
            </a:r>
            <a:r>
              <a:rPr lang="es-CL" sz="1600" dirty="0" smtClean="0">
                <a:solidFill>
                  <a:srgbClr val="000000"/>
                </a:solidFill>
                <a:latin typeface="Calibri" panose="020F0502020204030204" pitchFamily="34" charset="0"/>
              </a:rPr>
              <a:t>sociedad aumenta la aversión al riesgo (consumo y delincuencia)</a:t>
            </a:r>
            <a:endParaRPr lang="es-CL" sz="1600" dirty="0">
              <a:solidFill>
                <a:srgbClr val="FFFFFF"/>
              </a:solidFill>
              <a:latin typeface="Calibri" panose="020F0502020204030204" pitchFamily="34" charset="0"/>
            </a:endParaRPr>
          </a:p>
        </p:txBody>
      </p:sp>
      <p:sp>
        <p:nvSpPr>
          <p:cNvPr id="23" name="22 Rectángulo"/>
          <p:cNvSpPr/>
          <p:nvPr/>
        </p:nvSpPr>
        <p:spPr>
          <a:xfrm>
            <a:off x="395536" y="4199832"/>
            <a:ext cx="2520666" cy="369332"/>
          </a:xfrm>
          <a:prstGeom prst="rect">
            <a:avLst/>
          </a:prstGeom>
        </p:spPr>
        <p:txBody>
          <a:bodyPr wrap="square">
            <a:spAutoFit/>
          </a:bodyPr>
          <a:lstStyle/>
          <a:p>
            <a:pPr algn="ctr"/>
            <a:r>
              <a:rPr lang="es-CL" b="1" dirty="0" smtClean="0">
                <a:solidFill>
                  <a:srgbClr val="008000"/>
                </a:solidFill>
                <a:latin typeface="Calibri" panose="020F0502020204030204" pitchFamily="34" charset="0"/>
              </a:rPr>
              <a:t>Uso de tiempo</a:t>
            </a:r>
            <a:r>
              <a:rPr lang="es-CL" b="1" baseline="30000" dirty="0">
                <a:solidFill>
                  <a:srgbClr val="008000"/>
                </a:solidFill>
                <a:latin typeface="Calibri" panose="020F0502020204030204" pitchFamily="34" charset="0"/>
              </a:rPr>
              <a:t>*</a:t>
            </a:r>
          </a:p>
        </p:txBody>
      </p:sp>
      <p:sp>
        <p:nvSpPr>
          <p:cNvPr id="24" name="23 Rectángulo"/>
          <p:cNvSpPr/>
          <p:nvPr/>
        </p:nvSpPr>
        <p:spPr>
          <a:xfrm>
            <a:off x="251520" y="4524805"/>
            <a:ext cx="2808698" cy="1077218"/>
          </a:xfrm>
          <a:prstGeom prst="rect">
            <a:avLst/>
          </a:prstGeom>
        </p:spPr>
        <p:txBody>
          <a:bodyPr wrap="square">
            <a:spAutoFit/>
          </a:bodyPr>
          <a:lstStyle/>
          <a:p>
            <a:pPr algn="ctr"/>
            <a:r>
              <a:rPr lang="es-CL" sz="1600" dirty="0" smtClean="0">
                <a:solidFill>
                  <a:srgbClr val="000000"/>
                </a:solidFill>
                <a:latin typeface="Calibri" panose="020F0502020204030204" pitchFamily="34" charset="0"/>
              </a:rPr>
              <a:t>Estar dentro de una Escuela reduce </a:t>
            </a:r>
            <a:r>
              <a:rPr lang="es-CL" sz="1600" dirty="0">
                <a:solidFill>
                  <a:srgbClr val="000000"/>
                </a:solidFill>
                <a:latin typeface="Calibri" panose="020F0502020204030204" pitchFamily="34" charset="0"/>
              </a:rPr>
              <a:t>el tiempo disponible </a:t>
            </a:r>
            <a:r>
              <a:rPr lang="es-CL" sz="1600" dirty="0" smtClean="0">
                <a:solidFill>
                  <a:srgbClr val="000000"/>
                </a:solidFill>
                <a:latin typeface="Calibri" panose="020F0502020204030204" pitchFamily="34" charset="0"/>
              </a:rPr>
              <a:t>para producir </a:t>
            </a:r>
            <a:r>
              <a:rPr lang="es-CL" sz="1600" dirty="0">
                <a:solidFill>
                  <a:srgbClr val="000000"/>
                </a:solidFill>
                <a:latin typeface="Calibri" panose="020F0502020204030204" pitchFamily="34" charset="0"/>
              </a:rPr>
              <a:t>actividades </a:t>
            </a:r>
            <a:r>
              <a:rPr lang="es-CL" sz="1600" dirty="0" smtClean="0">
                <a:solidFill>
                  <a:srgbClr val="000000"/>
                </a:solidFill>
                <a:latin typeface="Calibri" panose="020F0502020204030204" pitchFamily="34" charset="0"/>
              </a:rPr>
              <a:t>de riesgo</a:t>
            </a:r>
            <a:endParaRPr lang="es-CL" sz="1600" dirty="0">
              <a:solidFill>
                <a:srgbClr val="FFFFFF"/>
              </a:solidFill>
              <a:latin typeface="Calibri" panose="020F0502020204030204" pitchFamily="34" charset="0"/>
            </a:endParaRPr>
          </a:p>
        </p:txBody>
      </p:sp>
      <p:sp>
        <p:nvSpPr>
          <p:cNvPr id="25" name="24 Rectángulo"/>
          <p:cNvSpPr/>
          <p:nvPr/>
        </p:nvSpPr>
        <p:spPr>
          <a:xfrm>
            <a:off x="503741" y="2395912"/>
            <a:ext cx="2304256" cy="369332"/>
          </a:xfrm>
          <a:prstGeom prst="rect">
            <a:avLst/>
          </a:prstGeom>
        </p:spPr>
        <p:txBody>
          <a:bodyPr wrap="square">
            <a:spAutoFit/>
          </a:bodyPr>
          <a:lstStyle/>
          <a:p>
            <a:pPr algn="ctr"/>
            <a:r>
              <a:rPr lang="es-CL" b="1" dirty="0" smtClean="0">
                <a:solidFill>
                  <a:srgbClr val="008000"/>
                </a:solidFill>
                <a:latin typeface="Calibri" panose="020F0502020204030204" pitchFamily="34" charset="0"/>
              </a:rPr>
              <a:t>Proyecto de vida</a:t>
            </a:r>
            <a:endParaRPr lang="es-CL" b="1" dirty="0">
              <a:solidFill>
                <a:srgbClr val="008000"/>
              </a:solidFill>
              <a:latin typeface="Calibri" panose="020F0502020204030204" pitchFamily="34" charset="0"/>
            </a:endParaRPr>
          </a:p>
        </p:txBody>
      </p:sp>
      <p:sp>
        <p:nvSpPr>
          <p:cNvPr id="26" name="25 Rectángulo"/>
          <p:cNvSpPr/>
          <p:nvPr/>
        </p:nvSpPr>
        <p:spPr>
          <a:xfrm>
            <a:off x="251520" y="2720885"/>
            <a:ext cx="2808698" cy="1323439"/>
          </a:xfrm>
          <a:prstGeom prst="rect">
            <a:avLst/>
          </a:prstGeom>
        </p:spPr>
        <p:txBody>
          <a:bodyPr wrap="square">
            <a:spAutoFit/>
          </a:bodyPr>
          <a:lstStyle/>
          <a:p>
            <a:pPr algn="ctr"/>
            <a:r>
              <a:rPr lang="es-CL" sz="1600" dirty="0" smtClean="0">
                <a:solidFill>
                  <a:srgbClr val="000000"/>
                </a:solidFill>
                <a:latin typeface="Calibri" panose="020F0502020204030204" pitchFamily="34" charset="0"/>
              </a:rPr>
              <a:t>Vivenciar y compartir logros relacionados al aprendizaje y desarrollo social fomenta la creación de proyectos de vida concretos</a:t>
            </a:r>
            <a:endParaRPr lang="es-CL" sz="1600" dirty="0">
              <a:solidFill>
                <a:srgbClr val="FFFFFF"/>
              </a:solidFill>
              <a:latin typeface="Calibri" panose="020F0502020204030204" pitchFamily="34" charset="0"/>
            </a:endParaRPr>
          </a:p>
        </p:txBody>
      </p:sp>
      <p:sp>
        <p:nvSpPr>
          <p:cNvPr id="27" name="26 Rectángulo"/>
          <p:cNvSpPr/>
          <p:nvPr/>
        </p:nvSpPr>
        <p:spPr>
          <a:xfrm>
            <a:off x="2714218" y="5461983"/>
            <a:ext cx="3743942" cy="369332"/>
          </a:xfrm>
          <a:prstGeom prst="rect">
            <a:avLst/>
          </a:prstGeom>
        </p:spPr>
        <p:txBody>
          <a:bodyPr wrap="square">
            <a:spAutoFit/>
          </a:bodyPr>
          <a:lstStyle/>
          <a:p>
            <a:pPr algn="ctr"/>
            <a:r>
              <a:rPr lang="es-CL" b="1" dirty="0" smtClean="0">
                <a:solidFill>
                  <a:srgbClr val="008000"/>
                </a:solidFill>
                <a:latin typeface="Calibri" panose="020F0502020204030204" pitchFamily="34" charset="0"/>
              </a:rPr>
              <a:t>Fortalecimiento de vínculos</a:t>
            </a:r>
            <a:endParaRPr lang="es-CL" b="1" dirty="0">
              <a:solidFill>
                <a:srgbClr val="008000"/>
              </a:solidFill>
              <a:latin typeface="Calibri" panose="020F0502020204030204" pitchFamily="34" charset="0"/>
            </a:endParaRPr>
          </a:p>
        </p:txBody>
      </p:sp>
      <p:sp>
        <p:nvSpPr>
          <p:cNvPr id="28" name="27 Rectángulo"/>
          <p:cNvSpPr/>
          <p:nvPr/>
        </p:nvSpPr>
        <p:spPr>
          <a:xfrm>
            <a:off x="2807996" y="5786956"/>
            <a:ext cx="3650163" cy="830997"/>
          </a:xfrm>
          <a:prstGeom prst="rect">
            <a:avLst/>
          </a:prstGeom>
        </p:spPr>
        <p:txBody>
          <a:bodyPr wrap="square">
            <a:spAutoFit/>
          </a:bodyPr>
          <a:lstStyle/>
          <a:p>
            <a:pPr algn="ctr"/>
            <a:r>
              <a:rPr lang="es-CL" sz="1600" dirty="0" smtClean="0">
                <a:solidFill>
                  <a:srgbClr val="000000"/>
                </a:solidFill>
                <a:latin typeface="Calibri" panose="020F0502020204030204" pitchFamily="34" charset="0"/>
              </a:rPr>
              <a:t>Experimentar relaciones cotidianas en la comunidad escolar fortalece la importancia de los vínculos sociales</a:t>
            </a:r>
            <a:endParaRPr lang="es-CL" sz="1600" dirty="0">
              <a:solidFill>
                <a:srgbClr val="FFFFFF"/>
              </a:solidFill>
              <a:latin typeface="Calibri" panose="020F0502020204030204" pitchFamily="34" charset="0"/>
            </a:endParaRPr>
          </a:p>
        </p:txBody>
      </p:sp>
      <p:sp>
        <p:nvSpPr>
          <p:cNvPr id="29" name="28 CuadroTexto"/>
          <p:cNvSpPr txBox="1"/>
          <p:nvPr/>
        </p:nvSpPr>
        <p:spPr>
          <a:xfrm>
            <a:off x="35496" y="6669360"/>
            <a:ext cx="8784976" cy="400110"/>
          </a:xfrm>
          <a:prstGeom prst="rect">
            <a:avLst/>
          </a:prstGeom>
          <a:noFill/>
        </p:spPr>
        <p:txBody>
          <a:bodyPr wrap="square" rtlCol="0">
            <a:spAutoFit/>
          </a:bodyPr>
          <a:lstStyle/>
          <a:p>
            <a:r>
              <a:rPr lang="es-CL" sz="1000" dirty="0" smtClean="0">
                <a:solidFill>
                  <a:srgbClr val="000000"/>
                </a:solidFill>
                <a:latin typeface="Calibri" panose="020F0502020204030204" pitchFamily="34" charset="0"/>
              </a:rPr>
              <a:t>(*): Hipótesis </a:t>
            </a:r>
            <a:r>
              <a:rPr lang="es-CL" sz="1000" dirty="0">
                <a:solidFill>
                  <a:srgbClr val="000000"/>
                </a:solidFill>
                <a:latin typeface="Calibri" panose="020F0502020204030204" pitchFamily="34" charset="0"/>
              </a:rPr>
              <a:t>planteadas por </a:t>
            </a:r>
            <a:r>
              <a:rPr lang="es-CL" sz="1000" dirty="0" err="1">
                <a:solidFill>
                  <a:srgbClr val="000000"/>
                </a:solidFill>
                <a:latin typeface="Calibri" panose="020F0502020204030204" pitchFamily="34" charset="0"/>
              </a:rPr>
              <a:t>Lochner</a:t>
            </a:r>
            <a:r>
              <a:rPr lang="es-CL" sz="1000" dirty="0">
                <a:solidFill>
                  <a:srgbClr val="000000"/>
                </a:solidFill>
                <a:latin typeface="Calibri" panose="020F0502020204030204" pitchFamily="34" charset="0"/>
              </a:rPr>
              <a:t>, 1999; </a:t>
            </a:r>
            <a:r>
              <a:rPr lang="es-CL" sz="1000" dirty="0" err="1">
                <a:solidFill>
                  <a:srgbClr val="000000"/>
                </a:solidFill>
                <a:latin typeface="Calibri" panose="020F0502020204030204" pitchFamily="34" charset="0"/>
              </a:rPr>
              <a:t>Lochner</a:t>
            </a:r>
            <a:r>
              <a:rPr lang="es-CL" sz="1000" dirty="0">
                <a:solidFill>
                  <a:srgbClr val="000000"/>
                </a:solidFill>
                <a:latin typeface="Calibri" panose="020F0502020204030204" pitchFamily="34" charset="0"/>
              </a:rPr>
              <a:t> y </a:t>
            </a:r>
            <a:r>
              <a:rPr lang="es-CL" sz="1000" dirty="0" err="1">
                <a:solidFill>
                  <a:srgbClr val="000000"/>
                </a:solidFill>
                <a:latin typeface="Calibri" panose="020F0502020204030204" pitchFamily="34" charset="0"/>
              </a:rPr>
              <a:t>Moretti</a:t>
            </a:r>
            <a:r>
              <a:rPr lang="es-CL" sz="1000" dirty="0">
                <a:solidFill>
                  <a:srgbClr val="000000"/>
                </a:solidFill>
                <a:latin typeface="Calibri" panose="020F0502020204030204" pitchFamily="34" charset="0"/>
              </a:rPr>
              <a:t>, 2001; </a:t>
            </a:r>
            <a:r>
              <a:rPr lang="es-CL" sz="1000" dirty="0" err="1">
                <a:solidFill>
                  <a:srgbClr val="000000"/>
                </a:solidFill>
                <a:latin typeface="Calibri" panose="020F0502020204030204" pitchFamily="34" charset="0"/>
              </a:rPr>
              <a:t>Buonanno</a:t>
            </a:r>
            <a:r>
              <a:rPr lang="es-CL" sz="1000" dirty="0">
                <a:solidFill>
                  <a:srgbClr val="000000"/>
                </a:solidFill>
                <a:latin typeface="Calibri" panose="020F0502020204030204" pitchFamily="34" charset="0"/>
              </a:rPr>
              <a:t>, </a:t>
            </a:r>
            <a:r>
              <a:rPr lang="es-CL" sz="1000" dirty="0" smtClean="0">
                <a:solidFill>
                  <a:srgbClr val="000000"/>
                </a:solidFill>
                <a:latin typeface="Calibri" panose="020F0502020204030204" pitchFamily="34" charset="0"/>
              </a:rPr>
              <a:t>2003. (**): Cálculo en base a datos CASEN 2013</a:t>
            </a:r>
            <a:endParaRPr lang="es-CL" sz="1000" dirty="0">
              <a:solidFill>
                <a:srgbClr val="FFFFFF"/>
              </a:solidFill>
              <a:latin typeface="Calibri" panose="020F0502020204030204" pitchFamily="34" charset="0"/>
            </a:endParaRPr>
          </a:p>
          <a:p>
            <a:r>
              <a:rPr lang="es-CL" sz="1000" dirty="0" smtClean="0">
                <a:solidFill>
                  <a:srgbClr val="000000"/>
                </a:solidFill>
                <a:latin typeface="Calibri" panose="020F0502020204030204" pitchFamily="34" charset="0"/>
              </a:rPr>
              <a:t> </a:t>
            </a:r>
            <a:endParaRPr lang="es-CL" sz="1000" dirty="0">
              <a:solidFill>
                <a:srgbClr val="000000"/>
              </a:solidFill>
              <a:latin typeface="Calibri" panose="020F0502020204030204" pitchFamily="34" charset="0"/>
            </a:endParaRPr>
          </a:p>
        </p:txBody>
      </p:sp>
      <p:sp>
        <p:nvSpPr>
          <p:cNvPr id="30" name="29 Rectángulo"/>
          <p:cNvSpPr/>
          <p:nvPr/>
        </p:nvSpPr>
        <p:spPr>
          <a:xfrm>
            <a:off x="3434061" y="1341330"/>
            <a:ext cx="2304256" cy="369332"/>
          </a:xfrm>
          <a:prstGeom prst="rect">
            <a:avLst/>
          </a:prstGeom>
        </p:spPr>
        <p:txBody>
          <a:bodyPr wrap="square">
            <a:spAutoFit/>
          </a:bodyPr>
          <a:lstStyle/>
          <a:p>
            <a:pPr algn="ctr"/>
            <a:r>
              <a:rPr lang="es-CL" b="1" dirty="0" smtClean="0">
                <a:solidFill>
                  <a:srgbClr val="008000"/>
                </a:solidFill>
                <a:latin typeface="Calibri" panose="020F0502020204030204" pitchFamily="34" charset="0"/>
              </a:rPr>
              <a:t>Aumento de salario</a:t>
            </a:r>
            <a:r>
              <a:rPr lang="es-CL" b="1" baseline="30000" dirty="0" smtClean="0">
                <a:solidFill>
                  <a:srgbClr val="008000"/>
                </a:solidFill>
                <a:latin typeface="Calibri" panose="020F0502020204030204" pitchFamily="34" charset="0"/>
              </a:rPr>
              <a:t>*</a:t>
            </a:r>
            <a:endParaRPr lang="es-CL" b="1" baseline="30000" dirty="0">
              <a:solidFill>
                <a:srgbClr val="008000"/>
              </a:solidFill>
              <a:latin typeface="Calibri" panose="020F0502020204030204" pitchFamily="34" charset="0"/>
            </a:endParaRPr>
          </a:p>
        </p:txBody>
      </p:sp>
      <p:sp>
        <p:nvSpPr>
          <p:cNvPr id="31" name="30 Rectángulo"/>
          <p:cNvSpPr/>
          <p:nvPr/>
        </p:nvSpPr>
        <p:spPr>
          <a:xfrm>
            <a:off x="2498194" y="1651789"/>
            <a:ext cx="4175990" cy="830997"/>
          </a:xfrm>
          <a:prstGeom prst="rect">
            <a:avLst/>
          </a:prstGeom>
        </p:spPr>
        <p:txBody>
          <a:bodyPr wrap="square">
            <a:spAutoFit/>
          </a:bodyPr>
          <a:lstStyle/>
          <a:p>
            <a:pPr algn="ctr"/>
            <a:r>
              <a:rPr lang="es-CL" sz="1600" dirty="0" smtClean="0">
                <a:solidFill>
                  <a:srgbClr val="000000"/>
                </a:solidFill>
                <a:latin typeface="Calibri" panose="020F0502020204030204" pitchFamily="34" charset="0"/>
              </a:rPr>
              <a:t>Finalizar la escolaridad genera una aumento en el salario promedio un 45%</a:t>
            </a:r>
            <a:r>
              <a:rPr lang="es-CL" sz="1600" baseline="30000" dirty="0" smtClean="0">
                <a:solidFill>
                  <a:srgbClr val="000000"/>
                </a:solidFill>
                <a:latin typeface="Calibri" panose="020F0502020204030204" pitchFamily="34" charset="0"/>
              </a:rPr>
              <a:t>**</a:t>
            </a:r>
            <a:r>
              <a:rPr lang="es-CL" sz="1600" dirty="0" smtClean="0">
                <a:solidFill>
                  <a:srgbClr val="000000"/>
                </a:solidFill>
                <a:latin typeface="Calibri" panose="020F0502020204030204" pitchFamily="34" charset="0"/>
              </a:rPr>
              <a:t>, incrementando el costo de oportunidad de actos ilícitos</a:t>
            </a:r>
            <a:endParaRPr lang="es-CL" sz="1600" dirty="0">
              <a:solidFill>
                <a:srgbClr val="FFFFFF"/>
              </a:solidFill>
              <a:latin typeface="Calibri" panose="020F0502020204030204" pitchFamily="34" charset="0"/>
            </a:endParaRPr>
          </a:p>
        </p:txBody>
      </p:sp>
      <p:sp>
        <p:nvSpPr>
          <p:cNvPr id="32" name="Título 1"/>
          <p:cNvSpPr>
            <a:spLocks noGrp="1"/>
          </p:cNvSpPr>
          <p:nvPr>
            <p:ph type="title"/>
          </p:nvPr>
        </p:nvSpPr>
        <p:spPr>
          <a:xfrm>
            <a:off x="457200" y="193956"/>
            <a:ext cx="7787208" cy="994122"/>
          </a:xfrm>
        </p:spPr>
        <p:txBody>
          <a:bodyPr/>
          <a:lstStyle/>
          <a:p>
            <a:r>
              <a:rPr lang="es-CL" dirty="0" smtClean="0"/>
              <a:t>La pertenencia al sistema educativo, como factor de protección, incide en múltiples dimensiones</a:t>
            </a:r>
            <a:endParaRPr lang="es-CL" dirty="0"/>
          </a:p>
        </p:txBody>
      </p:sp>
    </p:spTree>
    <p:extLst>
      <p:ext uri="{BB962C8B-B14F-4D97-AF65-F5344CB8AC3E}">
        <p14:creationId xmlns:p14="http://schemas.microsoft.com/office/powerpoint/2010/main" val="51943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5448" y="832924"/>
            <a:ext cx="8229600" cy="5740120"/>
          </a:xfrm>
        </p:spPr>
        <p:txBody>
          <a:bodyPr>
            <a:normAutofit/>
          </a:bodyPr>
          <a:lstStyle/>
          <a:p>
            <a:r>
              <a:rPr lang="es-ES" sz="2400" dirty="0"/>
              <a:t>Prácticas que contribuyen a </a:t>
            </a:r>
            <a:r>
              <a:rPr lang="es-ES" sz="2400" dirty="0" smtClean="0"/>
              <a:t>avanzar en una Escuela que cuida:</a:t>
            </a:r>
            <a:endParaRPr lang="es-ES" sz="2400" dirty="0"/>
          </a:p>
          <a:p>
            <a:pPr lvl="1"/>
            <a:r>
              <a:rPr lang="es-ES" sz="2000" dirty="0"/>
              <a:t>Participación de las familias</a:t>
            </a:r>
            <a:r>
              <a:rPr lang="es-ES" sz="2000" dirty="0" smtClean="0"/>
              <a:t>.</a:t>
            </a:r>
          </a:p>
          <a:p>
            <a:pPr lvl="1"/>
            <a:r>
              <a:rPr lang="es-ES" sz="2000" dirty="0" smtClean="0"/>
              <a:t>Declaraciones de inclusión y aceptación de la diversidad.</a:t>
            </a:r>
            <a:endParaRPr lang="es-ES" sz="2000" dirty="0"/>
          </a:p>
          <a:p>
            <a:pPr lvl="1"/>
            <a:r>
              <a:rPr lang="es-ES" sz="2000" dirty="0"/>
              <a:t>Buena relación </a:t>
            </a:r>
            <a:r>
              <a:rPr lang="es-ES" sz="2000" dirty="0" smtClean="0"/>
              <a:t>profesor-estudiante en </a:t>
            </a:r>
            <a:r>
              <a:rPr lang="es-ES" sz="2000" dirty="0"/>
              <a:t>el aula.</a:t>
            </a:r>
          </a:p>
          <a:p>
            <a:pPr lvl="1"/>
            <a:r>
              <a:rPr lang="es-ES" sz="2000" dirty="0"/>
              <a:t>Plan de trabajo con estudiantes que repiten muchas veces (que están muy atrasados).</a:t>
            </a:r>
          </a:p>
          <a:p>
            <a:pPr lvl="1"/>
            <a:r>
              <a:rPr lang="es-ES" sz="2000" dirty="0"/>
              <a:t>Identificar a los estudiantes que </a:t>
            </a:r>
            <a:r>
              <a:rPr lang="es-ES" sz="2000" dirty="0" smtClean="0"/>
              <a:t>requieren plan de trabajo especial.</a:t>
            </a:r>
          </a:p>
          <a:p>
            <a:pPr lvl="1"/>
            <a:r>
              <a:rPr lang="es-ES" sz="2000" dirty="0" smtClean="0"/>
              <a:t>Buen clima laboral.</a:t>
            </a:r>
            <a:endParaRPr lang="es-ES" sz="2000" dirty="0"/>
          </a:p>
          <a:p>
            <a:r>
              <a:rPr lang="es-ES" sz="2400" dirty="0" smtClean="0"/>
              <a:t>Prácticas que no contribuyen:</a:t>
            </a:r>
          </a:p>
          <a:p>
            <a:pPr lvl="1"/>
            <a:r>
              <a:rPr lang="es-ES" sz="2000" dirty="0" smtClean="0"/>
              <a:t>Reducción de la jornada escolar.</a:t>
            </a:r>
          </a:p>
          <a:p>
            <a:pPr lvl="1"/>
            <a:r>
              <a:rPr lang="es-ES" sz="2000" dirty="0" smtClean="0"/>
              <a:t>Eliminación de la jornada escolar (exámenes libres).</a:t>
            </a:r>
          </a:p>
          <a:p>
            <a:pPr lvl="1"/>
            <a:r>
              <a:rPr lang="es-ES" sz="2000" dirty="0" smtClean="0"/>
              <a:t>Suspensiones de clases a ciertos estudiantes.</a:t>
            </a:r>
          </a:p>
          <a:p>
            <a:pPr lvl="1"/>
            <a:r>
              <a:rPr lang="es-ES" sz="2000" dirty="0" smtClean="0"/>
              <a:t>Expulsar estudiantes.</a:t>
            </a:r>
          </a:p>
          <a:p>
            <a:pPr lvl="1"/>
            <a:r>
              <a:rPr lang="es-ES" sz="2000" dirty="0" smtClean="0"/>
              <a:t>Hacer repetir a estudiantes cuando no es pertinente.</a:t>
            </a:r>
          </a:p>
          <a:p>
            <a:pPr lvl="1"/>
            <a:r>
              <a:rPr lang="es-ES" sz="2000" dirty="0" smtClean="0"/>
              <a:t>Mala relación profesor-estudiante en el aula.</a:t>
            </a:r>
          </a:p>
          <a:p>
            <a:pPr lvl="1"/>
            <a:r>
              <a:rPr lang="es-ES" sz="2000" dirty="0" smtClean="0"/>
              <a:t>Estigmatización de estudiantes (y familias).</a:t>
            </a:r>
            <a:endParaRPr lang="es-ES" sz="2000" dirty="0"/>
          </a:p>
        </p:txBody>
      </p:sp>
      <p:pic>
        <p:nvPicPr>
          <p:cNvPr id="4" name="Picture 4" descr="C:\Users\mlabbe_sum\Desktop\FUNDACIÓN SÚMATE\CAMBIO DE IMAGEN\LOGOS\Logotipo_Sumate_cmyk_HDC_Vertic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7390" y="50800"/>
            <a:ext cx="771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rama"/>
          <p:cNvPicPr>
            <a:picLocks noChangeAspect="1" noChangeArrowheads="1"/>
          </p:cNvPicPr>
          <p:nvPr/>
        </p:nvPicPr>
        <p:blipFill>
          <a:blip r:embed="rId3">
            <a:extLst>
              <a:ext uri="{28A0092B-C50C-407E-A947-70E740481C1C}">
                <a14:useLocalDpi xmlns:a14="http://schemas.microsoft.com/office/drawing/2010/main" val="0"/>
              </a:ext>
            </a:extLst>
          </a:blip>
          <a:srcRect l="833" t="14363" r="1666" b="72099"/>
          <a:stretch>
            <a:fillRect/>
          </a:stretch>
        </p:blipFill>
        <p:spPr bwMode="auto">
          <a:xfrm>
            <a:off x="0" y="6291263"/>
            <a:ext cx="91440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506840" y="0"/>
            <a:ext cx="3881447" cy="5089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rgbClr val="1A8168"/>
                </a:solidFill>
              </a:rPr>
              <a:t>Fundación Súmate </a:t>
            </a:r>
          </a:p>
        </p:txBody>
      </p:sp>
      <p:sp>
        <p:nvSpPr>
          <p:cNvPr id="7" name="Rectángulo 6"/>
          <p:cNvSpPr/>
          <p:nvPr/>
        </p:nvSpPr>
        <p:spPr>
          <a:xfrm>
            <a:off x="0" y="-1939"/>
            <a:ext cx="510897" cy="510897"/>
          </a:xfrm>
          <a:prstGeom prst="rect">
            <a:avLst/>
          </a:prstGeom>
          <a:solidFill>
            <a:srgbClr val="1A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13953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Trama"/>
          <p:cNvPicPr>
            <a:picLocks noChangeAspect="1" noChangeArrowheads="1"/>
          </p:cNvPicPr>
          <p:nvPr/>
        </p:nvPicPr>
        <p:blipFill>
          <a:blip r:embed="rId3">
            <a:extLst>
              <a:ext uri="{28A0092B-C50C-407E-A947-70E740481C1C}">
                <a14:useLocalDpi xmlns:a14="http://schemas.microsoft.com/office/drawing/2010/main" val="0"/>
              </a:ext>
            </a:extLst>
          </a:blip>
          <a:srcRect l="833" t="14363" r="1666" b="72099"/>
          <a:stretch>
            <a:fillRect/>
          </a:stretch>
        </p:blipFill>
        <p:spPr bwMode="auto">
          <a:xfrm>
            <a:off x="0" y="6276977"/>
            <a:ext cx="9144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C:\Users\mlabbe_sum\Desktop\FUNDACIÓN SÚMATE\CAMBIO DE IMAGEN\LOGOS\Logotipo_Sumate_cmyk_HDC_Vertic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7390" y="50800"/>
            <a:ext cx="771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CuadroTexto 1"/>
          <p:cNvSpPr txBox="1">
            <a:spLocks noChangeArrowheads="1"/>
          </p:cNvSpPr>
          <p:nvPr/>
        </p:nvSpPr>
        <p:spPr bwMode="auto">
          <a:xfrm>
            <a:off x="1260475" y="337591"/>
            <a:ext cx="6840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CL" altLang="es-CL" sz="2400" dirty="0" smtClean="0"/>
              <a:t>MISIÓN INSTITUCIONAL</a:t>
            </a:r>
            <a:endParaRPr lang="es-CL" altLang="es-CL" sz="2400" dirty="0"/>
          </a:p>
        </p:txBody>
      </p:sp>
      <p:pic>
        <p:nvPicPr>
          <p:cNvPr id="4101" name="Imagen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465" y="1163487"/>
            <a:ext cx="3957637" cy="467995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4572000" y="2172565"/>
            <a:ext cx="4248150" cy="3170099"/>
          </a:xfrm>
          <a:prstGeom prst="rect">
            <a:avLst/>
          </a:prstGeom>
          <a:noFill/>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s-CL" sz="2000" dirty="0" smtClean="0"/>
              <a:t>Garantizar </a:t>
            </a:r>
            <a:r>
              <a:rPr lang="es-CL" sz="2000" dirty="0"/>
              <a:t>el derecho a aprender de niñas, niños y jóvenes con alto potencial de desarrollo, que viven con contextos de vulnerabilidad social, impulsando su integración y mantención en el sistema de educación formal, en un clima de reconocimiento de su dignidad, siguiendo el ejemplo de San Alberto </a:t>
            </a:r>
            <a:r>
              <a:rPr lang="es-CL" sz="2000" dirty="0" smtClean="0"/>
              <a:t>Hurtado.</a:t>
            </a:r>
            <a:endParaRPr lang="es-CL" sz="2000" dirty="0"/>
          </a:p>
        </p:txBody>
      </p:sp>
      <p:pic>
        <p:nvPicPr>
          <p:cNvPr id="4104" name="Picture 4" descr="Trama"/>
          <p:cNvPicPr>
            <a:picLocks noChangeAspect="1" noChangeArrowheads="1"/>
          </p:cNvPicPr>
          <p:nvPr/>
        </p:nvPicPr>
        <p:blipFill>
          <a:blip r:embed="rId3">
            <a:extLst>
              <a:ext uri="{28A0092B-C50C-407E-A947-70E740481C1C}">
                <a14:useLocalDpi xmlns:a14="http://schemas.microsoft.com/office/drawing/2010/main" val="0"/>
              </a:ext>
            </a:extLst>
          </a:blip>
          <a:srcRect l="833" t="14363" r="1666" b="72099"/>
          <a:stretch>
            <a:fillRect/>
          </a:stretch>
        </p:blipFill>
        <p:spPr bwMode="auto">
          <a:xfrm>
            <a:off x="0" y="6291263"/>
            <a:ext cx="91440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682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mlabbe_sum\Desktop\FUNDACIÓN SÚMATE\CAMBIO DE IMAGEN\LOGOS\Logotipo_Sumate_cmyk_HDC_Vertic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7390" y="50800"/>
            <a:ext cx="771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Trama"/>
          <p:cNvPicPr>
            <a:picLocks noChangeAspect="1" noChangeArrowheads="1"/>
          </p:cNvPicPr>
          <p:nvPr/>
        </p:nvPicPr>
        <p:blipFill>
          <a:blip r:embed="rId3">
            <a:extLst>
              <a:ext uri="{28A0092B-C50C-407E-A947-70E740481C1C}">
                <a14:useLocalDpi xmlns:a14="http://schemas.microsoft.com/office/drawing/2010/main" val="0"/>
              </a:ext>
            </a:extLst>
          </a:blip>
          <a:srcRect l="833" t="14363" r="1666" b="72099"/>
          <a:stretch>
            <a:fillRect/>
          </a:stretch>
        </p:blipFill>
        <p:spPr bwMode="auto">
          <a:xfrm>
            <a:off x="0" y="6291263"/>
            <a:ext cx="91440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506840" y="0"/>
            <a:ext cx="3881447" cy="5089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rgbClr val="1A8168"/>
                </a:solidFill>
              </a:rPr>
              <a:t>Fundación Súmate </a:t>
            </a:r>
          </a:p>
        </p:txBody>
      </p:sp>
      <p:sp>
        <p:nvSpPr>
          <p:cNvPr id="8" name="Rectángulo 7"/>
          <p:cNvSpPr/>
          <p:nvPr/>
        </p:nvSpPr>
        <p:spPr>
          <a:xfrm>
            <a:off x="0" y="-1939"/>
            <a:ext cx="510897" cy="510897"/>
          </a:xfrm>
          <a:prstGeom prst="rect">
            <a:avLst/>
          </a:prstGeom>
          <a:solidFill>
            <a:srgbClr val="1A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p:cNvSpPr/>
          <p:nvPr/>
        </p:nvSpPr>
        <p:spPr>
          <a:xfrm>
            <a:off x="1143146" y="662069"/>
            <a:ext cx="6395698" cy="553060"/>
          </a:xfrm>
          <a:prstGeom prst="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s-CL" sz="2000" dirty="0" smtClean="0">
                <a:solidFill>
                  <a:srgbClr val="008364"/>
                </a:solidFill>
              </a:rPr>
              <a:t>SISTEMA INTEGRADO DE RETENCION-REINSERCION –REINGRESO-PROYECCIÓN</a:t>
            </a:r>
            <a:endParaRPr lang="es-CL" sz="2000" dirty="0">
              <a:solidFill>
                <a:srgbClr val="008364"/>
              </a:solidFill>
            </a:endParaRPr>
          </a:p>
        </p:txBody>
      </p:sp>
      <p:sp>
        <p:nvSpPr>
          <p:cNvPr id="11" name="Rectángulo 10"/>
          <p:cNvSpPr/>
          <p:nvPr/>
        </p:nvSpPr>
        <p:spPr>
          <a:xfrm>
            <a:off x="720138" y="623021"/>
            <a:ext cx="376594" cy="557831"/>
          </a:xfrm>
          <a:prstGeom prst="rect">
            <a:avLst/>
          </a:prstGeom>
          <a:solidFill>
            <a:srgbClr val="008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cxnSp>
        <p:nvCxnSpPr>
          <p:cNvPr id="12" name="Conector recto de flecha 11"/>
          <p:cNvCxnSpPr/>
          <p:nvPr/>
        </p:nvCxnSpPr>
        <p:spPr>
          <a:xfrm>
            <a:off x="806402" y="804648"/>
            <a:ext cx="204066" cy="8010"/>
          </a:xfrm>
          <a:prstGeom prst="straightConnector1">
            <a:avLst/>
          </a:prstGeom>
          <a:ln>
            <a:solidFill>
              <a:schemeClr val="bg1"/>
            </a:solidFill>
            <a:tailEnd type="triangle"/>
          </a:ln>
        </p:spPr>
        <p:style>
          <a:lnRef idx="3">
            <a:schemeClr val="accent6"/>
          </a:lnRef>
          <a:fillRef idx="0">
            <a:schemeClr val="accent6"/>
          </a:fillRef>
          <a:effectRef idx="2">
            <a:schemeClr val="accent6"/>
          </a:effectRef>
          <a:fontRef idx="minor">
            <a:schemeClr val="tx1"/>
          </a:fontRef>
        </p:style>
      </p:cxnSp>
      <p:graphicFrame>
        <p:nvGraphicFramePr>
          <p:cNvPr id="2" name="Diagrama 1"/>
          <p:cNvGraphicFramePr/>
          <p:nvPr>
            <p:extLst>
              <p:ext uri="{D42A27DB-BD31-4B8C-83A1-F6EECF244321}">
                <p14:modId xmlns:p14="http://schemas.microsoft.com/office/powerpoint/2010/main" val="1523924518"/>
              </p:ext>
            </p:extLst>
          </p:nvPr>
        </p:nvGraphicFramePr>
        <p:xfrm>
          <a:off x="0" y="1420121"/>
          <a:ext cx="7001814" cy="48711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ángulo 2"/>
          <p:cNvSpPr/>
          <p:nvPr/>
        </p:nvSpPr>
        <p:spPr>
          <a:xfrm>
            <a:off x="4641907" y="3614328"/>
            <a:ext cx="3294290" cy="1323439"/>
          </a:xfrm>
          <a:prstGeom prst="rect">
            <a:avLst/>
          </a:prstGeom>
        </p:spPr>
        <p:txBody>
          <a:bodyPr wrap="square">
            <a:spAutoFit/>
          </a:bodyPr>
          <a:lstStyle/>
          <a:p>
            <a:pPr marL="285750" indent="-285750">
              <a:buFont typeface="Arial" panose="020B0604020202020204" pitchFamily="34" charset="0"/>
              <a:buChar char="•"/>
            </a:pPr>
            <a:r>
              <a:rPr lang="es-CL" sz="1600" dirty="0"/>
              <a:t>5 Escuelas de </a:t>
            </a:r>
            <a:r>
              <a:rPr lang="es-CL" sz="1600" dirty="0" smtClean="0"/>
              <a:t>Reingreso (Enseñanza básica y Media): 620 jóvenes entre 12 y 19 años nivelan estudios y resignifican experiencias de fracaso escolar</a:t>
            </a:r>
            <a:endParaRPr lang="es-CL" sz="1600" dirty="0"/>
          </a:p>
        </p:txBody>
      </p:sp>
      <p:sp>
        <p:nvSpPr>
          <p:cNvPr id="4" name="Rectángulo 3"/>
          <p:cNvSpPr/>
          <p:nvPr/>
        </p:nvSpPr>
        <p:spPr>
          <a:xfrm>
            <a:off x="11800" y="2737165"/>
            <a:ext cx="2305318" cy="1323439"/>
          </a:xfrm>
          <a:prstGeom prst="rect">
            <a:avLst/>
          </a:prstGeom>
        </p:spPr>
        <p:txBody>
          <a:bodyPr wrap="square">
            <a:spAutoFit/>
          </a:bodyPr>
          <a:lstStyle/>
          <a:p>
            <a:pPr marL="285750" indent="-285750">
              <a:buFont typeface="Arial" panose="020B0604020202020204" pitchFamily="34" charset="0"/>
              <a:buChar char="•"/>
            </a:pPr>
            <a:r>
              <a:rPr lang="es-CL" sz="1600" dirty="0"/>
              <a:t>1 Programa de Reinserción PDE 24 Horas La </a:t>
            </a:r>
            <a:r>
              <a:rPr lang="es-CL" sz="1600" dirty="0" err="1" smtClean="0"/>
              <a:t>Pintana</a:t>
            </a:r>
            <a:endParaRPr lang="es-CL" sz="1600" dirty="0" smtClean="0"/>
          </a:p>
          <a:p>
            <a:r>
              <a:rPr lang="es-CL" sz="1600" dirty="0"/>
              <a:t> </a:t>
            </a:r>
            <a:r>
              <a:rPr lang="es-CL" sz="1600" dirty="0" smtClean="0"/>
              <a:t>     </a:t>
            </a:r>
            <a:r>
              <a:rPr lang="es-CL" sz="1600" dirty="0" smtClean="0"/>
              <a:t>60 </a:t>
            </a:r>
            <a:r>
              <a:rPr lang="es-CL" sz="1600" dirty="0" smtClean="0"/>
              <a:t>jóvenes entre 10 y </a:t>
            </a:r>
            <a:r>
              <a:rPr lang="es-CL" sz="1600" dirty="0" smtClean="0"/>
              <a:t>     17 </a:t>
            </a:r>
            <a:r>
              <a:rPr lang="es-CL" sz="1600" dirty="0" smtClean="0"/>
              <a:t>años infractores de ley</a:t>
            </a:r>
            <a:endParaRPr lang="es-CL" sz="1600" dirty="0"/>
          </a:p>
        </p:txBody>
      </p:sp>
      <p:sp>
        <p:nvSpPr>
          <p:cNvPr id="14" name="Rectángulo 13"/>
          <p:cNvSpPr/>
          <p:nvPr/>
        </p:nvSpPr>
        <p:spPr>
          <a:xfrm>
            <a:off x="39855" y="4800262"/>
            <a:ext cx="2459866" cy="1569660"/>
          </a:xfrm>
          <a:prstGeom prst="rect">
            <a:avLst/>
          </a:prstGeom>
        </p:spPr>
        <p:txBody>
          <a:bodyPr wrap="square">
            <a:spAutoFit/>
          </a:bodyPr>
          <a:lstStyle/>
          <a:p>
            <a:pPr marL="285750" indent="-285750">
              <a:buFont typeface="Arial" panose="020B0604020202020204" pitchFamily="34" charset="0"/>
              <a:buChar char="•"/>
            </a:pPr>
            <a:r>
              <a:rPr lang="es-CL" sz="1600" dirty="0"/>
              <a:t>3 Programas </a:t>
            </a:r>
            <a:r>
              <a:rPr lang="es-CL" sz="1600" dirty="0" smtClean="0"/>
              <a:t>“</a:t>
            </a:r>
            <a:r>
              <a:rPr lang="es-CL" sz="1600" dirty="0"/>
              <a:t>Becas Oportunidad para la Educación Superior Técnico Profesional </a:t>
            </a:r>
            <a:endParaRPr lang="es-CL" sz="1600" dirty="0"/>
          </a:p>
          <a:p>
            <a:r>
              <a:rPr lang="es-CL" sz="1600" dirty="0" smtClean="0"/>
              <a:t> </a:t>
            </a:r>
            <a:r>
              <a:rPr lang="es-CL" sz="1600" dirty="0" smtClean="0"/>
              <a:t>     460 </a:t>
            </a:r>
            <a:r>
              <a:rPr lang="es-CL" sz="1600" dirty="0" smtClean="0"/>
              <a:t>jóvenes entre 18 y 25 años</a:t>
            </a:r>
            <a:endParaRPr lang="es-CL" sz="1600" dirty="0"/>
          </a:p>
        </p:txBody>
      </p:sp>
      <p:sp>
        <p:nvSpPr>
          <p:cNvPr id="15" name="Rectángulo 14"/>
          <p:cNvSpPr/>
          <p:nvPr/>
        </p:nvSpPr>
        <p:spPr>
          <a:xfrm>
            <a:off x="4641907" y="1496314"/>
            <a:ext cx="3097216" cy="1077218"/>
          </a:xfrm>
          <a:prstGeom prst="rect">
            <a:avLst/>
          </a:prstGeom>
        </p:spPr>
        <p:txBody>
          <a:bodyPr wrap="square">
            <a:spAutoFit/>
          </a:bodyPr>
          <a:lstStyle/>
          <a:p>
            <a:pPr marL="285750" indent="-285750">
              <a:buFont typeface="Arial" panose="020B0604020202020204" pitchFamily="34" charset="0"/>
              <a:buChar char="•"/>
            </a:pPr>
            <a:r>
              <a:rPr lang="es-CL" sz="1600" dirty="0"/>
              <a:t>2 Programas de Prevención escolar “Súmate a la Escuela</a:t>
            </a:r>
            <a:r>
              <a:rPr lang="es-CL" sz="1600" dirty="0" smtClean="0"/>
              <a:t>”: 498 niños y niñas entre 10 y 12 años Escuelas Municipales</a:t>
            </a:r>
            <a:endParaRPr lang="es-CL" sz="1600" dirty="0"/>
          </a:p>
        </p:txBody>
      </p:sp>
      <p:sp>
        <p:nvSpPr>
          <p:cNvPr id="16" name="CuadroTexto 15"/>
          <p:cNvSpPr txBox="1"/>
          <p:nvPr/>
        </p:nvSpPr>
        <p:spPr>
          <a:xfrm>
            <a:off x="5473521" y="5409127"/>
            <a:ext cx="3039414"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CL" dirty="0" smtClean="0"/>
              <a:t>TOTAL ATENCIONES:  1638 JÓVENES ATENDIDOS</a:t>
            </a:r>
            <a:endParaRPr lang="es-CL" dirty="0"/>
          </a:p>
        </p:txBody>
      </p:sp>
    </p:spTree>
    <p:extLst>
      <p:ext uri="{BB962C8B-B14F-4D97-AF65-F5344CB8AC3E}">
        <p14:creationId xmlns:p14="http://schemas.microsoft.com/office/powerpoint/2010/main" val="301602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49570" y="603849"/>
            <a:ext cx="5253487" cy="34035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Imagen</a:t>
            </a:r>
            <a:endParaRPr lang="es-CL"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2372" y="887507"/>
            <a:ext cx="4645969" cy="3015474"/>
          </a:xfrm>
          <a:prstGeom prst="rect">
            <a:avLst/>
          </a:prstGeom>
          <a:noFill/>
          <a:ln>
            <a:noFill/>
          </a:ln>
        </p:spPr>
      </p:pic>
      <p:sp>
        <p:nvSpPr>
          <p:cNvPr id="4" name="Rectángulo 3"/>
          <p:cNvSpPr/>
          <p:nvPr/>
        </p:nvSpPr>
        <p:spPr>
          <a:xfrm>
            <a:off x="2390736" y="3498445"/>
            <a:ext cx="4388287" cy="1115119"/>
          </a:xfrm>
          <a:prstGeom prst="rect">
            <a:avLst/>
          </a:prstGeom>
          <a:solidFill>
            <a:srgbClr val="1A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None/>
            </a:pPr>
            <a:r>
              <a:rPr lang="es-CL" altLang="es-CL" sz="2800" dirty="0" smtClean="0"/>
              <a:t>FUNDACIÓN EDUCACIONAL SÚMATE </a:t>
            </a:r>
            <a:endParaRPr lang="es-CL" altLang="es-CL" sz="2800" dirty="0"/>
          </a:p>
        </p:txBody>
      </p:sp>
      <p:pic>
        <p:nvPicPr>
          <p:cNvPr id="5" name="Picture 4" descr="C:\Users\mlabbe_sum\Desktop\FUNDACIÓN SÚMATE\CAMBIO DE IMAGEN\LOGOS\Logotipo_Sumate_cmyk_HDC_Vertic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484" y="4613564"/>
            <a:ext cx="1435352" cy="220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036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Trama"/>
          <p:cNvPicPr>
            <a:picLocks noChangeAspect="1" noChangeArrowheads="1"/>
          </p:cNvPicPr>
          <p:nvPr/>
        </p:nvPicPr>
        <p:blipFill>
          <a:blip r:embed="rId3">
            <a:extLst>
              <a:ext uri="{28A0092B-C50C-407E-A947-70E740481C1C}">
                <a14:useLocalDpi xmlns:a14="http://schemas.microsoft.com/office/drawing/2010/main" val="0"/>
              </a:ext>
            </a:extLst>
          </a:blip>
          <a:srcRect l="833" t="14363" r="1666" b="72099"/>
          <a:stretch>
            <a:fillRect/>
          </a:stretch>
        </p:blipFill>
        <p:spPr bwMode="auto">
          <a:xfrm>
            <a:off x="0" y="6276977"/>
            <a:ext cx="9144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C:\Users\mlabbe_sum\Desktop\FUNDACIÓN SÚMATE\CAMBIO DE IMAGEN\LOGOS\Logotipo_Sumate_cmyk_HDC_Vertic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7390" y="50800"/>
            <a:ext cx="771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4" descr="Trama"/>
          <p:cNvPicPr>
            <a:picLocks noChangeAspect="1" noChangeArrowheads="1"/>
          </p:cNvPicPr>
          <p:nvPr/>
        </p:nvPicPr>
        <p:blipFill>
          <a:blip r:embed="rId3">
            <a:extLst>
              <a:ext uri="{28A0092B-C50C-407E-A947-70E740481C1C}">
                <a14:useLocalDpi xmlns:a14="http://schemas.microsoft.com/office/drawing/2010/main" val="0"/>
              </a:ext>
            </a:extLst>
          </a:blip>
          <a:srcRect l="833" t="14363" r="1666" b="72099"/>
          <a:stretch>
            <a:fillRect/>
          </a:stretch>
        </p:blipFill>
        <p:spPr bwMode="auto">
          <a:xfrm>
            <a:off x="0" y="6291263"/>
            <a:ext cx="91440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ítulo 3"/>
          <p:cNvSpPr txBox="1">
            <a:spLocks/>
          </p:cNvSpPr>
          <p:nvPr/>
        </p:nvSpPr>
        <p:spPr>
          <a:xfrm>
            <a:off x="685800" y="2092180"/>
            <a:ext cx="77724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sz="5400" b="1" smtClean="0"/>
              <a:t>¿Qué recuerdas de tu paso por la Escuela?</a:t>
            </a:r>
            <a:endParaRPr lang="es-CL" sz="5400" b="1" dirty="0"/>
          </a:p>
        </p:txBody>
      </p:sp>
    </p:spTree>
    <p:extLst>
      <p:ext uri="{BB962C8B-B14F-4D97-AF65-F5344CB8AC3E}">
        <p14:creationId xmlns:p14="http://schemas.microsoft.com/office/powerpoint/2010/main" val="1031375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573232" y="1423842"/>
            <a:ext cx="7886700" cy="5157065"/>
          </a:xfrm>
        </p:spPr>
        <p:txBody>
          <a:bodyPr>
            <a:normAutofit fontScale="85000" lnSpcReduction="20000"/>
          </a:bodyPr>
          <a:lstStyle/>
          <a:p>
            <a:pPr fontAlgn="ctr"/>
            <a:r>
              <a:rPr lang="es-CL" dirty="0"/>
              <a:t>Existen más de </a:t>
            </a:r>
            <a:r>
              <a:rPr lang="es-CL" b="1" dirty="0"/>
              <a:t>100 </a:t>
            </a:r>
            <a:r>
              <a:rPr lang="es-CL" b="1" dirty="0" smtClean="0"/>
              <a:t>mil </a:t>
            </a:r>
            <a:r>
              <a:rPr lang="es-CL" dirty="0" smtClean="0"/>
              <a:t>jóvenes </a:t>
            </a:r>
            <a:r>
              <a:rPr lang="es-CL" dirty="0"/>
              <a:t>que se encuentran fuera del sistema escolar teniendo la edad para formar parte de él</a:t>
            </a:r>
            <a:r>
              <a:rPr lang="es-CL" dirty="0" smtClean="0"/>
              <a:t>.</a:t>
            </a:r>
          </a:p>
          <a:p>
            <a:pPr marL="0" indent="0" fontAlgn="ctr">
              <a:buNone/>
            </a:pPr>
            <a:endParaRPr lang="es-CL" dirty="0"/>
          </a:p>
          <a:p>
            <a:pPr fontAlgn="ctr"/>
            <a:r>
              <a:rPr lang="es-CL" dirty="0"/>
              <a:t> Un estudiante de escasos recursos tiene hasta </a:t>
            </a:r>
            <a:r>
              <a:rPr lang="es-CL" b="1" dirty="0"/>
              <a:t>6 veces </a:t>
            </a:r>
            <a:r>
              <a:rPr lang="es-CL" b="1" dirty="0" smtClean="0"/>
              <a:t>más </a:t>
            </a:r>
            <a:r>
              <a:rPr lang="es-CL" dirty="0" smtClean="0"/>
              <a:t>posibilidades </a:t>
            </a:r>
            <a:r>
              <a:rPr lang="es-CL" dirty="0"/>
              <a:t>de abandonar la escuela</a:t>
            </a:r>
            <a:r>
              <a:rPr lang="es-CL" dirty="0" smtClean="0"/>
              <a:t>.</a:t>
            </a:r>
          </a:p>
          <a:p>
            <a:pPr marL="0" indent="0" fontAlgn="ctr">
              <a:buNone/>
            </a:pPr>
            <a:endParaRPr lang="es-CL" dirty="0"/>
          </a:p>
          <a:p>
            <a:pPr fontAlgn="ctr"/>
            <a:r>
              <a:rPr lang="es-CL" dirty="0"/>
              <a:t> </a:t>
            </a:r>
            <a:r>
              <a:rPr lang="es-CL" b="1" dirty="0"/>
              <a:t>90.884 </a:t>
            </a:r>
            <a:r>
              <a:rPr lang="es-CL" b="1" dirty="0" smtClean="0"/>
              <a:t>estudiantes </a:t>
            </a:r>
            <a:r>
              <a:rPr lang="es-CL" dirty="0" smtClean="0"/>
              <a:t>salieron </a:t>
            </a:r>
            <a:r>
              <a:rPr lang="es-CL" dirty="0"/>
              <a:t>de sus colegios en 2013 y no volvieron en </a:t>
            </a:r>
            <a:r>
              <a:rPr lang="es-CL" dirty="0" smtClean="0"/>
              <a:t>2014.</a:t>
            </a:r>
          </a:p>
          <a:p>
            <a:pPr marL="0" indent="0" fontAlgn="ctr">
              <a:buNone/>
            </a:pPr>
            <a:endParaRPr lang="es-CL" dirty="0" smtClean="0"/>
          </a:p>
          <a:p>
            <a:pPr fontAlgn="ctr"/>
            <a:r>
              <a:rPr lang="es-CL" dirty="0" smtClean="0"/>
              <a:t>El </a:t>
            </a:r>
            <a:r>
              <a:rPr lang="es-CL" dirty="0"/>
              <a:t>principal factor de que un estudiante abandone la escuela es su experiencia al interior del </a:t>
            </a:r>
            <a:r>
              <a:rPr lang="es-CL" b="1" dirty="0"/>
              <a:t>Sistema Educativo Formal</a:t>
            </a:r>
            <a:r>
              <a:rPr lang="es-CL" b="1" dirty="0" smtClean="0"/>
              <a:t>.</a:t>
            </a:r>
          </a:p>
          <a:p>
            <a:pPr fontAlgn="ctr"/>
            <a:endParaRPr lang="es-CL" dirty="0"/>
          </a:p>
          <a:p>
            <a:pPr fontAlgn="ctr"/>
            <a:r>
              <a:rPr lang="es-CL" dirty="0"/>
              <a:t> Chile es uno de los países pertenecientes a la </a:t>
            </a:r>
            <a:r>
              <a:rPr lang="es-CL" b="1" dirty="0"/>
              <a:t>OCDE</a:t>
            </a:r>
            <a:r>
              <a:rPr lang="es-CL" dirty="0"/>
              <a:t>, donde existe más desigualdad educativa</a:t>
            </a:r>
            <a:r>
              <a:rPr lang="es-CL" dirty="0" smtClean="0"/>
              <a:t>.</a:t>
            </a:r>
            <a:r>
              <a:rPr lang="es-CL" dirty="0"/>
              <a:t/>
            </a:r>
            <a:br>
              <a:rPr lang="es-CL" dirty="0"/>
            </a:br>
            <a:endParaRPr lang="es-CL" dirty="0"/>
          </a:p>
          <a:p>
            <a:endParaRPr lang="es-CL" dirty="0"/>
          </a:p>
        </p:txBody>
      </p:sp>
      <p:pic>
        <p:nvPicPr>
          <p:cNvPr id="9" name="Picture 4" descr="C:\Users\mlabbe_sum\Desktop\FUNDACIÓN SÚMATE\CAMBIO DE IMAGEN\LOGOS\Logotipo_Sumate_cmyk_HDC_Vertic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7390" y="50800"/>
            <a:ext cx="771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Trama"/>
          <p:cNvPicPr>
            <a:picLocks noChangeAspect="1" noChangeArrowheads="1"/>
          </p:cNvPicPr>
          <p:nvPr/>
        </p:nvPicPr>
        <p:blipFill>
          <a:blip r:embed="rId3">
            <a:extLst>
              <a:ext uri="{28A0092B-C50C-407E-A947-70E740481C1C}">
                <a14:useLocalDpi xmlns:a14="http://schemas.microsoft.com/office/drawing/2010/main" val="0"/>
              </a:ext>
            </a:extLst>
          </a:blip>
          <a:srcRect l="833" t="14363" r="1666" b="72099"/>
          <a:stretch>
            <a:fillRect/>
          </a:stretch>
        </p:blipFill>
        <p:spPr bwMode="auto">
          <a:xfrm>
            <a:off x="0" y="6291263"/>
            <a:ext cx="91440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ángulo 12"/>
          <p:cNvSpPr/>
          <p:nvPr/>
        </p:nvSpPr>
        <p:spPr>
          <a:xfrm>
            <a:off x="518748" y="1939"/>
            <a:ext cx="3881447" cy="5089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solidFill>
                  <a:srgbClr val="1A8168"/>
                </a:solidFill>
              </a:rPr>
              <a:t>Fundación Súmate </a:t>
            </a:r>
            <a:endParaRPr lang="es-CL" sz="2400" b="1" dirty="0">
              <a:solidFill>
                <a:srgbClr val="1A8168"/>
              </a:solidFill>
            </a:endParaRPr>
          </a:p>
        </p:txBody>
      </p:sp>
      <p:sp>
        <p:nvSpPr>
          <p:cNvPr id="14" name="Rectángulo 13"/>
          <p:cNvSpPr/>
          <p:nvPr/>
        </p:nvSpPr>
        <p:spPr>
          <a:xfrm>
            <a:off x="11908" y="0"/>
            <a:ext cx="510897" cy="510897"/>
          </a:xfrm>
          <a:prstGeom prst="rect">
            <a:avLst/>
          </a:prstGeom>
          <a:solidFill>
            <a:srgbClr val="1A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961480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8748" y="1939"/>
            <a:ext cx="3881447" cy="5089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solidFill>
                  <a:srgbClr val="1A8168"/>
                </a:solidFill>
              </a:rPr>
              <a:t>Fundación Súmate </a:t>
            </a:r>
            <a:endParaRPr lang="es-CL" sz="2400" b="1" dirty="0">
              <a:solidFill>
                <a:srgbClr val="1A8168"/>
              </a:solidFill>
            </a:endParaRPr>
          </a:p>
        </p:txBody>
      </p:sp>
      <p:sp>
        <p:nvSpPr>
          <p:cNvPr id="5" name="Rectángulo 4"/>
          <p:cNvSpPr/>
          <p:nvPr/>
        </p:nvSpPr>
        <p:spPr>
          <a:xfrm>
            <a:off x="11908" y="0"/>
            <a:ext cx="510897" cy="510897"/>
          </a:xfrm>
          <a:prstGeom prst="rect">
            <a:avLst/>
          </a:prstGeom>
          <a:solidFill>
            <a:srgbClr val="1A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Picture 4" descr="C:\Users\mlabbe_sum\Desktop\FUNDACIÓN SÚMATE\CAMBIO DE IMAGEN\LOGOS\Logotipo_Sumate_cmyk_HDC_Vertic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7390" y="50800"/>
            <a:ext cx="771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Trama"/>
          <p:cNvPicPr>
            <a:picLocks noChangeAspect="1" noChangeArrowheads="1"/>
          </p:cNvPicPr>
          <p:nvPr/>
        </p:nvPicPr>
        <p:blipFill>
          <a:blip r:embed="rId3">
            <a:extLst>
              <a:ext uri="{28A0092B-C50C-407E-A947-70E740481C1C}">
                <a14:useLocalDpi xmlns:a14="http://schemas.microsoft.com/office/drawing/2010/main" val="0"/>
              </a:ext>
            </a:extLst>
          </a:blip>
          <a:srcRect l="833" t="14363" r="1666" b="72099"/>
          <a:stretch>
            <a:fillRect/>
          </a:stretch>
        </p:blipFill>
        <p:spPr bwMode="auto">
          <a:xfrm>
            <a:off x="0" y="6291263"/>
            <a:ext cx="91440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p:cNvSpPr txBox="1"/>
          <p:nvPr/>
        </p:nvSpPr>
        <p:spPr>
          <a:xfrm>
            <a:off x="3599542" y="1449952"/>
            <a:ext cx="5254172" cy="5078313"/>
          </a:xfrm>
          <a:prstGeom prst="rect">
            <a:avLst/>
          </a:prstGeom>
          <a:noFill/>
        </p:spPr>
        <p:txBody>
          <a:bodyPr wrap="square" rtlCol="0">
            <a:spAutoFit/>
          </a:bodyPr>
          <a:lstStyle/>
          <a:p>
            <a:r>
              <a:rPr lang="es-CL" dirty="0" smtClean="0"/>
              <a:t>La </a:t>
            </a:r>
            <a:r>
              <a:rPr lang="es-CL" dirty="0"/>
              <a:t>fotografía es cuando me encontraba en primero básico, </a:t>
            </a:r>
            <a:r>
              <a:rPr lang="es-CL" b="1" dirty="0"/>
              <a:t>los recuerdos que tengo son los mejores ya que siempre presenté una buena relación con mis compañeros de curso, a pesar de que era muy desordenada. </a:t>
            </a:r>
          </a:p>
          <a:p>
            <a:r>
              <a:rPr lang="es-CL" dirty="0"/>
              <a:t>El motivo de dejar el colegio, fue porque </a:t>
            </a:r>
            <a:r>
              <a:rPr lang="es-CL" b="1" dirty="0"/>
              <a:t>mi mamá estuvo detenida durante tres años, durante ese periodo estuve viviendo con mi abuela materna con quien mantenía una pésima relación</a:t>
            </a:r>
            <a:r>
              <a:rPr lang="es-CL" dirty="0"/>
              <a:t>, luego cuando salió mi madre de cumplir condena, </a:t>
            </a:r>
            <a:r>
              <a:rPr lang="es-CL" b="1" dirty="0"/>
              <a:t>ella me dejo hacer lo que yo quisiera no me ponía normas, reglas y me compraba de todo.</a:t>
            </a:r>
          </a:p>
          <a:p>
            <a:r>
              <a:rPr lang="es-CL" dirty="0"/>
              <a:t>Mis planes se encuentran en retomar mis estudios el próximo año en la escuela del 20 de santa rosa (Betania), me gustaría que en el colegio hubiesen recreos con música, muchos talleres (peluquería – gastronomía), que realicen salidas como las del PDE.</a:t>
            </a:r>
          </a:p>
          <a:p>
            <a:endParaRPr lang="es-CL" dirty="0"/>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356" y="1385379"/>
            <a:ext cx="3201906" cy="4758756"/>
          </a:xfrm>
          <a:prstGeom prst="rect">
            <a:avLst/>
          </a:prstGeom>
        </p:spPr>
      </p:pic>
      <p:sp>
        <p:nvSpPr>
          <p:cNvPr id="10" name="Rectángulo 9"/>
          <p:cNvSpPr/>
          <p:nvPr/>
        </p:nvSpPr>
        <p:spPr>
          <a:xfrm>
            <a:off x="1143146" y="662069"/>
            <a:ext cx="6395698" cy="553060"/>
          </a:xfrm>
          <a:prstGeom prst="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rtlCol="0" anchor="ctr"/>
          <a:lstStyle/>
          <a:p>
            <a:r>
              <a:rPr lang="es-CL" sz="2000" dirty="0" smtClean="0">
                <a:solidFill>
                  <a:srgbClr val="008364"/>
                </a:solidFill>
              </a:rPr>
              <a:t>Testimonios de Exclusión</a:t>
            </a:r>
            <a:endParaRPr lang="es-CL" sz="2000" dirty="0">
              <a:solidFill>
                <a:srgbClr val="008364"/>
              </a:solidFill>
            </a:endParaRPr>
          </a:p>
        </p:txBody>
      </p:sp>
      <p:sp>
        <p:nvSpPr>
          <p:cNvPr id="11" name="Rectángulo 10"/>
          <p:cNvSpPr/>
          <p:nvPr/>
        </p:nvSpPr>
        <p:spPr>
          <a:xfrm>
            <a:off x="720138" y="623021"/>
            <a:ext cx="376594" cy="557831"/>
          </a:xfrm>
          <a:prstGeom prst="rect">
            <a:avLst/>
          </a:prstGeom>
          <a:solidFill>
            <a:srgbClr val="008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cxnSp>
        <p:nvCxnSpPr>
          <p:cNvPr id="12" name="Conector recto de flecha 11"/>
          <p:cNvCxnSpPr/>
          <p:nvPr/>
        </p:nvCxnSpPr>
        <p:spPr>
          <a:xfrm>
            <a:off x="806402" y="804648"/>
            <a:ext cx="204066" cy="8010"/>
          </a:xfrm>
          <a:prstGeom prst="straightConnector1">
            <a:avLst/>
          </a:prstGeom>
          <a:ln>
            <a:solidFill>
              <a:schemeClr val="bg1"/>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5560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364182" y="1890815"/>
            <a:ext cx="4355123" cy="3970318"/>
          </a:xfrm>
          <a:prstGeom prst="rect">
            <a:avLst/>
          </a:prstGeom>
          <a:noFill/>
        </p:spPr>
        <p:txBody>
          <a:bodyPr wrap="square" rtlCol="0">
            <a:spAutoFit/>
          </a:bodyPr>
          <a:lstStyle/>
          <a:p>
            <a:r>
              <a:rPr lang="es-CL" dirty="0"/>
              <a:t>La foto es importante para mí ya que estoy estudiando con los tíos del PDE, además que </a:t>
            </a:r>
            <a:r>
              <a:rPr lang="es-CL" b="1" dirty="0"/>
              <a:t>no tengo fotografías de cuando estudiaba.</a:t>
            </a:r>
          </a:p>
          <a:p>
            <a:r>
              <a:rPr lang="es-CL" dirty="0"/>
              <a:t>El motivo de dejar los estudios fue cuando estaba en 3° básico, </a:t>
            </a:r>
            <a:r>
              <a:rPr lang="es-CL" b="1" dirty="0"/>
              <a:t>ya que me ponía a pelear y además llevaba marihuana. Luego me dedique hacer hurtos porque mi familia no tenía dinero. </a:t>
            </a:r>
          </a:p>
          <a:p>
            <a:r>
              <a:rPr lang="es-CL" dirty="0"/>
              <a:t>Me gustaría estudiar en un colegio normal y no especial, que hubieran muchos recreos y talleres de panadería para hacer dobladitas.</a:t>
            </a:r>
          </a:p>
          <a:p>
            <a:r>
              <a:rPr lang="es-CL" dirty="0"/>
              <a:t>Me gustaría trabajar en la construcción y terminar mi 8° básico. </a:t>
            </a:r>
          </a:p>
          <a:p>
            <a:endParaRPr lang="es-CL" dirty="0"/>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t="9091" b="36970"/>
          <a:stretch/>
        </p:blipFill>
        <p:spPr>
          <a:xfrm>
            <a:off x="274060" y="1863109"/>
            <a:ext cx="3857625" cy="3699164"/>
          </a:xfrm>
          <a:prstGeom prst="rect">
            <a:avLst/>
          </a:prstGeom>
        </p:spPr>
      </p:pic>
      <p:sp>
        <p:nvSpPr>
          <p:cNvPr id="6" name="Rectángulo 5"/>
          <p:cNvSpPr/>
          <p:nvPr/>
        </p:nvSpPr>
        <p:spPr>
          <a:xfrm>
            <a:off x="518748" y="1939"/>
            <a:ext cx="3881447" cy="5089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solidFill>
                  <a:srgbClr val="1A8168"/>
                </a:solidFill>
              </a:rPr>
              <a:t>Fundación Súmate </a:t>
            </a:r>
            <a:endParaRPr lang="es-CL" sz="2400" b="1" dirty="0">
              <a:solidFill>
                <a:srgbClr val="1A8168"/>
              </a:solidFill>
            </a:endParaRPr>
          </a:p>
        </p:txBody>
      </p:sp>
      <p:sp>
        <p:nvSpPr>
          <p:cNvPr id="7" name="Rectángulo 6"/>
          <p:cNvSpPr/>
          <p:nvPr/>
        </p:nvSpPr>
        <p:spPr>
          <a:xfrm>
            <a:off x="11908" y="0"/>
            <a:ext cx="510897" cy="510897"/>
          </a:xfrm>
          <a:prstGeom prst="rect">
            <a:avLst/>
          </a:prstGeom>
          <a:solidFill>
            <a:srgbClr val="1A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Picture 4" descr="C:\Users\mlabbe_sum\Desktop\FUNDACIÓN SÚMATE\CAMBIO DE IMAGEN\LOGOS\Logotipo_Sumate_cmyk_HDC_Vertic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7390" y="50800"/>
            <a:ext cx="771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Trama"/>
          <p:cNvPicPr>
            <a:picLocks noChangeAspect="1" noChangeArrowheads="1"/>
          </p:cNvPicPr>
          <p:nvPr/>
        </p:nvPicPr>
        <p:blipFill>
          <a:blip r:embed="rId4">
            <a:extLst>
              <a:ext uri="{28A0092B-C50C-407E-A947-70E740481C1C}">
                <a14:useLocalDpi xmlns:a14="http://schemas.microsoft.com/office/drawing/2010/main" val="0"/>
              </a:ext>
            </a:extLst>
          </a:blip>
          <a:srcRect l="833" t="14363" r="1666" b="72099"/>
          <a:stretch>
            <a:fillRect/>
          </a:stretch>
        </p:blipFill>
        <p:spPr bwMode="auto">
          <a:xfrm>
            <a:off x="0" y="6291263"/>
            <a:ext cx="91440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1143146" y="662069"/>
            <a:ext cx="6395698" cy="553060"/>
          </a:xfrm>
          <a:prstGeom prst="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rtlCol="0" anchor="ctr"/>
          <a:lstStyle/>
          <a:p>
            <a:r>
              <a:rPr lang="es-CL" sz="2000" dirty="0" smtClean="0">
                <a:solidFill>
                  <a:srgbClr val="008364"/>
                </a:solidFill>
              </a:rPr>
              <a:t>Testimonios de Exclusión</a:t>
            </a:r>
            <a:endParaRPr lang="es-CL" sz="2000" dirty="0">
              <a:solidFill>
                <a:srgbClr val="008364"/>
              </a:solidFill>
            </a:endParaRPr>
          </a:p>
        </p:txBody>
      </p:sp>
      <p:sp>
        <p:nvSpPr>
          <p:cNvPr id="11" name="Rectángulo 10"/>
          <p:cNvSpPr/>
          <p:nvPr/>
        </p:nvSpPr>
        <p:spPr>
          <a:xfrm>
            <a:off x="720138" y="623021"/>
            <a:ext cx="376594" cy="557831"/>
          </a:xfrm>
          <a:prstGeom prst="rect">
            <a:avLst/>
          </a:prstGeom>
          <a:solidFill>
            <a:srgbClr val="008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cxnSp>
        <p:nvCxnSpPr>
          <p:cNvPr id="12" name="Conector recto de flecha 11"/>
          <p:cNvCxnSpPr/>
          <p:nvPr/>
        </p:nvCxnSpPr>
        <p:spPr>
          <a:xfrm>
            <a:off x="806402" y="804648"/>
            <a:ext cx="204066" cy="8010"/>
          </a:xfrm>
          <a:prstGeom prst="straightConnector1">
            <a:avLst/>
          </a:prstGeom>
          <a:ln>
            <a:solidFill>
              <a:schemeClr val="bg1"/>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457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15716" y="1010412"/>
            <a:ext cx="6395698" cy="553060"/>
          </a:xfrm>
          <a:prstGeom prst="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s-CL" sz="2000" dirty="0" smtClean="0">
                <a:solidFill>
                  <a:srgbClr val="008364"/>
                </a:solidFill>
              </a:rPr>
              <a:t>Factores o dimensiones que inciden en la exclusión educativa</a:t>
            </a:r>
            <a:endParaRPr lang="es-CL" sz="2000" dirty="0">
              <a:solidFill>
                <a:srgbClr val="008364"/>
              </a:solidFill>
            </a:endParaRPr>
          </a:p>
        </p:txBody>
      </p:sp>
      <p:sp>
        <p:nvSpPr>
          <p:cNvPr id="5" name="Rectángulo 4"/>
          <p:cNvSpPr/>
          <p:nvPr/>
        </p:nvSpPr>
        <p:spPr>
          <a:xfrm>
            <a:off x="792708" y="971364"/>
            <a:ext cx="376594" cy="557831"/>
          </a:xfrm>
          <a:prstGeom prst="rect">
            <a:avLst/>
          </a:prstGeom>
          <a:solidFill>
            <a:srgbClr val="008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cxnSp>
        <p:nvCxnSpPr>
          <p:cNvPr id="6" name="Conector recto de flecha 5"/>
          <p:cNvCxnSpPr/>
          <p:nvPr/>
        </p:nvCxnSpPr>
        <p:spPr>
          <a:xfrm>
            <a:off x="878972" y="1152991"/>
            <a:ext cx="204066" cy="8010"/>
          </a:xfrm>
          <a:prstGeom prst="straightConnector1">
            <a:avLst/>
          </a:prstGeom>
          <a:ln>
            <a:solidFill>
              <a:schemeClr val="bg1"/>
            </a:solidFill>
            <a:tailEnd type="triangle"/>
          </a:ln>
        </p:spPr>
        <p:style>
          <a:lnRef idx="3">
            <a:schemeClr val="accent6"/>
          </a:lnRef>
          <a:fillRef idx="0">
            <a:schemeClr val="accent6"/>
          </a:fillRef>
          <a:effectRef idx="2">
            <a:schemeClr val="accent6"/>
          </a:effectRef>
          <a:fontRef idx="minor">
            <a:schemeClr val="tx1"/>
          </a:fontRef>
        </p:style>
      </p:cxnSp>
      <p:sp>
        <p:nvSpPr>
          <p:cNvPr id="7" name="Rectángulo 6"/>
          <p:cNvSpPr/>
          <p:nvPr/>
        </p:nvSpPr>
        <p:spPr>
          <a:xfrm>
            <a:off x="506840" y="0"/>
            <a:ext cx="3881447" cy="5089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solidFill>
                  <a:srgbClr val="1A8168"/>
                </a:solidFill>
              </a:rPr>
              <a:t>Fundación Súmate </a:t>
            </a:r>
            <a:endParaRPr lang="es-CL" sz="2400" b="1" dirty="0">
              <a:solidFill>
                <a:srgbClr val="1A8168"/>
              </a:solidFill>
            </a:endParaRPr>
          </a:p>
        </p:txBody>
      </p:sp>
      <p:sp>
        <p:nvSpPr>
          <p:cNvPr id="8" name="Rectángulo 7"/>
          <p:cNvSpPr/>
          <p:nvPr/>
        </p:nvSpPr>
        <p:spPr>
          <a:xfrm>
            <a:off x="0" y="-1939"/>
            <a:ext cx="510897" cy="510897"/>
          </a:xfrm>
          <a:prstGeom prst="rect">
            <a:avLst/>
          </a:prstGeom>
          <a:solidFill>
            <a:srgbClr val="1A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KMA1D1FEAF"/>
          <p:cNvSpPr>
            <a:spLocks noChangeArrowheads="1"/>
          </p:cNvSpPr>
          <p:nvPr>
            <p:custDataLst>
              <p:tags r:id="rId1"/>
            </p:custDataLst>
          </p:nvPr>
        </p:nvSpPr>
        <p:spPr bwMode="auto">
          <a:xfrm>
            <a:off x="1452523" y="1904248"/>
            <a:ext cx="2808312" cy="360430"/>
          </a:xfrm>
          <a:prstGeom prst="rect">
            <a:avLst/>
          </a:prstGeom>
          <a:solidFill>
            <a:srgbClr val="92D050"/>
          </a:solidFill>
          <a:ln>
            <a:noFill/>
          </a:ln>
          <a:extLst/>
        </p:spPr>
        <p:txBody>
          <a:bodyPr wrap="square" lIns="41026" tIns="41312" rIns="41026" bIns="41312">
            <a:spAutoFit/>
          </a:bodyPr>
          <a:lstStyle>
            <a:lvl1pPr defTabSz="881063">
              <a:defRPr sz="1500">
                <a:solidFill>
                  <a:srgbClr val="000000"/>
                </a:solidFill>
                <a:latin typeface="Verdana" panose="020B0604030504040204" pitchFamily="34" charset="0"/>
              </a:defRPr>
            </a:lvl1pPr>
            <a:lvl2pPr marL="742950" indent="-285750" defTabSz="881063">
              <a:defRPr sz="1500">
                <a:solidFill>
                  <a:srgbClr val="000000"/>
                </a:solidFill>
                <a:latin typeface="Verdana" panose="020B0604030504040204" pitchFamily="34" charset="0"/>
              </a:defRPr>
            </a:lvl2pPr>
            <a:lvl3pPr marL="1143000" indent="-228600" defTabSz="881063">
              <a:defRPr sz="1500">
                <a:solidFill>
                  <a:srgbClr val="000000"/>
                </a:solidFill>
                <a:latin typeface="Verdana" panose="020B0604030504040204" pitchFamily="34" charset="0"/>
              </a:defRPr>
            </a:lvl3pPr>
            <a:lvl4pPr marL="1600200" indent="-228600" defTabSz="881063">
              <a:defRPr sz="1500">
                <a:solidFill>
                  <a:srgbClr val="000000"/>
                </a:solidFill>
                <a:latin typeface="Verdana" panose="020B0604030504040204" pitchFamily="34" charset="0"/>
              </a:defRPr>
            </a:lvl4pPr>
            <a:lvl5pPr marL="2057400" indent="-228600" defTabSz="881063">
              <a:defRPr sz="1500">
                <a:solidFill>
                  <a:srgbClr val="000000"/>
                </a:solidFill>
                <a:latin typeface="Verdana" panose="020B0604030504040204" pitchFamily="34" charset="0"/>
              </a:defRPr>
            </a:lvl5pPr>
            <a:lvl6pPr marL="2514600" indent="-228600" algn="ctr" defTabSz="881063" eaLnBrk="0" fontAlgn="base" hangingPunct="0">
              <a:spcBef>
                <a:spcPct val="0"/>
              </a:spcBef>
              <a:spcAft>
                <a:spcPct val="0"/>
              </a:spcAft>
              <a:defRPr sz="1500">
                <a:solidFill>
                  <a:srgbClr val="000000"/>
                </a:solidFill>
                <a:latin typeface="Verdana" panose="020B0604030504040204" pitchFamily="34" charset="0"/>
              </a:defRPr>
            </a:lvl6pPr>
            <a:lvl7pPr marL="2971800" indent="-228600" algn="ctr" defTabSz="881063" eaLnBrk="0" fontAlgn="base" hangingPunct="0">
              <a:spcBef>
                <a:spcPct val="0"/>
              </a:spcBef>
              <a:spcAft>
                <a:spcPct val="0"/>
              </a:spcAft>
              <a:defRPr sz="1500">
                <a:solidFill>
                  <a:srgbClr val="000000"/>
                </a:solidFill>
                <a:latin typeface="Verdana" panose="020B0604030504040204" pitchFamily="34" charset="0"/>
              </a:defRPr>
            </a:lvl7pPr>
            <a:lvl8pPr marL="3429000" indent="-228600" algn="ctr" defTabSz="881063" eaLnBrk="0" fontAlgn="base" hangingPunct="0">
              <a:spcBef>
                <a:spcPct val="0"/>
              </a:spcBef>
              <a:spcAft>
                <a:spcPct val="0"/>
              </a:spcAft>
              <a:defRPr sz="1500">
                <a:solidFill>
                  <a:srgbClr val="000000"/>
                </a:solidFill>
                <a:latin typeface="Verdana" panose="020B0604030504040204" pitchFamily="34" charset="0"/>
              </a:defRPr>
            </a:lvl8pPr>
            <a:lvl9pPr marL="3886200" indent="-228600" algn="ctr" defTabSz="881063" eaLnBrk="0" fontAlgn="base" hangingPunct="0">
              <a:spcBef>
                <a:spcPct val="0"/>
              </a:spcBef>
              <a:spcAft>
                <a:spcPct val="0"/>
              </a:spcAft>
              <a:defRPr sz="1500">
                <a:solidFill>
                  <a:srgbClr val="000000"/>
                </a:solidFill>
                <a:latin typeface="Verdana" panose="020B0604030504040204" pitchFamily="34" charset="0"/>
              </a:defRPr>
            </a:lvl9pPr>
          </a:lstStyle>
          <a:p>
            <a:pPr algn="ctr">
              <a:spcBef>
                <a:spcPct val="20000"/>
              </a:spcBef>
              <a:buClr>
                <a:srgbClr val="000000"/>
              </a:buClr>
              <a:buFont typeface="Marlett" pitchFamily="2" charset="2"/>
              <a:buNone/>
            </a:pPr>
            <a:r>
              <a:rPr lang="es-CL" altLang="es-CL" sz="1800" noProof="1">
                <a:solidFill>
                  <a:prstClr val="white"/>
                </a:solidFill>
                <a:latin typeface="+mn-lt"/>
              </a:rPr>
              <a:t>Condiciones estructurales</a:t>
            </a:r>
          </a:p>
        </p:txBody>
      </p:sp>
      <p:sp>
        <p:nvSpPr>
          <p:cNvPr id="11" name="KMA1D1FEAF"/>
          <p:cNvSpPr>
            <a:spLocks noChangeArrowheads="1"/>
          </p:cNvSpPr>
          <p:nvPr>
            <p:custDataLst>
              <p:tags r:id="rId2"/>
            </p:custDataLst>
          </p:nvPr>
        </p:nvSpPr>
        <p:spPr bwMode="auto">
          <a:xfrm>
            <a:off x="578700" y="2605254"/>
            <a:ext cx="3568297" cy="1720638"/>
          </a:xfrm>
          <a:prstGeom prst="rect">
            <a:avLst/>
          </a:prstGeom>
          <a:noFill/>
          <a:extLst/>
        </p:spPr>
        <p:txBody>
          <a:bodyPr wrap="square" lIns="0" rIns="0">
            <a:noAutofit/>
          </a:bodyPr>
          <a:lstStyle/>
          <a:p>
            <a:pPr algn="just"/>
            <a:r>
              <a:rPr lang="es-CL" sz="2400" dirty="0" smtClean="0">
                <a:solidFill>
                  <a:prstClr val="black"/>
                </a:solidFill>
              </a:rPr>
              <a:t>Pobreza por ingresos </a:t>
            </a:r>
          </a:p>
          <a:p>
            <a:pPr algn="just"/>
            <a:r>
              <a:rPr lang="es-CL" sz="2400" dirty="0">
                <a:solidFill>
                  <a:prstClr val="black"/>
                </a:solidFill>
              </a:rPr>
              <a:t>y</a:t>
            </a:r>
            <a:r>
              <a:rPr lang="es-CL" sz="2400" dirty="0" smtClean="0">
                <a:solidFill>
                  <a:prstClr val="black"/>
                </a:solidFill>
              </a:rPr>
              <a:t> pobreza multidimensional  </a:t>
            </a:r>
            <a:endParaRPr lang="es-CL" sz="2400" dirty="0">
              <a:solidFill>
                <a:prstClr val="black"/>
              </a:solidFill>
            </a:endParaRPr>
          </a:p>
        </p:txBody>
      </p:sp>
      <p:pic>
        <p:nvPicPr>
          <p:cNvPr id="12" name="Imagen 11"/>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76527" y="3914720"/>
            <a:ext cx="1130014" cy="947121"/>
          </a:xfrm>
          <a:prstGeom prst="rect">
            <a:avLst/>
          </a:prstGeom>
        </p:spPr>
      </p:pic>
      <p:sp>
        <p:nvSpPr>
          <p:cNvPr id="15" name="KMA1D1FEAF"/>
          <p:cNvSpPr>
            <a:spLocks noChangeArrowheads="1"/>
          </p:cNvSpPr>
          <p:nvPr>
            <p:custDataLst>
              <p:tags r:id="rId3"/>
            </p:custDataLst>
          </p:nvPr>
        </p:nvSpPr>
        <p:spPr bwMode="auto">
          <a:xfrm>
            <a:off x="4640472" y="1904048"/>
            <a:ext cx="2808312" cy="360430"/>
          </a:xfrm>
          <a:prstGeom prst="rect">
            <a:avLst/>
          </a:prstGeom>
          <a:solidFill>
            <a:srgbClr val="92D050"/>
          </a:solidFill>
          <a:ln>
            <a:noFill/>
          </a:ln>
          <a:extLst/>
        </p:spPr>
        <p:txBody>
          <a:bodyPr wrap="square" lIns="41026" tIns="41312" rIns="41026" bIns="41312">
            <a:spAutoFit/>
          </a:bodyPr>
          <a:lstStyle>
            <a:lvl1pPr defTabSz="881063">
              <a:defRPr sz="1500">
                <a:solidFill>
                  <a:srgbClr val="000000"/>
                </a:solidFill>
                <a:latin typeface="Verdana" panose="020B0604030504040204" pitchFamily="34" charset="0"/>
              </a:defRPr>
            </a:lvl1pPr>
            <a:lvl2pPr marL="742950" indent="-285750" defTabSz="881063">
              <a:defRPr sz="1500">
                <a:solidFill>
                  <a:srgbClr val="000000"/>
                </a:solidFill>
                <a:latin typeface="Verdana" panose="020B0604030504040204" pitchFamily="34" charset="0"/>
              </a:defRPr>
            </a:lvl2pPr>
            <a:lvl3pPr marL="1143000" indent="-228600" defTabSz="881063">
              <a:defRPr sz="1500">
                <a:solidFill>
                  <a:srgbClr val="000000"/>
                </a:solidFill>
                <a:latin typeface="Verdana" panose="020B0604030504040204" pitchFamily="34" charset="0"/>
              </a:defRPr>
            </a:lvl3pPr>
            <a:lvl4pPr marL="1600200" indent="-228600" defTabSz="881063">
              <a:defRPr sz="1500">
                <a:solidFill>
                  <a:srgbClr val="000000"/>
                </a:solidFill>
                <a:latin typeface="Verdana" panose="020B0604030504040204" pitchFamily="34" charset="0"/>
              </a:defRPr>
            </a:lvl4pPr>
            <a:lvl5pPr marL="2057400" indent="-228600" defTabSz="881063">
              <a:defRPr sz="1500">
                <a:solidFill>
                  <a:srgbClr val="000000"/>
                </a:solidFill>
                <a:latin typeface="Verdana" panose="020B0604030504040204" pitchFamily="34" charset="0"/>
              </a:defRPr>
            </a:lvl5pPr>
            <a:lvl6pPr marL="2514600" indent="-228600" algn="ctr" defTabSz="881063" eaLnBrk="0" fontAlgn="base" hangingPunct="0">
              <a:spcBef>
                <a:spcPct val="0"/>
              </a:spcBef>
              <a:spcAft>
                <a:spcPct val="0"/>
              </a:spcAft>
              <a:defRPr sz="1500">
                <a:solidFill>
                  <a:srgbClr val="000000"/>
                </a:solidFill>
                <a:latin typeface="Verdana" panose="020B0604030504040204" pitchFamily="34" charset="0"/>
              </a:defRPr>
            </a:lvl6pPr>
            <a:lvl7pPr marL="2971800" indent="-228600" algn="ctr" defTabSz="881063" eaLnBrk="0" fontAlgn="base" hangingPunct="0">
              <a:spcBef>
                <a:spcPct val="0"/>
              </a:spcBef>
              <a:spcAft>
                <a:spcPct val="0"/>
              </a:spcAft>
              <a:defRPr sz="1500">
                <a:solidFill>
                  <a:srgbClr val="000000"/>
                </a:solidFill>
                <a:latin typeface="Verdana" panose="020B0604030504040204" pitchFamily="34" charset="0"/>
              </a:defRPr>
            </a:lvl7pPr>
            <a:lvl8pPr marL="3429000" indent="-228600" algn="ctr" defTabSz="881063" eaLnBrk="0" fontAlgn="base" hangingPunct="0">
              <a:spcBef>
                <a:spcPct val="0"/>
              </a:spcBef>
              <a:spcAft>
                <a:spcPct val="0"/>
              </a:spcAft>
              <a:defRPr sz="1500">
                <a:solidFill>
                  <a:srgbClr val="000000"/>
                </a:solidFill>
                <a:latin typeface="Verdana" panose="020B0604030504040204" pitchFamily="34" charset="0"/>
              </a:defRPr>
            </a:lvl8pPr>
            <a:lvl9pPr marL="3886200" indent="-228600" algn="ctr" defTabSz="881063" eaLnBrk="0" fontAlgn="base" hangingPunct="0">
              <a:spcBef>
                <a:spcPct val="0"/>
              </a:spcBef>
              <a:spcAft>
                <a:spcPct val="0"/>
              </a:spcAft>
              <a:defRPr sz="1500">
                <a:solidFill>
                  <a:srgbClr val="000000"/>
                </a:solidFill>
                <a:latin typeface="Verdana" panose="020B0604030504040204" pitchFamily="34" charset="0"/>
              </a:defRPr>
            </a:lvl9pPr>
          </a:lstStyle>
          <a:p>
            <a:pPr algn="ctr">
              <a:spcBef>
                <a:spcPct val="20000"/>
              </a:spcBef>
              <a:buClr>
                <a:srgbClr val="000000"/>
              </a:buClr>
              <a:buFont typeface="Marlett" pitchFamily="2" charset="2"/>
              <a:buNone/>
            </a:pPr>
            <a:r>
              <a:rPr lang="es-CL" altLang="es-CL" sz="1800" noProof="1">
                <a:solidFill>
                  <a:prstClr val="white"/>
                </a:solidFill>
                <a:latin typeface="+mn-lt"/>
              </a:rPr>
              <a:t>Condiciones institucionales</a:t>
            </a:r>
          </a:p>
        </p:txBody>
      </p:sp>
      <p:sp>
        <p:nvSpPr>
          <p:cNvPr id="18" name="KMA1D1FEAF"/>
          <p:cNvSpPr>
            <a:spLocks noChangeArrowheads="1"/>
          </p:cNvSpPr>
          <p:nvPr>
            <p:custDataLst>
              <p:tags r:id="rId4"/>
            </p:custDataLst>
          </p:nvPr>
        </p:nvSpPr>
        <p:spPr bwMode="auto">
          <a:xfrm>
            <a:off x="5223716" y="2631518"/>
            <a:ext cx="2928610" cy="1569660"/>
          </a:xfrm>
          <a:prstGeom prst="rect">
            <a:avLst/>
          </a:prstGeom>
          <a:noFill/>
          <a:extLst/>
        </p:spPr>
        <p:txBody>
          <a:bodyPr wrap="square" lIns="0" rIns="0">
            <a:noAutofit/>
          </a:bodyPr>
          <a:lstStyle/>
          <a:p>
            <a:r>
              <a:rPr lang="es-CL" sz="2400" dirty="0" smtClean="0">
                <a:solidFill>
                  <a:prstClr val="black"/>
                </a:solidFill>
              </a:rPr>
              <a:t>Sistema educativo intolerante</a:t>
            </a:r>
            <a:endParaRPr lang="es-CL" sz="2400" dirty="0">
              <a:solidFill>
                <a:prstClr val="black"/>
              </a:solidFill>
            </a:endParaRPr>
          </a:p>
        </p:txBody>
      </p:sp>
      <p:pic>
        <p:nvPicPr>
          <p:cNvPr id="21" name="Imagen 20"/>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918818" y="4012471"/>
            <a:ext cx="975741" cy="849370"/>
          </a:xfrm>
          <a:prstGeom prst="rect">
            <a:avLst/>
          </a:prstGeom>
        </p:spPr>
      </p:pic>
      <p:sp>
        <p:nvSpPr>
          <p:cNvPr id="22" name="20 Triángulo isósceles"/>
          <p:cNvSpPr/>
          <p:nvPr/>
        </p:nvSpPr>
        <p:spPr>
          <a:xfrm rot="10800000">
            <a:off x="3929163" y="4568219"/>
            <a:ext cx="1060704" cy="315245"/>
          </a:xfrm>
          <a:prstGeom prst="triangle">
            <a:avLst/>
          </a:prstGeom>
          <a:solidFill>
            <a:srgbClr val="1B8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Rectángulo redondeado 1"/>
          <p:cNvSpPr/>
          <p:nvPr/>
        </p:nvSpPr>
        <p:spPr>
          <a:xfrm>
            <a:off x="2498501" y="5125792"/>
            <a:ext cx="4024242" cy="90152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t>Exclusión escolar</a:t>
            </a:r>
            <a:endParaRPr lang="es-CL" sz="3200" b="1" dirty="0"/>
          </a:p>
        </p:txBody>
      </p:sp>
      <p:sp>
        <p:nvSpPr>
          <p:cNvPr id="9" name="Más 8"/>
          <p:cNvSpPr/>
          <p:nvPr/>
        </p:nvSpPr>
        <p:spPr>
          <a:xfrm>
            <a:off x="4097816" y="2861115"/>
            <a:ext cx="811369" cy="769163"/>
          </a:xfrm>
          <a:prstGeom prst="mathPlus">
            <a:avLst/>
          </a:prstGeom>
          <a:solidFill>
            <a:srgbClr val="00AF48"/>
          </a:solidFill>
          <a:ln>
            <a:solidFill>
              <a:srgbClr val="00A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6" name="Picture 4" descr="C:\Users\mlabbe_sum\Desktop\FUNDACIÓN SÚMATE\CAMBIO DE IMAGEN\LOGOS\Logotipo_Sumate_cmyk_HDC_Vertica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07390" y="50800"/>
            <a:ext cx="771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Trama"/>
          <p:cNvPicPr>
            <a:picLocks noChangeAspect="1" noChangeArrowheads="1"/>
          </p:cNvPicPr>
          <p:nvPr/>
        </p:nvPicPr>
        <p:blipFill>
          <a:blip r:embed="rId10">
            <a:extLst>
              <a:ext uri="{28A0092B-C50C-407E-A947-70E740481C1C}">
                <a14:useLocalDpi xmlns:a14="http://schemas.microsoft.com/office/drawing/2010/main" val="0"/>
              </a:ext>
            </a:extLst>
          </a:blip>
          <a:srcRect l="833" t="14363" r="1666" b="72099"/>
          <a:stretch>
            <a:fillRect/>
          </a:stretch>
        </p:blipFill>
        <p:spPr bwMode="auto">
          <a:xfrm>
            <a:off x="0" y="6291263"/>
            <a:ext cx="91440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81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 nivel de la Región Metropolitana, </a:t>
            </a:r>
            <a:r>
              <a:rPr lang="es-CL" dirty="0"/>
              <a:t>4,3% de los NNJ no asisten al Sistema </a:t>
            </a:r>
            <a:r>
              <a:rPr lang="es-CL" dirty="0" smtClean="0"/>
              <a:t>Escolar…</a:t>
            </a:r>
            <a:endParaRPr lang="es-CL" dirty="0"/>
          </a:p>
        </p:txBody>
      </p:sp>
      <p:graphicFrame>
        <p:nvGraphicFramePr>
          <p:cNvPr id="3" name="2 Tabla"/>
          <p:cNvGraphicFramePr>
            <a:graphicFrameLocks noGrp="1"/>
          </p:cNvGraphicFramePr>
          <p:nvPr>
            <p:extLst/>
          </p:nvPr>
        </p:nvGraphicFramePr>
        <p:xfrm>
          <a:off x="467545" y="1743226"/>
          <a:ext cx="8064894" cy="4188714"/>
        </p:xfrm>
        <a:graphic>
          <a:graphicData uri="http://schemas.openxmlformats.org/drawingml/2006/table">
            <a:tbl>
              <a:tblPr firstRow="1" firstCol="1" bandRow="1">
                <a:tableStyleId>{5C22544A-7EE6-4342-B048-85BDC9FD1C3A}</a:tableStyleId>
              </a:tblPr>
              <a:tblGrid>
                <a:gridCol w="691332"/>
                <a:gridCol w="1640318"/>
                <a:gridCol w="1324645"/>
                <a:gridCol w="1123046"/>
                <a:gridCol w="1803563"/>
                <a:gridCol w="1481990"/>
              </a:tblGrid>
              <a:tr h="260041">
                <a:tc>
                  <a:txBody>
                    <a:bodyPr/>
                    <a:lstStyle/>
                    <a:p>
                      <a:pPr algn="ctr">
                        <a:lnSpc>
                          <a:spcPct val="115000"/>
                        </a:lnSpc>
                        <a:spcAft>
                          <a:spcPts val="0"/>
                        </a:spcAft>
                      </a:pPr>
                      <a:r>
                        <a:rPr lang="es-CL" sz="1500" b="0" dirty="0">
                          <a:effectLst/>
                          <a:latin typeface="Calibri" panose="020F0502020204030204" pitchFamily="34" charset="0"/>
                        </a:rPr>
                        <a:t>Edad</a:t>
                      </a:r>
                      <a:endParaRPr lang="es-CL" sz="15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500" b="0" dirty="0">
                          <a:effectLst/>
                          <a:latin typeface="Calibri" panose="020F0502020204030204" pitchFamily="34" charset="0"/>
                        </a:rPr>
                        <a:t>No matriculados</a:t>
                      </a:r>
                      <a:endParaRPr lang="es-CL" sz="15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500" b="0" dirty="0">
                          <a:effectLst/>
                          <a:latin typeface="Calibri" panose="020F0502020204030204" pitchFamily="34" charset="0"/>
                        </a:rPr>
                        <a:t>Matriculados</a:t>
                      </a:r>
                      <a:endParaRPr lang="es-CL" sz="15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500" b="0" dirty="0">
                          <a:effectLst/>
                          <a:latin typeface="Calibri" panose="020F0502020204030204" pitchFamily="34" charset="0"/>
                        </a:rPr>
                        <a:t>Total</a:t>
                      </a:r>
                      <a:endParaRPr lang="es-CL" sz="15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500" b="0" dirty="0" smtClean="0">
                          <a:effectLst/>
                          <a:latin typeface="Calibri" panose="020F0502020204030204" pitchFamily="34" charset="0"/>
                        </a:rPr>
                        <a:t>% No </a:t>
                      </a:r>
                      <a:r>
                        <a:rPr lang="es-CL" sz="1500" b="0" dirty="0">
                          <a:effectLst/>
                          <a:latin typeface="Calibri" panose="020F0502020204030204" pitchFamily="34" charset="0"/>
                        </a:rPr>
                        <a:t>matriculados</a:t>
                      </a:r>
                      <a:endParaRPr lang="es-CL" sz="15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500" b="0" dirty="0" smtClean="0">
                          <a:effectLst/>
                          <a:latin typeface="Calibri" panose="020F0502020204030204" pitchFamily="34" charset="0"/>
                        </a:rPr>
                        <a:t>% Matriculados</a:t>
                      </a:r>
                      <a:endParaRPr lang="es-CL" sz="15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r>
              <a:tr h="260041">
                <a:tc>
                  <a:txBody>
                    <a:bodyPr/>
                    <a:lstStyle/>
                    <a:p>
                      <a:pPr algn="ctr">
                        <a:lnSpc>
                          <a:spcPct val="115000"/>
                        </a:lnSpc>
                        <a:spcAft>
                          <a:spcPts val="0"/>
                        </a:spcAft>
                      </a:pPr>
                      <a:r>
                        <a:rPr lang="es-CL" sz="1400" b="0" dirty="0">
                          <a:effectLst/>
                          <a:latin typeface="Calibri" panose="020F0502020204030204" pitchFamily="34" charset="0"/>
                        </a:rPr>
                        <a:t>6</a:t>
                      </a:r>
                      <a:endParaRPr lang="es-CL" sz="14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1.412</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65.598</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67.010</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2,1%</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97,9%</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r>
              <a:tr h="260041">
                <a:tc>
                  <a:txBody>
                    <a:bodyPr/>
                    <a:lstStyle/>
                    <a:p>
                      <a:pPr algn="ctr">
                        <a:lnSpc>
                          <a:spcPct val="115000"/>
                        </a:lnSpc>
                        <a:spcAft>
                          <a:spcPts val="0"/>
                        </a:spcAft>
                      </a:pPr>
                      <a:r>
                        <a:rPr lang="es-CL" sz="1400" b="0" dirty="0">
                          <a:effectLst/>
                          <a:latin typeface="Calibri" panose="020F0502020204030204" pitchFamily="34" charset="0"/>
                        </a:rPr>
                        <a:t>7</a:t>
                      </a:r>
                      <a:endParaRPr lang="es-CL" sz="14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1.142</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66.254</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67.396</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1,7%</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98,3%</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r>
              <a:tr h="260041">
                <a:tc>
                  <a:txBody>
                    <a:bodyPr/>
                    <a:lstStyle/>
                    <a:p>
                      <a:pPr algn="ctr">
                        <a:lnSpc>
                          <a:spcPct val="115000"/>
                        </a:lnSpc>
                        <a:spcAft>
                          <a:spcPts val="0"/>
                        </a:spcAft>
                      </a:pPr>
                      <a:r>
                        <a:rPr lang="es-CL" sz="1400" b="0" dirty="0">
                          <a:effectLst/>
                          <a:latin typeface="Calibri" panose="020F0502020204030204" pitchFamily="34" charset="0"/>
                        </a:rPr>
                        <a:t>8</a:t>
                      </a:r>
                      <a:endParaRPr lang="es-CL" sz="14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989</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65.419</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66.408</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1,5%</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98,5%</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r>
              <a:tr h="260041">
                <a:tc>
                  <a:txBody>
                    <a:bodyPr/>
                    <a:lstStyle/>
                    <a:p>
                      <a:pPr algn="ctr">
                        <a:lnSpc>
                          <a:spcPct val="115000"/>
                        </a:lnSpc>
                        <a:spcAft>
                          <a:spcPts val="0"/>
                        </a:spcAft>
                      </a:pPr>
                      <a:r>
                        <a:rPr lang="es-CL" sz="1400" b="0" dirty="0">
                          <a:effectLst/>
                          <a:latin typeface="Calibri" panose="020F0502020204030204" pitchFamily="34" charset="0"/>
                        </a:rPr>
                        <a:t>9</a:t>
                      </a:r>
                      <a:endParaRPr lang="es-CL" sz="14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897</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64.124</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65.021</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1,4%</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98,6%</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r>
              <a:tr h="260041">
                <a:tc>
                  <a:txBody>
                    <a:bodyPr/>
                    <a:lstStyle/>
                    <a:p>
                      <a:pPr algn="ctr">
                        <a:lnSpc>
                          <a:spcPct val="115000"/>
                        </a:lnSpc>
                        <a:spcAft>
                          <a:spcPts val="0"/>
                        </a:spcAft>
                      </a:pPr>
                      <a:r>
                        <a:rPr lang="es-CL" sz="1400" b="0" dirty="0">
                          <a:effectLst/>
                          <a:latin typeface="Calibri" panose="020F0502020204030204" pitchFamily="34" charset="0"/>
                        </a:rPr>
                        <a:t>10</a:t>
                      </a:r>
                      <a:endParaRPr lang="es-CL" sz="14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862</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62.595</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63.457</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1,4%</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98,6%</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r>
              <a:tr h="260041">
                <a:tc>
                  <a:txBody>
                    <a:bodyPr/>
                    <a:lstStyle/>
                    <a:p>
                      <a:pPr algn="ctr">
                        <a:lnSpc>
                          <a:spcPct val="115000"/>
                        </a:lnSpc>
                        <a:spcAft>
                          <a:spcPts val="0"/>
                        </a:spcAft>
                      </a:pPr>
                      <a:r>
                        <a:rPr lang="es-CL" sz="1400" b="0" dirty="0">
                          <a:effectLst/>
                          <a:latin typeface="Calibri" panose="020F0502020204030204" pitchFamily="34" charset="0"/>
                        </a:rPr>
                        <a:t>11</a:t>
                      </a:r>
                      <a:endParaRPr lang="es-CL" sz="14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867</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63.854</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64.721</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1,3%</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98,7%</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r>
              <a:tr h="260041">
                <a:tc>
                  <a:txBody>
                    <a:bodyPr/>
                    <a:lstStyle/>
                    <a:p>
                      <a:pPr algn="ctr">
                        <a:lnSpc>
                          <a:spcPct val="115000"/>
                        </a:lnSpc>
                        <a:spcAft>
                          <a:spcPts val="0"/>
                        </a:spcAft>
                      </a:pPr>
                      <a:r>
                        <a:rPr lang="es-CL" sz="1400" b="0" dirty="0">
                          <a:effectLst/>
                          <a:latin typeface="Calibri" panose="020F0502020204030204" pitchFamily="34" charset="0"/>
                        </a:rPr>
                        <a:t>12</a:t>
                      </a:r>
                      <a:endParaRPr lang="es-CL" sz="14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1.020</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65.612</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66.632</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1,5%</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98,5%</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r>
              <a:tr h="260041">
                <a:tc>
                  <a:txBody>
                    <a:bodyPr/>
                    <a:lstStyle/>
                    <a:p>
                      <a:pPr algn="ctr">
                        <a:lnSpc>
                          <a:spcPct val="115000"/>
                        </a:lnSpc>
                        <a:spcAft>
                          <a:spcPts val="0"/>
                        </a:spcAft>
                      </a:pPr>
                      <a:r>
                        <a:rPr lang="es-CL" sz="1400" b="0" dirty="0">
                          <a:effectLst/>
                          <a:latin typeface="Calibri" panose="020F0502020204030204" pitchFamily="34" charset="0"/>
                        </a:rPr>
                        <a:t>13</a:t>
                      </a:r>
                      <a:endParaRPr lang="es-CL" sz="14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1.269</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66.689</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67.958</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1,9%</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98,1%</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r>
              <a:tr h="260041">
                <a:tc>
                  <a:txBody>
                    <a:bodyPr/>
                    <a:lstStyle/>
                    <a:p>
                      <a:pPr algn="ctr">
                        <a:lnSpc>
                          <a:spcPct val="115000"/>
                        </a:lnSpc>
                        <a:spcAft>
                          <a:spcPts val="0"/>
                        </a:spcAft>
                      </a:pPr>
                      <a:r>
                        <a:rPr lang="es-CL" sz="1400" b="0" dirty="0">
                          <a:effectLst/>
                          <a:latin typeface="Calibri" panose="020F0502020204030204" pitchFamily="34" charset="0"/>
                        </a:rPr>
                        <a:t>14</a:t>
                      </a:r>
                      <a:endParaRPr lang="es-CL" sz="14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2.006</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68.062</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70.068</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2,9%</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97,1%</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r>
              <a:tr h="260041">
                <a:tc>
                  <a:txBody>
                    <a:bodyPr/>
                    <a:lstStyle/>
                    <a:p>
                      <a:pPr algn="ctr">
                        <a:lnSpc>
                          <a:spcPct val="115000"/>
                        </a:lnSpc>
                        <a:spcAft>
                          <a:spcPts val="0"/>
                        </a:spcAft>
                      </a:pPr>
                      <a:r>
                        <a:rPr lang="es-CL" sz="1400" b="0" dirty="0">
                          <a:effectLst/>
                          <a:latin typeface="Calibri" panose="020F0502020204030204" pitchFamily="34" charset="0"/>
                        </a:rPr>
                        <a:t>15</a:t>
                      </a:r>
                      <a:endParaRPr lang="es-CL" sz="14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2.903</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66.031</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68.934</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4,2%</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95,8%</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r>
              <a:tr h="260041">
                <a:tc>
                  <a:txBody>
                    <a:bodyPr/>
                    <a:lstStyle/>
                    <a:p>
                      <a:pPr algn="ctr">
                        <a:lnSpc>
                          <a:spcPct val="115000"/>
                        </a:lnSpc>
                        <a:spcAft>
                          <a:spcPts val="0"/>
                        </a:spcAft>
                      </a:pPr>
                      <a:r>
                        <a:rPr lang="es-CL" sz="1400" b="0" dirty="0">
                          <a:effectLst/>
                          <a:latin typeface="Calibri" panose="020F0502020204030204" pitchFamily="34" charset="0"/>
                        </a:rPr>
                        <a:t>16</a:t>
                      </a:r>
                      <a:endParaRPr lang="es-CL" sz="14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4.763</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66.526</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71.289</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6,7%</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93,3%</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r>
              <a:tr h="260041">
                <a:tc>
                  <a:txBody>
                    <a:bodyPr/>
                    <a:lstStyle/>
                    <a:p>
                      <a:pPr algn="ctr">
                        <a:lnSpc>
                          <a:spcPct val="115000"/>
                        </a:lnSpc>
                        <a:spcAft>
                          <a:spcPts val="0"/>
                        </a:spcAft>
                      </a:pPr>
                      <a:r>
                        <a:rPr lang="es-CL" sz="1400" b="0" dirty="0">
                          <a:effectLst/>
                          <a:latin typeface="Calibri" panose="020F0502020204030204" pitchFamily="34" charset="0"/>
                        </a:rPr>
                        <a:t>17</a:t>
                      </a:r>
                      <a:endParaRPr lang="es-CL" sz="14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7.260</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60.763</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68.023</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10,7%</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89,3%</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tc>
              </a:tr>
              <a:tr h="260041">
                <a:tc>
                  <a:txBody>
                    <a:bodyPr/>
                    <a:lstStyle/>
                    <a:p>
                      <a:pPr algn="ctr">
                        <a:lnSpc>
                          <a:spcPct val="115000"/>
                        </a:lnSpc>
                        <a:spcAft>
                          <a:spcPts val="0"/>
                        </a:spcAft>
                      </a:pPr>
                      <a:r>
                        <a:rPr lang="es-CL" sz="1400" b="0" dirty="0">
                          <a:effectLst/>
                          <a:latin typeface="Calibri" panose="020F0502020204030204" pitchFamily="34" charset="0"/>
                        </a:rPr>
                        <a:t>18</a:t>
                      </a:r>
                      <a:endParaRPr lang="es-CL" sz="14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10.753</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22.322</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33.075</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32,5%</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c>
                  <a:txBody>
                    <a:bodyPr/>
                    <a:lstStyle/>
                    <a:p>
                      <a:pPr algn="ctr">
                        <a:lnSpc>
                          <a:spcPct val="115000"/>
                        </a:lnSpc>
                        <a:spcAft>
                          <a:spcPts val="0"/>
                        </a:spcAft>
                      </a:pPr>
                      <a:r>
                        <a:rPr lang="es-CL" sz="1600" dirty="0">
                          <a:solidFill>
                            <a:srgbClr val="000000"/>
                          </a:solidFill>
                          <a:effectLst/>
                          <a:latin typeface="Calibri" panose="020F0502020204030204" pitchFamily="34" charset="0"/>
                        </a:rPr>
                        <a:t>67,5%</a:t>
                      </a:r>
                      <a:endParaRPr lang="es-CL" sz="1600" dirty="0">
                        <a:solidFill>
                          <a:srgbClr val="000000"/>
                        </a:solidFill>
                        <a:effectLst/>
                        <a:latin typeface="Calibri" panose="020F0502020204030204" pitchFamily="34" charset="0"/>
                        <a:ea typeface="Times New Roman"/>
                        <a:cs typeface="Times New Roman"/>
                      </a:endParaRPr>
                    </a:p>
                  </a:txBody>
                  <a:tcPr marL="44450" marR="44450" marT="0" marB="0" anchor="b">
                    <a:solidFill>
                      <a:schemeClr val="bg1">
                        <a:lumMod val="85000"/>
                      </a:schemeClr>
                    </a:solidFill>
                  </a:tcPr>
                </a:tc>
              </a:tr>
              <a:tr h="260041">
                <a:tc>
                  <a:txBody>
                    <a:bodyPr/>
                    <a:lstStyle/>
                    <a:p>
                      <a:pPr algn="ctr">
                        <a:lnSpc>
                          <a:spcPct val="115000"/>
                        </a:lnSpc>
                        <a:spcAft>
                          <a:spcPts val="0"/>
                        </a:spcAft>
                      </a:pPr>
                      <a:r>
                        <a:rPr lang="es-CL" sz="1400" b="0" dirty="0">
                          <a:effectLst/>
                          <a:latin typeface="Calibri" panose="020F0502020204030204" pitchFamily="34" charset="0"/>
                        </a:rPr>
                        <a:t>Total</a:t>
                      </a:r>
                      <a:endParaRPr lang="es-CL" sz="1400" b="0" dirty="0">
                        <a:effectLst/>
                        <a:latin typeface="Calibri" panose="020F0502020204030204" pitchFamily="34" charset="0"/>
                        <a:ea typeface="Times New Roman"/>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CL" sz="1600" b="1" dirty="0">
                          <a:solidFill>
                            <a:srgbClr val="000000"/>
                          </a:solidFill>
                          <a:effectLst/>
                          <a:latin typeface="Calibri" panose="020F0502020204030204" pitchFamily="34" charset="0"/>
                        </a:rPr>
                        <a:t>36.143</a:t>
                      </a:r>
                      <a:endParaRPr lang="es-CL" sz="1600" b="1"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b="1" dirty="0">
                          <a:solidFill>
                            <a:srgbClr val="000000"/>
                          </a:solidFill>
                          <a:effectLst/>
                          <a:latin typeface="Calibri" panose="020F0502020204030204" pitchFamily="34" charset="0"/>
                        </a:rPr>
                        <a:t>803.849</a:t>
                      </a:r>
                      <a:endParaRPr lang="es-CL" sz="1600" b="1"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b="1" dirty="0">
                          <a:solidFill>
                            <a:srgbClr val="000000"/>
                          </a:solidFill>
                          <a:effectLst/>
                          <a:latin typeface="Calibri" panose="020F0502020204030204" pitchFamily="34" charset="0"/>
                        </a:rPr>
                        <a:t>839.992</a:t>
                      </a:r>
                      <a:endParaRPr lang="es-CL" sz="1600" b="1"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b="1" dirty="0">
                          <a:solidFill>
                            <a:srgbClr val="000000"/>
                          </a:solidFill>
                          <a:effectLst/>
                          <a:latin typeface="Calibri" panose="020F0502020204030204" pitchFamily="34" charset="0"/>
                        </a:rPr>
                        <a:t>4,3%</a:t>
                      </a:r>
                      <a:endParaRPr lang="es-CL" sz="1600" b="1" dirty="0">
                        <a:solidFill>
                          <a:srgbClr val="000000"/>
                        </a:solidFill>
                        <a:effectLst/>
                        <a:latin typeface="Calibri" panose="020F0502020204030204" pitchFamily="34" charset="0"/>
                        <a:ea typeface="Times New Roman"/>
                        <a:cs typeface="Times New Roman"/>
                      </a:endParaRPr>
                    </a:p>
                  </a:txBody>
                  <a:tcPr marL="44450" marR="44450" marT="0" marB="0" anchor="b"/>
                </a:tc>
                <a:tc>
                  <a:txBody>
                    <a:bodyPr/>
                    <a:lstStyle/>
                    <a:p>
                      <a:pPr algn="ctr">
                        <a:lnSpc>
                          <a:spcPct val="115000"/>
                        </a:lnSpc>
                        <a:spcAft>
                          <a:spcPts val="0"/>
                        </a:spcAft>
                      </a:pPr>
                      <a:r>
                        <a:rPr lang="es-CL" sz="1600" b="1" dirty="0">
                          <a:solidFill>
                            <a:srgbClr val="000000"/>
                          </a:solidFill>
                          <a:effectLst/>
                          <a:latin typeface="Calibri" panose="020F0502020204030204" pitchFamily="34" charset="0"/>
                        </a:rPr>
                        <a:t>95,7%</a:t>
                      </a:r>
                      <a:endParaRPr lang="es-CL" sz="1600" b="1" dirty="0">
                        <a:solidFill>
                          <a:srgbClr val="000000"/>
                        </a:solidFill>
                        <a:effectLst/>
                        <a:latin typeface="Calibri" panose="020F0502020204030204" pitchFamily="34" charset="0"/>
                        <a:ea typeface="Times New Roman"/>
                        <a:cs typeface="Times New Roman"/>
                      </a:endParaRPr>
                    </a:p>
                  </a:txBody>
                  <a:tcPr marL="44450" marR="44450" marT="0" marB="0" anchor="b"/>
                </a:tc>
              </a:tr>
            </a:tbl>
          </a:graphicData>
        </a:graphic>
      </p:graphicFrame>
      <p:sp>
        <p:nvSpPr>
          <p:cNvPr id="4" name="KMA1D1FEAF"/>
          <p:cNvSpPr>
            <a:spLocks noChangeArrowheads="1"/>
          </p:cNvSpPr>
          <p:nvPr>
            <p:custDataLst>
              <p:tags r:id="rId1"/>
            </p:custDataLst>
          </p:nvPr>
        </p:nvSpPr>
        <p:spPr bwMode="auto">
          <a:xfrm>
            <a:off x="2309438" y="1383186"/>
            <a:ext cx="4525124" cy="36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1026" tIns="41312" rIns="41026" bIns="41312">
            <a:spAutoFit/>
          </a:bodyPr>
          <a:lstStyle>
            <a:lvl1pPr defTabSz="881063">
              <a:defRPr sz="1500">
                <a:solidFill>
                  <a:srgbClr val="000000"/>
                </a:solidFill>
                <a:latin typeface="Verdana" panose="020B0604030504040204" pitchFamily="34" charset="0"/>
              </a:defRPr>
            </a:lvl1pPr>
            <a:lvl2pPr marL="742950" indent="-285750" defTabSz="881063">
              <a:defRPr sz="1500">
                <a:solidFill>
                  <a:srgbClr val="000000"/>
                </a:solidFill>
                <a:latin typeface="Verdana" panose="020B0604030504040204" pitchFamily="34" charset="0"/>
              </a:defRPr>
            </a:lvl2pPr>
            <a:lvl3pPr marL="1143000" indent="-228600" defTabSz="881063">
              <a:defRPr sz="1500">
                <a:solidFill>
                  <a:srgbClr val="000000"/>
                </a:solidFill>
                <a:latin typeface="Verdana" panose="020B0604030504040204" pitchFamily="34" charset="0"/>
              </a:defRPr>
            </a:lvl3pPr>
            <a:lvl4pPr marL="1600200" indent="-228600" defTabSz="881063">
              <a:defRPr sz="1500">
                <a:solidFill>
                  <a:srgbClr val="000000"/>
                </a:solidFill>
                <a:latin typeface="Verdana" panose="020B0604030504040204" pitchFamily="34" charset="0"/>
              </a:defRPr>
            </a:lvl4pPr>
            <a:lvl5pPr marL="2057400" indent="-228600" defTabSz="881063">
              <a:defRPr sz="1500">
                <a:solidFill>
                  <a:srgbClr val="000000"/>
                </a:solidFill>
                <a:latin typeface="Verdana" panose="020B0604030504040204" pitchFamily="34" charset="0"/>
              </a:defRPr>
            </a:lvl5pPr>
            <a:lvl6pPr marL="2514600" indent="-228600" algn="ctr" defTabSz="881063" eaLnBrk="0" fontAlgn="base" hangingPunct="0">
              <a:spcBef>
                <a:spcPct val="0"/>
              </a:spcBef>
              <a:spcAft>
                <a:spcPct val="0"/>
              </a:spcAft>
              <a:defRPr sz="1500">
                <a:solidFill>
                  <a:srgbClr val="000000"/>
                </a:solidFill>
                <a:latin typeface="Verdana" panose="020B0604030504040204" pitchFamily="34" charset="0"/>
              </a:defRPr>
            </a:lvl6pPr>
            <a:lvl7pPr marL="2971800" indent="-228600" algn="ctr" defTabSz="881063" eaLnBrk="0" fontAlgn="base" hangingPunct="0">
              <a:spcBef>
                <a:spcPct val="0"/>
              </a:spcBef>
              <a:spcAft>
                <a:spcPct val="0"/>
              </a:spcAft>
              <a:defRPr sz="1500">
                <a:solidFill>
                  <a:srgbClr val="000000"/>
                </a:solidFill>
                <a:latin typeface="Verdana" panose="020B0604030504040204" pitchFamily="34" charset="0"/>
              </a:defRPr>
            </a:lvl7pPr>
            <a:lvl8pPr marL="3429000" indent="-228600" algn="ctr" defTabSz="881063" eaLnBrk="0" fontAlgn="base" hangingPunct="0">
              <a:spcBef>
                <a:spcPct val="0"/>
              </a:spcBef>
              <a:spcAft>
                <a:spcPct val="0"/>
              </a:spcAft>
              <a:defRPr sz="1500">
                <a:solidFill>
                  <a:srgbClr val="000000"/>
                </a:solidFill>
                <a:latin typeface="Verdana" panose="020B0604030504040204" pitchFamily="34" charset="0"/>
              </a:defRPr>
            </a:lvl8pPr>
            <a:lvl9pPr marL="3886200" indent="-228600" algn="ctr" defTabSz="881063" eaLnBrk="0" fontAlgn="base" hangingPunct="0">
              <a:spcBef>
                <a:spcPct val="0"/>
              </a:spcBef>
              <a:spcAft>
                <a:spcPct val="0"/>
              </a:spcAft>
              <a:defRPr sz="1500">
                <a:solidFill>
                  <a:srgbClr val="000000"/>
                </a:solidFill>
                <a:latin typeface="Verdana" panose="020B0604030504040204" pitchFamily="34" charset="0"/>
              </a:defRPr>
            </a:lvl9pPr>
          </a:lstStyle>
          <a:p>
            <a:pPr algn="ctr">
              <a:spcBef>
                <a:spcPct val="20000"/>
              </a:spcBef>
              <a:buClr>
                <a:srgbClr val="000000"/>
              </a:buClr>
              <a:buFont typeface="Marlett" pitchFamily="2" charset="2"/>
              <a:buNone/>
            </a:pPr>
            <a:r>
              <a:rPr lang="es-CL" altLang="es-CL" sz="1800" b="1" noProof="1" smtClean="0">
                <a:solidFill>
                  <a:srgbClr val="1B800A"/>
                </a:solidFill>
                <a:latin typeface="Calibri" panose="020F0502020204030204" pitchFamily="34" charset="0"/>
              </a:rPr>
              <a:t>Datos NNJ Región Metropolitana</a:t>
            </a:r>
            <a:endParaRPr lang="es-CL" altLang="es-CL" sz="1800" b="1" baseline="30000" noProof="1">
              <a:solidFill>
                <a:srgbClr val="1B800A"/>
              </a:solidFill>
              <a:latin typeface="Calibri" panose="020F0502020204030204" pitchFamily="34" charset="0"/>
            </a:endParaRPr>
          </a:p>
        </p:txBody>
      </p:sp>
      <p:sp>
        <p:nvSpPr>
          <p:cNvPr id="5" name="5 CuadroTexto"/>
          <p:cNvSpPr txBox="1"/>
          <p:nvPr/>
        </p:nvSpPr>
        <p:spPr>
          <a:xfrm>
            <a:off x="200200" y="6252388"/>
            <a:ext cx="8764288" cy="369332"/>
          </a:xfrm>
          <a:prstGeom prst="rect">
            <a:avLst/>
          </a:prstGeom>
          <a:noFill/>
        </p:spPr>
        <p:txBody>
          <a:bodyPr wrap="square" rtlCol="0">
            <a:spAutoFit/>
          </a:bodyPr>
          <a:lstStyle/>
          <a:p>
            <a:pPr algn="ctr"/>
            <a:r>
              <a:rPr lang="es-CL" b="1" dirty="0" smtClean="0">
                <a:solidFill>
                  <a:srgbClr val="1B800A"/>
                </a:solidFill>
                <a:latin typeface="Calibri" panose="020F0502020204030204" pitchFamily="34" charset="0"/>
              </a:rPr>
              <a:t>71% de los 36.143 NNJ se concentran entre los 15 y los 18 años</a:t>
            </a:r>
            <a:endParaRPr lang="es-CL" b="1" dirty="0">
              <a:solidFill>
                <a:srgbClr val="FF0000"/>
              </a:solidFill>
              <a:latin typeface="Calibri" panose="020F0502020204030204" pitchFamily="34" charset="0"/>
            </a:endParaRPr>
          </a:p>
        </p:txBody>
      </p:sp>
      <p:sp>
        <p:nvSpPr>
          <p:cNvPr id="6" name="6 Triángulo isósceles"/>
          <p:cNvSpPr/>
          <p:nvPr/>
        </p:nvSpPr>
        <p:spPr>
          <a:xfrm rot="10800000">
            <a:off x="4051993" y="6009712"/>
            <a:ext cx="1060704" cy="315245"/>
          </a:xfrm>
          <a:prstGeom prst="triangle">
            <a:avLst/>
          </a:prstGeom>
          <a:solidFill>
            <a:srgbClr val="1B8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latin typeface="Calibri" panose="020F0502020204030204" pitchFamily="34" charset="0"/>
            </a:endParaRPr>
          </a:p>
        </p:txBody>
      </p:sp>
      <p:sp>
        <p:nvSpPr>
          <p:cNvPr id="7" name="7 CuadroTexto"/>
          <p:cNvSpPr txBox="1"/>
          <p:nvPr/>
        </p:nvSpPr>
        <p:spPr>
          <a:xfrm>
            <a:off x="35496" y="6669360"/>
            <a:ext cx="5256584" cy="246221"/>
          </a:xfrm>
          <a:prstGeom prst="rect">
            <a:avLst/>
          </a:prstGeom>
          <a:noFill/>
        </p:spPr>
        <p:txBody>
          <a:bodyPr wrap="square" rtlCol="0">
            <a:spAutoFit/>
          </a:bodyPr>
          <a:lstStyle/>
          <a:p>
            <a:r>
              <a:rPr lang="es-CL" sz="1000" dirty="0" smtClean="0">
                <a:solidFill>
                  <a:srgbClr val="000000"/>
                </a:solidFill>
                <a:latin typeface="Calibri" panose="020F0502020204030204" pitchFamily="34" charset="0"/>
              </a:rPr>
              <a:t>Fuente: Ministerio de Desarrollo Social, Abril 2015</a:t>
            </a:r>
            <a:endParaRPr lang="es-CL"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2190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dentro de los cuales 12 comunas concentran más del 50% de los NNJ</a:t>
            </a:r>
            <a:endParaRPr lang="es-CL" dirty="0"/>
          </a:p>
        </p:txBody>
      </p:sp>
      <p:sp>
        <p:nvSpPr>
          <p:cNvPr id="8" name="KMA1D1FEAF"/>
          <p:cNvSpPr>
            <a:spLocks noChangeArrowheads="1"/>
          </p:cNvSpPr>
          <p:nvPr>
            <p:custDataLst>
              <p:tags r:id="rId1"/>
            </p:custDataLst>
          </p:nvPr>
        </p:nvSpPr>
        <p:spPr bwMode="auto">
          <a:xfrm>
            <a:off x="2309438" y="1397700"/>
            <a:ext cx="4525124" cy="36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1026" tIns="41312" rIns="41026" bIns="41312">
            <a:spAutoFit/>
          </a:bodyPr>
          <a:lstStyle>
            <a:lvl1pPr defTabSz="881063">
              <a:defRPr sz="1500">
                <a:solidFill>
                  <a:srgbClr val="000000"/>
                </a:solidFill>
                <a:latin typeface="Verdana" panose="020B0604030504040204" pitchFamily="34" charset="0"/>
              </a:defRPr>
            </a:lvl1pPr>
            <a:lvl2pPr marL="742950" indent="-285750" defTabSz="881063">
              <a:defRPr sz="1500">
                <a:solidFill>
                  <a:srgbClr val="000000"/>
                </a:solidFill>
                <a:latin typeface="Verdana" panose="020B0604030504040204" pitchFamily="34" charset="0"/>
              </a:defRPr>
            </a:lvl2pPr>
            <a:lvl3pPr marL="1143000" indent="-228600" defTabSz="881063">
              <a:defRPr sz="1500">
                <a:solidFill>
                  <a:srgbClr val="000000"/>
                </a:solidFill>
                <a:latin typeface="Verdana" panose="020B0604030504040204" pitchFamily="34" charset="0"/>
              </a:defRPr>
            </a:lvl3pPr>
            <a:lvl4pPr marL="1600200" indent="-228600" defTabSz="881063">
              <a:defRPr sz="1500">
                <a:solidFill>
                  <a:srgbClr val="000000"/>
                </a:solidFill>
                <a:latin typeface="Verdana" panose="020B0604030504040204" pitchFamily="34" charset="0"/>
              </a:defRPr>
            </a:lvl4pPr>
            <a:lvl5pPr marL="2057400" indent="-228600" defTabSz="881063">
              <a:defRPr sz="1500">
                <a:solidFill>
                  <a:srgbClr val="000000"/>
                </a:solidFill>
                <a:latin typeface="Verdana" panose="020B0604030504040204" pitchFamily="34" charset="0"/>
              </a:defRPr>
            </a:lvl5pPr>
            <a:lvl6pPr marL="2514600" indent="-228600" algn="ctr" defTabSz="881063" eaLnBrk="0" fontAlgn="base" hangingPunct="0">
              <a:spcBef>
                <a:spcPct val="0"/>
              </a:spcBef>
              <a:spcAft>
                <a:spcPct val="0"/>
              </a:spcAft>
              <a:defRPr sz="1500">
                <a:solidFill>
                  <a:srgbClr val="000000"/>
                </a:solidFill>
                <a:latin typeface="Verdana" panose="020B0604030504040204" pitchFamily="34" charset="0"/>
              </a:defRPr>
            </a:lvl6pPr>
            <a:lvl7pPr marL="2971800" indent="-228600" algn="ctr" defTabSz="881063" eaLnBrk="0" fontAlgn="base" hangingPunct="0">
              <a:spcBef>
                <a:spcPct val="0"/>
              </a:spcBef>
              <a:spcAft>
                <a:spcPct val="0"/>
              </a:spcAft>
              <a:defRPr sz="1500">
                <a:solidFill>
                  <a:srgbClr val="000000"/>
                </a:solidFill>
                <a:latin typeface="Verdana" panose="020B0604030504040204" pitchFamily="34" charset="0"/>
              </a:defRPr>
            </a:lvl7pPr>
            <a:lvl8pPr marL="3429000" indent="-228600" algn="ctr" defTabSz="881063" eaLnBrk="0" fontAlgn="base" hangingPunct="0">
              <a:spcBef>
                <a:spcPct val="0"/>
              </a:spcBef>
              <a:spcAft>
                <a:spcPct val="0"/>
              </a:spcAft>
              <a:defRPr sz="1500">
                <a:solidFill>
                  <a:srgbClr val="000000"/>
                </a:solidFill>
                <a:latin typeface="Verdana" panose="020B0604030504040204" pitchFamily="34" charset="0"/>
              </a:defRPr>
            </a:lvl8pPr>
            <a:lvl9pPr marL="3886200" indent="-228600" algn="ctr" defTabSz="881063" eaLnBrk="0" fontAlgn="base" hangingPunct="0">
              <a:spcBef>
                <a:spcPct val="0"/>
              </a:spcBef>
              <a:spcAft>
                <a:spcPct val="0"/>
              </a:spcAft>
              <a:defRPr sz="1500">
                <a:solidFill>
                  <a:srgbClr val="000000"/>
                </a:solidFill>
                <a:latin typeface="Verdana" panose="020B0604030504040204" pitchFamily="34" charset="0"/>
              </a:defRPr>
            </a:lvl9pPr>
          </a:lstStyle>
          <a:p>
            <a:pPr algn="ctr">
              <a:spcBef>
                <a:spcPct val="20000"/>
              </a:spcBef>
              <a:buClr>
                <a:srgbClr val="000000"/>
              </a:buClr>
              <a:buFont typeface="Marlett" pitchFamily="2" charset="2"/>
              <a:buNone/>
            </a:pPr>
            <a:r>
              <a:rPr lang="es-CL" altLang="es-CL" sz="1800" b="1" noProof="1" smtClean="0">
                <a:solidFill>
                  <a:srgbClr val="1B800A"/>
                </a:solidFill>
                <a:latin typeface="Calibri" panose="020F0502020204030204" pitchFamily="34" charset="0"/>
              </a:rPr>
              <a:t>Datos NNJ Región Metropolitana</a:t>
            </a:r>
            <a:endParaRPr lang="es-CL" altLang="es-CL" sz="1800" b="1" baseline="30000" noProof="1">
              <a:solidFill>
                <a:srgbClr val="1B800A"/>
              </a:solidFill>
              <a:latin typeface="Calibri" panose="020F0502020204030204" pitchFamily="34" charset="0"/>
            </a:endParaRPr>
          </a:p>
        </p:txBody>
      </p:sp>
      <p:sp>
        <p:nvSpPr>
          <p:cNvPr id="10" name="6 CuadroTexto"/>
          <p:cNvSpPr txBox="1"/>
          <p:nvPr/>
        </p:nvSpPr>
        <p:spPr>
          <a:xfrm>
            <a:off x="35496" y="6669360"/>
            <a:ext cx="5256584" cy="246221"/>
          </a:xfrm>
          <a:prstGeom prst="rect">
            <a:avLst/>
          </a:prstGeom>
          <a:noFill/>
        </p:spPr>
        <p:txBody>
          <a:bodyPr wrap="square" rtlCol="0">
            <a:spAutoFit/>
          </a:bodyPr>
          <a:lstStyle/>
          <a:p>
            <a:r>
              <a:rPr lang="es-CL" sz="1000" dirty="0" smtClean="0">
                <a:solidFill>
                  <a:srgbClr val="000000"/>
                </a:solidFill>
                <a:latin typeface="Calibri" panose="020F0502020204030204" pitchFamily="34" charset="0"/>
              </a:rPr>
              <a:t>Fuente: Ministerio de Desarrollo Social, Abril 2015</a:t>
            </a:r>
            <a:endParaRPr lang="es-CL" sz="1000" dirty="0">
              <a:solidFill>
                <a:srgbClr val="000000"/>
              </a:solidFill>
              <a:latin typeface="Calibri" panose="020F0502020204030204" pitchFamily="34" charset="0"/>
            </a:endParaRPr>
          </a:p>
        </p:txBody>
      </p:sp>
      <p:graphicFrame>
        <p:nvGraphicFramePr>
          <p:cNvPr id="6" name="5 Tabla"/>
          <p:cNvGraphicFramePr>
            <a:graphicFrameLocks noGrp="1"/>
          </p:cNvGraphicFramePr>
          <p:nvPr>
            <p:extLst/>
          </p:nvPr>
        </p:nvGraphicFramePr>
        <p:xfrm>
          <a:off x="1223628" y="1829749"/>
          <a:ext cx="6696744" cy="4342293"/>
        </p:xfrm>
        <a:graphic>
          <a:graphicData uri="http://schemas.openxmlformats.org/drawingml/2006/table">
            <a:tbl>
              <a:tblPr>
                <a:tableStyleId>{5C22544A-7EE6-4342-B048-85BDC9FD1C3A}</a:tableStyleId>
              </a:tblPr>
              <a:tblGrid>
                <a:gridCol w="1999028"/>
                <a:gridCol w="2247688"/>
                <a:gridCol w="2450028"/>
              </a:tblGrid>
              <a:tr h="305502">
                <a:tc>
                  <a:txBody>
                    <a:bodyPr/>
                    <a:lstStyle/>
                    <a:p>
                      <a:pPr algn="ctr" fontAlgn="b"/>
                      <a:r>
                        <a:rPr lang="es-CL" sz="1600" b="0" kern="1200" dirty="0">
                          <a:solidFill>
                            <a:schemeClr val="lt1"/>
                          </a:solidFill>
                          <a:effectLst/>
                          <a:latin typeface="Calibri" panose="020F0502020204030204" pitchFamily="34" charset="0"/>
                          <a:ea typeface="+mn-ea"/>
                          <a:cs typeface="+mn-cs"/>
                        </a:rPr>
                        <a:t>Comuna</a:t>
                      </a:r>
                    </a:p>
                  </a:txBody>
                  <a:tcPr marL="9525" marR="9525" marT="9525" marB="0" anchor="ctr">
                    <a:solidFill>
                      <a:schemeClr val="accent2"/>
                    </a:solidFill>
                  </a:tcPr>
                </a:tc>
                <a:tc>
                  <a:txBody>
                    <a:bodyPr/>
                    <a:lstStyle/>
                    <a:p>
                      <a:pPr marL="0" algn="ctr" defTabSz="914400" rtl="0" eaLnBrk="1" fontAlgn="b" latinLnBrk="0" hangingPunct="1"/>
                      <a:r>
                        <a:rPr lang="es-CL" sz="1600" b="0" kern="1200" dirty="0" smtClean="0">
                          <a:solidFill>
                            <a:schemeClr val="lt1"/>
                          </a:solidFill>
                          <a:effectLst/>
                          <a:latin typeface="Calibri" panose="020F0502020204030204" pitchFamily="34" charset="0"/>
                          <a:ea typeface="+mn-ea"/>
                          <a:cs typeface="+mn-cs"/>
                        </a:rPr>
                        <a:t>No </a:t>
                      </a:r>
                      <a:r>
                        <a:rPr lang="es-CL" sz="1600" b="0" kern="1200" dirty="0">
                          <a:solidFill>
                            <a:schemeClr val="lt1"/>
                          </a:solidFill>
                          <a:effectLst/>
                          <a:latin typeface="Calibri" panose="020F0502020204030204" pitchFamily="34" charset="0"/>
                          <a:ea typeface="+mn-ea"/>
                          <a:cs typeface="+mn-cs"/>
                        </a:rPr>
                        <a:t>matriculados</a:t>
                      </a:r>
                    </a:p>
                  </a:txBody>
                  <a:tcPr marL="9525" marR="9525" marT="9525" marB="0" anchor="ctr">
                    <a:solidFill>
                      <a:schemeClr val="accent2"/>
                    </a:solidFill>
                  </a:tcPr>
                </a:tc>
                <a:tc>
                  <a:txBody>
                    <a:bodyPr/>
                    <a:lstStyle/>
                    <a:p>
                      <a:pPr marL="0" algn="ctr" defTabSz="914400" rtl="0" eaLnBrk="1" fontAlgn="b" latinLnBrk="0" hangingPunct="1"/>
                      <a:r>
                        <a:rPr lang="es-CL" sz="1600" b="0" kern="1200" dirty="0" smtClean="0">
                          <a:solidFill>
                            <a:schemeClr val="lt1"/>
                          </a:solidFill>
                          <a:effectLst/>
                          <a:latin typeface="Calibri" panose="020F0502020204030204" pitchFamily="34" charset="0"/>
                          <a:ea typeface="+mn-ea"/>
                          <a:cs typeface="+mn-cs"/>
                        </a:rPr>
                        <a:t>% sobre el total regional</a:t>
                      </a:r>
                      <a:endParaRPr lang="es-CL" sz="1600" b="0" kern="1200" dirty="0">
                        <a:solidFill>
                          <a:schemeClr val="lt1"/>
                        </a:solidFill>
                        <a:effectLst/>
                        <a:latin typeface="Calibri" panose="020F0502020204030204" pitchFamily="34" charset="0"/>
                        <a:ea typeface="+mn-ea"/>
                        <a:cs typeface="+mn-cs"/>
                      </a:endParaRPr>
                    </a:p>
                  </a:txBody>
                  <a:tcPr marL="9525" marR="9525" marT="9525" marB="0" anchor="ctr">
                    <a:solidFill>
                      <a:schemeClr val="accent2"/>
                    </a:solidFill>
                  </a:tcPr>
                </a:tc>
              </a:tr>
              <a:tr h="312871">
                <a:tc>
                  <a:txBody>
                    <a:bodyPr/>
                    <a:lstStyle/>
                    <a:p>
                      <a:pPr algn="ctr" fontAlgn="b"/>
                      <a:r>
                        <a:rPr lang="es-CL" sz="1600" b="0" kern="1200" dirty="0" smtClean="0">
                          <a:solidFill>
                            <a:schemeClr val="lt1"/>
                          </a:solidFill>
                          <a:effectLst/>
                          <a:latin typeface="Calibri" panose="020F0502020204030204" pitchFamily="34" charset="0"/>
                          <a:ea typeface="+mn-ea"/>
                          <a:cs typeface="+mn-cs"/>
                        </a:rPr>
                        <a:t>Puente Alto</a:t>
                      </a:r>
                      <a:endParaRPr lang="es-CL" sz="1600" b="0" kern="1200" dirty="0">
                        <a:solidFill>
                          <a:schemeClr val="lt1"/>
                        </a:solidFill>
                        <a:effectLst/>
                        <a:latin typeface="Calibri" panose="020F0502020204030204" pitchFamily="34" charset="0"/>
                        <a:ea typeface="+mn-ea"/>
                        <a:cs typeface="+mn-cs"/>
                      </a:endParaRPr>
                    </a:p>
                  </a:txBody>
                  <a:tcPr marL="9525" marR="9525" marT="9525" marB="0" anchor="b">
                    <a:solidFill>
                      <a:schemeClr val="accent2"/>
                    </a:solidFill>
                  </a:tcPr>
                </a:tc>
                <a:tc>
                  <a:txBody>
                    <a:bodyPr/>
                    <a:lstStyle/>
                    <a:p>
                      <a:pPr marL="0" algn="ctr" defTabSz="914400" rtl="0" eaLnBrk="1" fontAlgn="b" latinLnBrk="0" hangingPunct="1">
                        <a:lnSpc>
                          <a:spcPct val="115000"/>
                        </a:lnSpc>
                        <a:spcAft>
                          <a:spcPts val="0"/>
                        </a:spcAft>
                      </a:pPr>
                      <a:r>
                        <a:rPr lang="es-CL" sz="1800" b="0" kern="1200" dirty="0" smtClean="0">
                          <a:solidFill>
                            <a:srgbClr val="000000"/>
                          </a:solidFill>
                          <a:effectLst/>
                          <a:latin typeface="Calibri" panose="020F0502020204030204" pitchFamily="34" charset="0"/>
                          <a:ea typeface="+mn-ea"/>
                          <a:cs typeface="+mn-cs"/>
                        </a:rPr>
                        <a:t>2.679 </a:t>
                      </a:r>
                      <a:endParaRPr lang="es-CL" sz="1800" b="0" kern="1200" dirty="0">
                        <a:solidFill>
                          <a:srgbClr val="000000"/>
                        </a:solidFill>
                        <a:effectLst/>
                        <a:latin typeface="Calibri" panose="020F0502020204030204" pitchFamily="34" charset="0"/>
                        <a:ea typeface="+mn-ea"/>
                        <a:cs typeface="+mn-cs"/>
                      </a:endParaRPr>
                    </a:p>
                  </a:txBody>
                  <a:tcPr marL="9525" marR="9525" marT="9525" marB="0" anchor="b">
                    <a:solidFill>
                      <a:schemeClr val="bg1">
                        <a:lumMod val="85000"/>
                      </a:schemeClr>
                    </a:solidFill>
                  </a:tcPr>
                </a:tc>
                <a:tc>
                  <a:txBody>
                    <a:bodyPr/>
                    <a:lstStyle/>
                    <a:p>
                      <a:pPr marL="0" algn="ctr" defTabSz="914400" rtl="0" eaLnBrk="1" fontAlgn="b" latinLnBrk="0" hangingPunct="1">
                        <a:lnSpc>
                          <a:spcPct val="115000"/>
                        </a:lnSpc>
                        <a:spcAft>
                          <a:spcPts val="0"/>
                        </a:spcAft>
                      </a:pPr>
                      <a:r>
                        <a:rPr lang="es-CL" sz="1800" b="0" kern="1200" dirty="0">
                          <a:solidFill>
                            <a:srgbClr val="000000"/>
                          </a:solidFill>
                          <a:effectLst/>
                          <a:latin typeface="Calibri" panose="020F0502020204030204" pitchFamily="34" charset="0"/>
                          <a:ea typeface="+mn-ea"/>
                          <a:cs typeface="+mn-cs"/>
                        </a:rPr>
                        <a:t>7,5%</a:t>
                      </a:r>
                    </a:p>
                  </a:txBody>
                  <a:tcPr marL="9525" marR="9525" marT="9525" marB="0" anchor="b">
                    <a:solidFill>
                      <a:schemeClr val="bg1">
                        <a:lumMod val="85000"/>
                      </a:schemeClr>
                    </a:solidFill>
                  </a:tcPr>
                </a:tc>
              </a:tr>
              <a:tr h="298119">
                <a:tc>
                  <a:txBody>
                    <a:bodyPr/>
                    <a:lstStyle/>
                    <a:p>
                      <a:pPr algn="ctr" fontAlgn="b"/>
                      <a:r>
                        <a:rPr lang="es-CL" sz="1600" b="0" kern="1200" dirty="0">
                          <a:solidFill>
                            <a:schemeClr val="lt1"/>
                          </a:solidFill>
                          <a:effectLst/>
                          <a:latin typeface="Calibri" panose="020F0502020204030204" pitchFamily="34" charset="0"/>
                          <a:ea typeface="+mn-ea"/>
                          <a:cs typeface="+mn-cs"/>
                        </a:rPr>
                        <a:t>Maipú</a:t>
                      </a:r>
                    </a:p>
                  </a:txBody>
                  <a:tcPr marL="9525" marR="9525" marT="9525" marB="0" anchor="b">
                    <a:solidFill>
                      <a:schemeClr val="accent2"/>
                    </a:solidFill>
                  </a:tcPr>
                </a:tc>
                <a:tc>
                  <a:txBody>
                    <a:bodyPr/>
                    <a:lstStyle/>
                    <a:p>
                      <a:pPr marL="0" algn="ctr" defTabSz="914400" rtl="0" eaLnBrk="1" fontAlgn="b" latinLnBrk="0" hangingPunct="1"/>
                      <a:r>
                        <a:rPr lang="es-CL" sz="1800" b="0" kern="1200" dirty="0" smtClean="0">
                          <a:solidFill>
                            <a:srgbClr val="000000"/>
                          </a:solidFill>
                          <a:effectLst/>
                          <a:latin typeface="Calibri" panose="020F0502020204030204" pitchFamily="34" charset="0"/>
                          <a:ea typeface="+mn-ea"/>
                          <a:cs typeface="+mn-cs"/>
                        </a:rPr>
                        <a:t>2.037 </a:t>
                      </a:r>
                      <a:endParaRPr lang="es-CL" sz="1800" b="0"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ctr" defTabSz="914400" rtl="0" eaLnBrk="1" fontAlgn="b" latinLnBrk="0" hangingPunct="1"/>
                      <a:r>
                        <a:rPr lang="es-CL" sz="1800" b="0" kern="1200" dirty="0">
                          <a:solidFill>
                            <a:srgbClr val="000000"/>
                          </a:solidFill>
                          <a:effectLst/>
                          <a:latin typeface="Calibri" panose="020F0502020204030204" pitchFamily="34" charset="0"/>
                          <a:ea typeface="+mn-ea"/>
                          <a:cs typeface="+mn-cs"/>
                        </a:rPr>
                        <a:t>5,7%</a:t>
                      </a:r>
                    </a:p>
                  </a:txBody>
                  <a:tcPr marL="9525" marR="9525" marT="9525" marB="0" anchor="b"/>
                </a:tc>
              </a:tr>
              <a:tr h="312871">
                <a:tc>
                  <a:txBody>
                    <a:bodyPr/>
                    <a:lstStyle/>
                    <a:p>
                      <a:pPr algn="ctr" fontAlgn="b"/>
                      <a:r>
                        <a:rPr lang="es-CL" sz="1600" b="0" kern="1200" dirty="0">
                          <a:solidFill>
                            <a:schemeClr val="lt1"/>
                          </a:solidFill>
                          <a:effectLst/>
                          <a:latin typeface="Calibri" panose="020F0502020204030204" pitchFamily="34" charset="0"/>
                          <a:ea typeface="+mn-ea"/>
                          <a:cs typeface="+mn-cs"/>
                        </a:rPr>
                        <a:t>San Bernardo</a:t>
                      </a:r>
                    </a:p>
                  </a:txBody>
                  <a:tcPr marL="9525" marR="9525" marT="9525" marB="0" anchor="b">
                    <a:solidFill>
                      <a:schemeClr val="accent2"/>
                    </a:solidFill>
                  </a:tcPr>
                </a:tc>
                <a:tc>
                  <a:txBody>
                    <a:bodyPr/>
                    <a:lstStyle/>
                    <a:p>
                      <a:pPr marL="0" algn="ctr" defTabSz="914400" rtl="0" eaLnBrk="1" fontAlgn="b" latinLnBrk="0" hangingPunct="1">
                        <a:lnSpc>
                          <a:spcPct val="115000"/>
                        </a:lnSpc>
                        <a:spcAft>
                          <a:spcPts val="0"/>
                        </a:spcAft>
                      </a:pPr>
                      <a:r>
                        <a:rPr lang="es-CL" sz="1800" b="0" kern="1200" dirty="0" smtClean="0">
                          <a:solidFill>
                            <a:srgbClr val="000000"/>
                          </a:solidFill>
                          <a:effectLst/>
                          <a:latin typeface="Calibri" panose="020F0502020204030204" pitchFamily="34" charset="0"/>
                          <a:ea typeface="+mn-ea"/>
                          <a:cs typeface="+mn-cs"/>
                        </a:rPr>
                        <a:t>1.977 </a:t>
                      </a:r>
                      <a:endParaRPr lang="es-CL" sz="1800" b="0" kern="1200" dirty="0">
                        <a:solidFill>
                          <a:srgbClr val="000000"/>
                        </a:solidFill>
                        <a:effectLst/>
                        <a:latin typeface="Calibri" panose="020F0502020204030204" pitchFamily="34" charset="0"/>
                        <a:ea typeface="+mn-ea"/>
                        <a:cs typeface="+mn-cs"/>
                      </a:endParaRPr>
                    </a:p>
                  </a:txBody>
                  <a:tcPr marL="9525" marR="9525" marT="9525" marB="0" anchor="b">
                    <a:solidFill>
                      <a:schemeClr val="bg1">
                        <a:lumMod val="85000"/>
                      </a:schemeClr>
                    </a:solidFill>
                  </a:tcPr>
                </a:tc>
                <a:tc>
                  <a:txBody>
                    <a:bodyPr/>
                    <a:lstStyle/>
                    <a:p>
                      <a:pPr marL="0" algn="ctr" defTabSz="914400" rtl="0" eaLnBrk="1" fontAlgn="b" latinLnBrk="0" hangingPunct="1">
                        <a:lnSpc>
                          <a:spcPct val="115000"/>
                        </a:lnSpc>
                        <a:spcAft>
                          <a:spcPts val="0"/>
                        </a:spcAft>
                      </a:pPr>
                      <a:r>
                        <a:rPr lang="es-CL" sz="1800" b="0" kern="1200" dirty="0">
                          <a:solidFill>
                            <a:srgbClr val="000000"/>
                          </a:solidFill>
                          <a:effectLst/>
                          <a:latin typeface="Calibri" panose="020F0502020204030204" pitchFamily="34" charset="0"/>
                          <a:ea typeface="+mn-ea"/>
                          <a:cs typeface="+mn-cs"/>
                        </a:rPr>
                        <a:t>5,5%</a:t>
                      </a:r>
                    </a:p>
                  </a:txBody>
                  <a:tcPr marL="9525" marR="9525" marT="9525" marB="0" anchor="b">
                    <a:solidFill>
                      <a:schemeClr val="bg1">
                        <a:lumMod val="85000"/>
                      </a:schemeClr>
                    </a:solidFill>
                  </a:tcPr>
                </a:tc>
              </a:tr>
              <a:tr h="298119">
                <a:tc>
                  <a:txBody>
                    <a:bodyPr/>
                    <a:lstStyle/>
                    <a:p>
                      <a:pPr algn="ctr" fontAlgn="b"/>
                      <a:r>
                        <a:rPr lang="es-CL" sz="1600" b="0" kern="1200" dirty="0">
                          <a:solidFill>
                            <a:schemeClr val="lt1"/>
                          </a:solidFill>
                          <a:effectLst/>
                          <a:latin typeface="Calibri" panose="020F0502020204030204" pitchFamily="34" charset="0"/>
                          <a:ea typeface="+mn-ea"/>
                          <a:cs typeface="+mn-cs"/>
                        </a:rPr>
                        <a:t>La </a:t>
                      </a:r>
                      <a:r>
                        <a:rPr lang="es-CL" sz="1600" b="0" kern="1200" dirty="0" err="1">
                          <a:solidFill>
                            <a:schemeClr val="lt1"/>
                          </a:solidFill>
                          <a:effectLst/>
                          <a:latin typeface="Calibri" panose="020F0502020204030204" pitchFamily="34" charset="0"/>
                          <a:ea typeface="+mn-ea"/>
                          <a:cs typeface="+mn-cs"/>
                        </a:rPr>
                        <a:t>Pintana</a:t>
                      </a:r>
                      <a:endParaRPr lang="es-CL" sz="1600" b="0" kern="1200" dirty="0">
                        <a:solidFill>
                          <a:schemeClr val="lt1"/>
                        </a:solidFill>
                        <a:effectLst/>
                        <a:latin typeface="Calibri" panose="020F0502020204030204" pitchFamily="34" charset="0"/>
                        <a:ea typeface="+mn-ea"/>
                        <a:cs typeface="+mn-cs"/>
                      </a:endParaRPr>
                    </a:p>
                  </a:txBody>
                  <a:tcPr marL="9525" marR="9525" marT="9525" marB="0" anchor="b">
                    <a:solidFill>
                      <a:schemeClr val="accent2"/>
                    </a:solidFill>
                  </a:tcPr>
                </a:tc>
                <a:tc>
                  <a:txBody>
                    <a:bodyPr/>
                    <a:lstStyle/>
                    <a:p>
                      <a:pPr marL="0" algn="ctr" defTabSz="914400" rtl="0" eaLnBrk="1" fontAlgn="b" latinLnBrk="0" hangingPunct="1"/>
                      <a:r>
                        <a:rPr lang="es-CL" sz="1800" b="0" kern="1200" dirty="0" smtClean="0">
                          <a:solidFill>
                            <a:srgbClr val="000000"/>
                          </a:solidFill>
                          <a:effectLst/>
                          <a:latin typeface="Calibri" panose="020F0502020204030204" pitchFamily="34" charset="0"/>
                          <a:ea typeface="+mn-ea"/>
                          <a:cs typeface="+mn-cs"/>
                        </a:rPr>
                        <a:t>1.663 </a:t>
                      </a:r>
                      <a:endParaRPr lang="es-CL" sz="1800" b="0"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ctr" defTabSz="914400" rtl="0" eaLnBrk="1" fontAlgn="b" latinLnBrk="0" hangingPunct="1"/>
                      <a:r>
                        <a:rPr lang="es-CL" sz="1800" b="0" kern="1200" dirty="0">
                          <a:solidFill>
                            <a:srgbClr val="000000"/>
                          </a:solidFill>
                          <a:effectLst/>
                          <a:latin typeface="Calibri" panose="020F0502020204030204" pitchFamily="34" charset="0"/>
                          <a:ea typeface="+mn-ea"/>
                          <a:cs typeface="+mn-cs"/>
                        </a:rPr>
                        <a:t>4,7%</a:t>
                      </a:r>
                    </a:p>
                  </a:txBody>
                  <a:tcPr marL="9525" marR="9525" marT="9525" marB="0" anchor="b"/>
                </a:tc>
              </a:tr>
              <a:tr h="312871">
                <a:tc>
                  <a:txBody>
                    <a:bodyPr/>
                    <a:lstStyle/>
                    <a:p>
                      <a:pPr algn="ctr" fontAlgn="b"/>
                      <a:r>
                        <a:rPr lang="es-CL" sz="1600" b="0" kern="1200" dirty="0">
                          <a:solidFill>
                            <a:schemeClr val="lt1"/>
                          </a:solidFill>
                          <a:effectLst/>
                          <a:latin typeface="Calibri" panose="020F0502020204030204" pitchFamily="34" charset="0"/>
                          <a:ea typeface="+mn-ea"/>
                          <a:cs typeface="+mn-cs"/>
                        </a:rPr>
                        <a:t>Pudahuel</a:t>
                      </a:r>
                    </a:p>
                  </a:txBody>
                  <a:tcPr marL="9525" marR="9525" marT="9525" marB="0" anchor="b">
                    <a:solidFill>
                      <a:schemeClr val="accent2"/>
                    </a:solidFill>
                  </a:tcPr>
                </a:tc>
                <a:tc>
                  <a:txBody>
                    <a:bodyPr/>
                    <a:lstStyle/>
                    <a:p>
                      <a:pPr marL="0" algn="ctr" defTabSz="914400" rtl="0" eaLnBrk="1" fontAlgn="b" latinLnBrk="0" hangingPunct="1">
                        <a:lnSpc>
                          <a:spcPct val="115000"/>
                        </a:lnSpc>
                        <a:spcAft>
                          <a:spcPts val="0"/>
                        </a:spcAft>
                      </a:pPr>
                      <a:r>
                        <a:rPr lang="es-CL" sz="1800" b="0" kern="1200" dirty="0" smtClean="0">
                          <a:solidFill>
                            <a:srgbClr val="000000"/>
                          </a:solidFill>
                          <a:effectLst/>
                          <a:latin typeface="Calibri" panose="020F0502020204030204" pitchFamily="34" charset="0"/>
                          <a:ea typeface="+mn-ea"/>
                          <a:cs typeface="+mn-cs"/>
                        </a:rPr>
                        <a:t>1.482 </a:t>
                      </a:r>
                      <a:endParaRPr lang="es-CL" sz="1800" b="0" kern="1200" dirty="0">
                        <a:solidFill>
                          <a:srgbClr val="000000"/>
                        </a:solidFill>
                        <a:effectLst/>
                        <a:latin typeface="Calibri" panose="020F0502020204030204" pitchFamily="34" charset="0"/>
                        <a:ea typeface="+mn-ea"/>
                        <a:cs typeface="+mn-cs"/>
                      </a:endParaRPr>
                    </a:p>
                  </a:txBody>
                  <a:tcPr marL="9525" marR="9525" marT="9525" marB="0" anchor="b">
                    <a:solidFill>
                      <a:schemeClr val="bg1">
                        <a:lumMod val="85000"/>
                      </a:schemeClr>
                    </a:solidFill>
                  </a:tcPr>
                </a:tc>
                <a:tc>
                  <a:txBody>
                    <a:bodyPr/>
                    <a:lstStyle/>
                    <a:p>
                      <a:pPr marL="0" algn="ctr" defTabSz="914400" rtl="0" eaLnBrk="1" fontAlgn="b" latinLnBrk="0" hangingPunct="1">
                        <a:lnSpc>
                          <a:spcPct val="115000"/>
                        </a:lnSpc>
                        <a:spcAft>
                          <a:spcPts val="0"/>
                        </a:spcAft>
                      </a:pPr>
                      <a:r>
                        <a:rPr lang="es-CL" sz="1800" b="0" kern="1200" dirty="0">
                          <a:solidFill>
                            <a:srgbClr val="000000"/>
                          </a:solidFill>
                          <a:effectLst/>
                          <a:latin typeface="Calibri" panose="020F0502020204030204" pitchFamily="34" charset="0"/>
                          <a:ea typeface="+mn-ea"/>
                          <a:cs typeface="+mn-cs"/>
                        </a:rPr>
                        <a:t>4,1%</a:t>
                      </a:r>
                    </a:p>
                  </a:txBody>
                  <a:tcPr marL="9525" marR="9525" marT="9525" marB="0" anchor="b">
                    <a:solidFill>
                      <a:schemeClr val="bg1">
                        <a:lumMod val="85000"/>
                      </a:schemeClr>
                    </a:solidFill>
                  </a:tcPr>
                </a:tc>
              </a:tr>
              <a:tr h="298119">
                <a:tc>
                  <a:txBody>
                    <a:bodyPr/>
                    <a:lstStyle/>
                    <a:p>
                      <a:pPr algn="ctr" fontAlgn="b"/>
                      <a:r>
                        <a:rPr lang="es-CL" sz="1600" b="0" kern="1200" dirty="0">
                          <a:solidFill>
                            <a:schemeClr val="lt1"/>
                          </a:solidFill>
                          <a:effectLst/>
                          <a:latin typeface="Calibri" panose="020F0502020204030204" pitchFamily="34" charset="0"/>
                          <a:ea typeface="+mn-ea"/>
                          <a:cs typeface="+mn-cs"/>
                        </a:rPr>
                        <a:t>Santiago</a:t>
                      </a:r>
                    </a:p>
                  </a:txBody>
                  <a:tcPr marL="9525" marR="9525" marT="9525" marB="0" anchor="b">
                    <a:solidFill>
                      <a:schemeClr val="accent2"/>
                    </a:solidFill>
                  </a:tcPr>
                </a:tc>
                <a:tc>
                  <a:txBody>
                    <a:bodyPr/>
                    <a:lstStyle/>
                    <a:p>
                      <a:pPr marL="0" algn="ctr" defTabSz="914400" rtl="0" eaLnBrk="1" fontAlgn="b" latinLnBrk="0" hangingPunct="1"/>
                      <a:r>
                        <a:rPr lang="es-CL" sz="1800" b="0" kern="1200" dirty="0" smtClean="0">
                          <a:solidFill>
                            <a:srgbClr val="000000"/>
                          </a:solidFill>
                          <a:effectLst/>
                          <a:latin typeface="Calibri" panose="020F0502020204030204" pitchFamily="34" charset="0"/>
                          <a:ea typeface="+mn-ea"/>
                          <a:cs typeface="+mn-cs"/>
                        </a:rPr>
                        <a:t>1.456 </a:t>
                      </a:r>
                      <a:endParaRPr lang="es-CL" sz="1800" b="0"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ctr" defTabSz="914400" rtl="0" eaLnBrk="1" fontAlgn="b" latinLnBrk="0" hangingPunct="1"/>
                      <a:r>
                        <a:rPr lang="es-CL" sz="1800" b="0" kern="1200" dirty="0">
                          <a:solidFill>
                            <a:srgbClr val="000000"/>
                          </a:solidFill>
                          <a:effectLst/>
                          <a:latin typeface="Calibri" panose="020F0502020204030204" pitchFamily="34" charset="0"/>
                          <a:ea typeface="+mn-ea"/>
                          <a:cs typeface="+mn-cs"/>
                        </a:rPr>
                        <a:t>4,1%</a:t>
                      </a:r>
                    </a:p>
                  </a:txBody>
                  <a:tcPr marL="9525" marR="9525" marT="9525" marB="0" anchor="b"/>
                </a:tc>
              </a:tr>
              <a:tr h="312871">
                <a:tc>
                  <a:txBody>
                    <a:bodyPr/>
                    <a:lstStyle/>
                    <a:p>
                      <a:pPr algn="ctr" fontAlgn="b"/>
                      <a:r>
                        <a:rPr lang="es-CL" sz="1600" b="0" kern="1200" dirty="0">
                          <a:solidFill>
                            <a:schemeClr val="lt1"/>
                          </a:solidFill>
                          <a:effectLst/>
                          <a:latin typeface="Calibri" panose="020F0502020204030204" pitchFamily="34" charset="0"/>
                          <a:ea typeface="+mn-ea"/>
                          <a:cs typeface="+mn-cs"/>
                        </a:rPr>
                        <a:t>Quilicura</a:t>
                      </a:r>
                    </a:p>
                  </a:txBody>
                  <a:tcPr marL="9525" marR="9525" marT="9525" marB="0" anchor="b">
                    <a:solidFill>
                      <a:schemeClr val="accent2"/>
                    </a:solidFill>
                  </a:tcPr>
                </a:tc>
                <a:tc>
                  <a:txBody>
                    <a:bodyPr/>
                    <a:lstStyle/>
                    <a:p>
                      <a:pPr marL="0" algn="ctr" defTabSz="914400" rtl="0" eaLnBrk="1" fontAlgn="b" latinLnBrk="0" hangingPunct="1">
                        <a:lnSpc>
                          <a:spcPct val="115000"/>
                        </a:lnSpc>
                        <a:spcAft>
                          <a:spcPts val="0"/>
                        </a:spcAft>
                      </a:pPr>
                      <a:r>
                        <a:rPr lang="es-CL" sz="1800" b="0" kern="1200" dirty="0" smtClean="0">
                          <a:solidFill>
                            <a:srgbClr val="000000"/>
                          </a:solidFill>
                          <a:effectLst/>
                          <a:latin typeface="Calibri" panose="020F0502020204030204" pitchFamily="34" charset="0"/>
                          <a:ea typeface="+mn-ea"/>
                          <a:cs typeface="+mn-cs"/>
                        </a:rPr>
                        <a:t>1.381 </a:t>
                      </a:r>
                      <a:endParaRPr lang="es-CL" sz="1800" b="0" kern="1200" dirty="0">
                        <a:solidFill>
                          <a:srgbClr val="000000"/>
                        </a:solidFill>
                        <a:effectLst/>
                        <a:latin typeface="Calibri" panose="020F0502020204030204" pitchFamily="34" charset="0"/>
                        <a:ea typeface="+mn-ea"/>
                        <a:cs typeface="+mn-cs"/>
                      </a:endParaRPr>
                    </a:p>
                  </a:txBody>
                  <a:tcPr marL="9525" marR="9525" marT="9525" marB="0" anchor="b">
                    <a:solidFill>
                      <a:schemeClr val="bg1">
                        <a:lumMod val="85000"/>
                      </a:schemeClr>
                    </a:solidFill>
                  </a:tcPr>
                </a:tc>
                <a:tc>
                  <a:txBody>
                    <a:bodyPr/>
                    <a:lstStyle/>
                    <a:p>
                      <a:pPr marL="0" algn="ctr" defTabSz="914400" rtl="0" eaLnBrk="1" fontAlgn="b" latinLnBrk="0" hangingPunct="1">
                        <a:lnSpc>
                          <a:spcPct val="115000"/>
                        </a:lnSpc>
                        <a:spcAft>
                          <a:spcPts val="0"/>
                        </a:spcAft>
                      </a:pPr>
                      <a:r>
                        <a:rPr lang="es-CL" sz="1800" b="0" kern="1200" dirty="0">
                          <a:solidFill>
                            <a:srgbClr val="000000"/>
                          </a:solidFill>
                          <a:effectLst/>
                          <a:latin typeface="Calibri" panose="020F0502020204030204" pitchFamily="34" charset="0"/>
                          <a:ea typeface="+mn-ea"/>
                          <a:cs typeface="+mn-cs"/>
                        </a:rPr>
                        <a:t>3,9%</a:t>
                      </a:r>
                    </a:p>
                  </a:txBody>
                  <a:tcPr marL="9525" marR="9525" marT="9525" marB="0" anchor="b">
                    <a:solidFill>
                      <a:schemeClr val="bg1">
                        <a:lumMod val="85000"/>
                      </a:schemeClr>
                    </a:solidFill>
                  </a:tcPr>
                </a:tc>
              </a:tr>
              <a:tr h="298119">
                <a:tc>
                  <a:txBody>
                    <a:bodyPr/>
                    <a:lstStyle/>
                    <a:p>
                      <a:pPr algn="ctr" fontAlgn="b"/>
                      <a:r>
                        <a:rPr lang="es-CL" sz="1600" b="1" kern="1200" dirty="0">
                          <a:solidFill>
                            <a:schemeClr val="lt1"/>
                          </a:solidFill>
                          <a:effectLst/>
                          <a:latin typeface="Calibri" panose="020F0502020204030204" pitchFamily="34" charset="0"/>
                          <a:ea typeface="+mn-ea"/>
                          <a:cs typeface="+mn-cs"/>
                        </a:rPr>
                        <a:t>La Florida</a:t>
                      </a:r>
                    </a:p>
                  </a:txBody>
                  <a:tcPr marL="9525" marR="9525" marT="9525" marB="0" anchor="b">
                    <a:solidFill>
                      <a:schemeClr val="accent2"/>
                    </a:solidFill>
                  </a:tcPr>
                </a:tc>
                <a:tc>
                  <a:txBody>
                    <a:bodyPr/>
                    <a:lstStyle/>
                    <a:p>
                      <a:pPr marL="0" algn="ctr" defTabSz="914400" rtl="0" eaLnBrk="1" fontAlgn="b" latinLnBrk="0" hangingPunct="1"/>
                      <a:r>
                        <a:rPr lang="es-CL" sz="1800" b="1" kern="1200" dirty="0" smtClean="0">
                          <a:solidFill>
                            <a:srgbClr val="000000"/>
                          </a:solidFill>
                          <a:effectLst/>
                          <a:latin typeface="Calibri" panose="020F0502020204030204" pitchFamily="34" charset="0"/>
                          <a:ea typeface="+mn-ea"/>
                          <a:cs typeface="+mn-cs"/>
                        </a:rPr>
                        <a:t>1.308 </a:t>
                      </a:r>
                      <a:endParaRPr lang="es-CL" sz="1800" b="1"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ctr" defTabSz="914400" rtl="0" eaLnBrk="1" fontAlgn="b" latinLnBrk="0" hangingPunct="1"/>
                      <a:r>
                        <a:rPr lang="es-CL" sz="1800" b="1" kern="1200" dirty="0">
                          <a:solidFill>
                            <a:srgbClr val="000000"/>
                          </a:solidFill>
                          <a:effectLst/>
                          <a:latin typeface="Calibri" panose="020F0502020204030204" pitchFamily="34" charset="0"/>
                          <a:ea typeface="+mn-ea"/>
                          <a:cs typeface="+mn-cs"/>
                        </a:rPr>
                        <a:t>3,7%</a:t>
                      </a:r>
                    </a:p>
                  </a:txBody>
                  <a:tcPr marL="9525" marR="9525" marT="9525" marB="0" anchor="b"/>
                </a:tc>
              </a:tr>
              <a:tr h="312871">
                <a:tc>
                  <a:txBody>
                    <a:bodyPr/>
                    <a:lstStyle/>
                    <a:p>
                      <a:pPr algn="ctr" fontAlgn="b"/>
                      <a:r>
                        <a:rPr lang="es-CL" sz="1600" b="0" kern="1200" dirty="0">
                          <a:solidFill>
                            <a:schemeClr val="lt1"/>
                          </a:solidFill>
                          <a:effectLst/>
                          <a:latin typeface="Calibri" panose="020F0502020204030204" pitchFamily="34" charset="0"/>
                          <a:ea typeface="+mn-ea"/>
                          <a:cs typeface="+mn-cs"/>
                        </a:rPr>
                        <a:t>Renca</a:t>
                      </a:r>
                    </a:p>
                  </a:txBody>
                  <a:tcPr marL="9525" marR="9525" marT="9525" marB="0" anchor="b">
                    <a:solidFill>
                      <a:schemeClr val="accent2"/>
                    </a:solidFill>
                  </a:tcPr>
                </a:tc>
                <a:tc>
                  <a:txBody>
                    <a:bodyPr/>
                    <a:lstStyle/>
                    <a:p>
                      <a:pPr marL="0" algn="ctr" defTabSz="914400" rtl="0" eaLnBrk="1" fontAlgn="b" latinLnBrk="0" hangingPunct="1">
                        <a:lnSpc>
                          <a:spcPct val="115000"/>
                        </a:lnSpc>
                        <a:spcAft>
                          <a:spcPts val="0"/>
                        </a:spcAft>
                      </a:pPr>
                      <a:r>
                        <a:rPr lang="es-CL" sz="1800" b="0" kern="1200" dirty="0" smtClean="0">
                          <a:solidFill>
                            <a:srgbClr val="000000"/>
                          </a:solidFill>
                          <a:effectLst/>
                          <a:latin typeface="Calibri" panose="020F0502020204030204" pitchFamily="34" charset="0"/>
                          <a:ea typeface="+mn-ea"/>
                          <a:cs typeface="+mn-cs"/>
                        </a:rPr>
                        <a:t>1.234 </a:t>
                      </a:r>
                      <a:endParaRPr lang="es-CL" sz="1800" b="0" kern="1200" dirty="0">
                        <a:solidFill>
                          <a:srgbClr val="000000"/>
                        </a:solidFill>
                        <a:effectLst/>
                        <a:latin typeface="Calibri" panose="020F0502020204030204" pitchFamily="34" charset="0"/>
                        <a:ea typeface="+mn-ea"/>
                        <a:cs typeface="+mn-cs"/>
                      </a:endParaRPr>
                    </a:p>
                  </a:txBody>
                  <a:tcPr marL="9525" marR="9525" marT="9525" marB="0" anchor="b">
                    <a:solidFill>
                      <a:schemeClr val="bg1">
                        <a:lumMod val="85000"/>
                      </a:schemeClr>
                    </a:solidFill>
                  </a:tcPr>
                </a:tc>
                <a:tc>
                  <a:txBody>
                    <a:bodyPr/>
                    <a:lstStyle/>
                    <a:p>
                      <a:pPr marL="0" algn="ctr" defTabSz="914400" rtl="0" eaLnBrk="1" fontAlgn="b" latinLnBrk="0" hangingPunct="1">
                        <a:lnSpc>
                          <a:spcPct val="115000"/>
                        </a:lnSpc>
                        <a:spcAft>
                          <a:spcPts val="0"/>
                        </a:spcAft>
                      </a:pPr>
                      <a:r>
                        <a:rPr lang="es-CL" sz="1800" b="0" kern="1200" dirty="0">
                          <a:solidFill>
                            <a:srgbClr val="000000"/>
                          </a:solidFill>
                          <a:effectLst/>
                          <a:latin typeface="Calibri" panose="020F0502020204030204" pitchFamily="34" charset="0"/>
                          <a:ea typeface="+mn-ea"/>
                          <a:cs typeface="+mn-cs"/>
                        </a:rPr>
                        <a:t>3,5%</a:t>
                      </a:r>
                    </a:p>
                  </a:txBody>
                  <a:tcPr marL="9525" marR="9525" marT="9525" marB="0" anchor="b">
                    <a:solidFill>
                      <a:schemeClr val="bg1">
                        <a:lumMod val="85000"/>
                      </a:schemeClr>
                    </a:solidFill>
                  </a:tcPr>
                </a:tc>
              </a:tr>
              <a:tr h="298119">
                <a:tc>
                  <a:txBody>
                    <a:bodyPr/>
                    <a:lstStyle/>
                    <a:p>
                      <a:pPr algn="ctr" fontAlgn="b"/>
                      <a:r>
                        <a:rPr lang="es-CL" sz="1600" b="0" kern="1200" dirty="0">
                          <a:solidFill>
                            <a:schemeClr val="lt1"/>
                          </a:solidFill>
                          <a:effectLst/>
                          <a:latin typeface="Calibri" panose="020F0502020204030204" pitchFamily="34" charset="0"/>
                          <a:ea typeface="+mn-ea"/>
                          <a:cs typeface="+mn-cs"/>
                        </a:rPr>
                        <a:t>Cerro Navia</a:t>
                      </a:r>
                    </a:p>
                  </a:txBody>
                  <a:tcPr marL="9525" marR="9525" marT="9525" marB="0" anchor="b">
                    <a:solidFill>
                      <a:schemeClr val="accent2"/>
                    </a:solidFill>
                  </a:tcPr>
                </a:tc>
                <a:tc>
                  <a:txBody>
                    <a:bodyPr/>
                    <a:lstStyle/>
                    <a:p>
                      <a:pPr marL="0" algn="ctr" defTabSz="914400" rtl="0" eaLnBrk="1" fontAlgn="b" latinLnBrk="0" hangingPunct="1"/>
                      <a:r>
                        <a:rPr lang="es-CL" sz="1800" b="0" kern="1200" dirty="0" smtClean="0">
                          <a:solidFill>
                            <a:srgbClr val="000000"/>
                          </a:solidFill>
                          <a:effectLst/>
                          <a:latin typeface="Calibri" panose="020F0502020204030204" pitchFamily="34" charset="0"/>
                          <a:ea typeface="+mn-ea"/>
                          <a:cs typeface="+mn-cs"/>
                        </a:rPr>
                        <a:t>1.133 </a:t>
                      </a:r>
                      <a:endParaRPr lang="es-CL" sz="1800" b="0"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ctr" defTabSz="914400" rtl="0" eaLnBrk="1" fontAlgn="b" latinLnBrk="0" hangingPunct="1"/>
                      <a:r>
                        <a:rPr lang="es-CL" sz="1800" b="0" kern="1200" dirty="0">
                          <a:solidFill>
                            <a:srgbClr val="000000"/>
                          </a:solidFill>
                          <a:effectLst/>
                          <a:latin typeface="Calibri" panose="020F0502020204030204" pitchFamily="34" charset="0"/>
                          <a:ea typeface="+mn-ea"/>
                          <a:cs typeface="+mn-cs"/>
                        </a:rPr>
                        <a:t>3,2%</a:t>
                      </a:r>
                    </a:p>
                  </a:txBody>
                  <a:tcPr marL="9525" marR="9525" marT="9525" marB="0" anchor="b"/>
                </a:tc>
              </a:tr>
              <a:tr h="312871">
                <a:tc>
                  <a:txBody>
                    <a:bodyPr/>
                    <a:lstStyle/>
                    <a:p>
                      <a:pPr algn="ctr" fontAlgn="b"/>
                      <a:r>
                        <a:rPr lang="es-CL" sz="1600" b="0" kern="1200" dirty="0">
                          <a:solidFill>
                            <a:schemeClr val="lt1"/>
                          </a:solidFill>
                          <a:effectLst/>
                          <a:latin typeface="Calibri" panose="020F0502020204030204" pitchFamily="34" charset="0"/>
                          <a:ea typeface="+mn-ea"/>
                          <a:cs typeface="+mn-cs"/>
                        </a:rPr>
                        <a:t>Recoleta</a:t>
                      </a:r>
                    </a:p>
                  </a:txBody>
                  <a:tcPr marL="9525" marR="9525" marT="9525" marB="0" anchor="b">
                    <a:solidFill>
                      <a:schemeClr val="accent2"/>
                    </a:solidFill>
                  </a:tcPr>
                </a:tc>
                <a:tc>
                  <a:txBody>
                    <a:bodyPr/>
                    <a:lstStyle/>
                    <a:p>
                      <a:pPr marL="0" algn="ctr" defTabSz="914400" rtl="0" eaLnBrk="1" fontAlgn="b" latinLnBrk="0" hangingPunct="1">
                        <a:lnSpc>
                          <a:spcPct val="115000"/>
                        </a:lnSpc>
                        <a:spcAft>
                          <a:spcPts val="0"/>
                        </a:spcAft>
                      </a:pPr>
                      <a:r>
                        <a:rPr lang="es-CL" sz="1800" b="0" kern="1200" dirty="0" smtClean="0">
                          <a:solidFill>
                            <a:srgbClr val="000000"/>
                          </a:solidFill>
                          <a:effectLst/>
                          <a:latin typeface="Calibri" panose="020F0502020204030204" pitchFamily="34" charset="0"/>
                          <a:ea typeface="+mn-ea"/>
                          <a:cs typeface="+mn-cs"/>
                        </a:rPr>
                        <a:t>1.130 </a:t>
                      </a:r>
                      <a:endParaRPr lang="es-CL" sz="1800" b="0" kern="1200" dirty="0">
                        <a:solidFill>
                          <a:srgbClr val="000000"/>
                        </a:solidFill>
                        <a:effectLst/>
                        <a:latin typeface="Calibri" panose="020F0502020204030204" pitchFamily="34" charset="0"/>
                        <a:ea typeface="+mn-ea"/>
                        <a:cs typeface="+mn-cs"/>
                      </a:endParaRPr>
                    </a:p>
                  </a:txBody>
                  <a:tcPr marL="9525" marR="9525" marT="9525" marB="0" anchor="b">
                    <a:solidFill>
                      <a:schemeClr val="bg1">
                        <a:lumMod val="85000"/>
                      </a:schemeClr>
                    </a:solidFill>
                  </a:tcPr>
                </a:tc>
                <a:tc>
                  <a:txBody>
                    <a:bodyPr/>
                    <a:lstStyle/>
                    <a:p>
                      <a:pPr marL="0" algn="ctr" defTabSz="914400" rtl="0" eaLnBrk="1" fontAlgn="b" latinLnBrk="0" hangingPunct="1">
                        <a:lnSpc>
                          <a:spcPct val="115000"/>
                        </a:lnSpc>
                        <a:spcAft>
                          <a:spcPts val="0"/>
                        </a:spcAft>
                      </a:pPr>
                      <a:r>
                        <a:rPr lang="es-CL" sz="1800" b="0" kern="1200" dirty="0">
                          <a:solidFill>
                            <a:srgbClr val="000000"/>
                          </a:solidFill>
                          <a:effectLst/>
                          <a:latin typeface="Calibri" panose="020F0502020204030204" pitchFamily="34" charset="0"/>
                          <a:ea typeface="+mn-ea"/>
                          <a:cs typeface="+mn-cs"/>
                        </a:rPr>
                        <a:t>3,2%</a:t>
                      </a:r>
                    </a:p>
                  </a:txBody>
                  <a:tcPr marL="9525" marR="9525" marT="9525" marB="0" anchor="b">
                    <a:solidFill>
                      <a:schemeClr val="bg1">
                        <a:lumMod val="85000"/>
                      </a:schemeClr>
                    </a:solidFill>
                  </a:tcPr>
                </a:tc>
              </a:tr>
              <a:tr h="298119">
                <a:tc>
                  <a:txBody>
                    <a:bodyPr/>
                    <a:lstStyle/>
                    <a:p>
                      <a:pPr algn="ctr" fontAlgn="b"/>
                      <a:r>
                        <a:rPr lang="es-CL" sz="1600" b="0" kern="1200" dirty="0">
                          <a:solidFill>
                            <a:schemeClr val="lt1"/>
                          </a:solidFill>
                          <a:effectLst/>
                          <a:latin typeface="Calibri" panose="020F0502020204030204" pitchFamily="34" charset="0"/>
                          <a:ea typeface="+mn-ea"/>
                          <a:cs typeface="+mn-cs"/>
                        </a:rPr>
                        <a:t>Colina</a:t>
                      </a:r>
                    </a:p>
                  </a:txBody>
                  <a:tcPr marL="9525" marR="9525" marT="9525" marB="0" anchor="b">
                    <a:solidFill>
                      <a:schemeClr val="accent2"/>
                    </a:solidFill>
                  </a:tcPr>
                </a:tc>
                <a:tc>
                  <a:txBody>
                    <a:bodyPr/>
                    <a:lstStyle/>
                    <a:p>
                      <a:pPr algn="ctr" fontAlgn="b"/>
                      <a:r>
                        <a:rPr lang="es-CL" sz="1800" b="0" kern="1200" dirty="0" smtClean="0">
                          <a:solidFill>
                            <a:srgbClr val="000000"/>
                          </a:solidFill>
                          <a:effectLst/>
                          <a:latin typeface="Calibri" panose="020F0502020204030204" pitchFamily="34" charset="0"/>
                          <a:ea typeface="+mn-ea"/>
                          <a:cs typeface="+mn-cs"/>
                        </a:rPr>
                        <a:t>974 </a:t>
                      </a:r>
                      <a:endParaRPr lang="es-CL" sz="1800" b="0"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algn="ctr" fontAlgn="b"/>
                      <a:r>
                        <a:rPr lang="es-CL" sz="1800" b="0" kern="1200" dirty="0">
                          <a:solidFill>
                            <a:srgbClr val="000000"/>
                          </a:solidFill>
                          <a:effectLst/>
                          <a:latin typeface="Calibri" panose="020F0502020204030204" pitchFamily="34" charset="0"/>
                          <a:ea typeface="+mn-ea"/>
                          <a:cs typeface="+mn-cs"/>
                        </a:rPr>
                        <a:t>2,7%</a:t>
                      </a:r>
                    </a:p>
                  </a:txBody>
                  <a:tcPr marL="9525" marR="9525" marT="9525" marB="0" anchor="b"/>
                </a:tc>
              </a:tr>
              <a:tr h="298119">
                <a:tc gridSpan="2">
                  <a:txBody>
                    <a:bodyPr/>
                    <a:lstStyle/>
                    <a:p>
                      <a:pPr algn="ctr" fontAlgn="b"/>
                      <a:endParaRPr lang="es-CL" sz="1600" b="0" kern="1200" dirty="0">
                        <a:solidFill>
                          <a:schemeClr val="lt1"/>
                        </a:solidFill>
                        <a:effectLst/>
                        <a:latin typeface="Calibri" panose="020F0502020204030204" pitchFamily="34" charset="0"/>
                        <a:ea typeface="+mn-ea"/>
                        <a:cs typeface="+mn-cs"/>
                      </a:endParaRPr>
                    </a:p>
                  </a:txBody>
                  <a:tcPr marL="9525" marR="9525" marT="9525" marB="0" anchor="b">
                    <a:noFill/>
                  </a:tcPr>
                </a:tc>
                <a:tc hMerge="1">
                  <a:txBody>
                    <a:bodyPr/>
                    <a:lstStyle/>
                    <a:p>
                      <a:endParaRPr lang="es-CL"/>
                    </a:p>
                  </a:txBody>
                  <a:tcPr/>
                </a:tc>
                <a:tc>
                  <a:txBody>
                    <a:bodyPr/>
                    <a:lstStyle/>
                    <a:p>
                      <a:pPr algn="ctr" fontAlgn="b"/>
                      <a:r>
                        <a:rPr lang="es-CL" sz="1800" b="0" kern="1200" dirty="0" smtClean="0">
                          <a:solidFill>
                            <a:srgbClr val="000000"/>
                          </a:solidFill>
                          <a:effectLst/>
                          <a:latin typeface="Calibri" panose="020F0502020204030204" pitchFamily="34" charset="0"/>
                          <a:ea typeface="+mn-ea"/>
                          <a:cs typeface="+mn-cs"/>
                        </a:rPr>
                        <a:t>51,6%</a:t>
                      </a:r>
                      <a:endParaRPr lang="es-CL" sz="1800" b="0" kern="1200" dirty="0">
                        <a:solidFill>
                          <a:srgbClr val="000000"/>
                        </a:solidFill>
                        <a:effectLst/>
                        <a:latin typeface="Calibri" panose="020F0502020204030204" pitchFamily="34" charset="0"/>
                        <a:ea typeface="+mn-ea"/>
                        <a:cs typeface="+mn-cs"/>
                      </a:endParaRPr>
                    </a:p>
                  </a:txBody>
                  <a:tcPr marL="9525" marR="9525" marT="9525" marB="0" anchor="b">
                    <a:solidFill>
                      <a:schemeClr val="bg1"/>
                    </a:solidFill>
                  </a:tcPr>
                </a:tc>
              </a:tr>
            </a:tbl>
          </a:graphicData>
        </a:graphic>
      </p:graphicFrame>
    </p:spTree>
    <p:extLst>
      <p:ext uri="{BB962C8B-B14F-4D97-AF65-F5344CB8AC3E}">
        <p14:creationId xmlns:p14="http://schemas.microsoft.com/office/powerpoint/2010/main" val="3967506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La probabilidad de incidencia en otros factores de riesgo de los NNJ fuera del sistema es mayor </a:t>
            </a:r>
            <a:endParaRPr lang="es-CL" dirty="0"/>
          </a:p>
        </p:txBody>
      </p:sp>
      <p:sp>
        <p:nvSpPr>
          <p:cNvPr id="3" name="2 Rectángulo"/>
          <p:cNvSpPr/>
          <p:nvPr/>
        </p:nvSpPr>
        <p:spPr>
          <a:xfrm>
            <a:off x="179512" y="1844643"/>
            <a:ext cx="4104456" cy="1938992"/>
          </a:xfrm>
          <a:prstGeom prst="rect">
            <a:avLst/>
          </a:prstGeom>
        </p:spPr>
        <p:txBody>
          <a:bodyPr wrap="square">
            <a:spAutoFit/>
          </a:bodyPr>
          <a:lstStyle/>
          <a:p>
            <a:r>
              <a:rPr lang="es-CL" sz="1600" i="1" dirty="0" smtClean="0">
                <a:solidFill>
                  <a:srgbClr val="000000"/>
                </a:solidFill>
                <a:latin typeface="Calibri" panose="020F0502020204030204" pitchFamily="34" charset="0"/>
              </a:rPr>
              <a:t>“…Asimismo la </a:t>
            </a:r>
            <a:r>
              <a:rPr lang="es-CL" sz="1600" i="1" dirty="0">
                <a:solidFill>
                  <a:srgbClr val="000000"/>
                </a:solidFill>
                <a:latin typeface="Calibri" panose="020F0502020204030204" pitchFamily="34" charset="0"/>
              </a:rPr>
              <a:t>frecuencia de </a:t>
            </a:r>
            <a:r>
              <a:rPr lang="es-CL" sz="1600" b="1" i="1" dirty="0" smtClean="0">
                <a:solidFill>
                  <a:srgbClr val="000000"/>
                </a:solidFill>
                <a:latin typeface="Calibri" panose="020F0502020204030204" pitchFamily="34" charset="0"/>
              </a:rPr>
              <a:t>consumo (de drogas) </a:t>
            </a:r>
            <a:r>
              <a:rPr lang="es-CL" sz="1600" b="1" i="1" dirty="0">
                <a:solidFill>
                  <a:srgbClr val="000000"/>
                </a:solidFill>
                <a:latin typeface="Calibri" panose="020F0502020204030204" pitchFamily="34" charset="0"/>
              </a:rPr>
              <a:t>entre los desertores es 4 </a:t>
            </a:r>
            <a:r>
              <a:rPr lang="es-CL" sz="1600" b="1" i="1" dirty="0" smtClean="0">
                <a:solidFill>
                  <a:srgbClr val="000000"/>
                </a:solidFill>
                <a:latin typeface="Calibri" panose="020F0502020204030204" pitchFamily="34" charset="0"/>
              </a:rPr>
              <a:t>veces mayor </a:t>
            </a:r>
            <a:r>
              <a:rPr lang="es-CL" sz="1600" i="1" dirty="0">
                <a:solidFill>
                  <a:srgbClr val="000000"/>
                </a:solidFill>
                <a:latin typeface="Calibri" panose="020F0502020204030204" pitchFamily="34" charset="0"/>
              </a:rPr>
              <a:t>a la que presentan los jóvenes insertos en el </a:t>
            </a:r>
            <a:r>
              <a:rPr lang="es-CL" sz="1600" i="1" dirty="0" smtClean="0">
                <a:solidFill>
                  <a:srgbClr val="000000"/>
                </a:solidFill>
                <a:latin typeface="Calibri" panose="020F0502020204030204" pitchFamily="34" charset="0"/>
              </a:rPr>
              <a:t>Sistema Escolar. </a:t>
            </a:r>
            <a:r>
              <a:rPr lang="es-CL" sz="1600" i="1" dirty="0">
                <a:solidFill>
                  <a:srgbClr val="000000"/>
                </a:solidFill>
                <a:latin typeface="Calibri" panose="020F0502020204030204" pitchFamily="34" charset="0"/>
              </a:rPr>
              <a:t>En cuanto a consumo </a:t>
            </a:r>
            <a:r>
              <a:rPr lang="es-CL" sz="1600" i="1" dirty="0" smtClean="0">
                <a:solidFill>
                  <a:srgbClr val="000000"/>
                </a:solidFill>
                <a:latin typeface="Calibri" panose="020F0502020204030204" pitchFamily="34" charset="0"/>
              </a:rPr>
              <a:t>de alcohol</a:t>
            </a:r>
            <a:r>
              <a:rPr lang="es-CL" sz="1600" i="1" dirty="0">
                <a:solidFill>
                  <a:srgbClr val="000000"/>
                </a:solidFill>
                <a:latin typeface="Calibri" panose="020F0502020204030204" pitchFamily="34" charset="0"/>
              </a:rPr>
              <a:t>, el estudio destaca que éste es el doble en el caso de los desertores</a:t>
            </a:r>
            <a:r>
              <a:rPr lang="es-CL" sz="1600" i="1" dirty="0" smtClean="0">
                <a:solidFill>
                  <a:srgbClr val="000000"/>
                </a:solidFill>
                <a:latin typeface="Calibri" panose="020F0502020204030204" pitchFamily="34" charset="0"/>
              </a:rPr>
              <a:t>.”</a:t>
            </a:r>
          </a:p>
          <a:p>
            <a:pPr algn="r"/>
            <a:r>
              <a:rPr lang="es-CL" sz="1200" kern="0" dirty="0">
                <a:solidFill>
                  <a:srgbClr val="000000"/>
                </a:solidFill>
                <a:latin typeface="Calibri" panose="020F0502020204030204" pitchFamily="34" charset="0"/>
              </a:rPr>
              <a:t>- JUNAEB 2014, Comprendiendo el fenómeno de la deserción escolar </a:t>
            </a:r>
            <a:r>
              <a:rPr lang="es-CL" sz="1200" kern="0" dirty="0" smtClean="0">
                <a:solidFill>
                  <a:srgbClr val="000000"/>
                </a:solidFill>
                <a:latin typeface="Calibri" panose="020F0502020204030204" pitchFamily="34" charset="0"/>
              </a:rPr>
              <a:t>en Chile-</a:t>
            </a:r>
            <a:r>
              <a:rPr lang="es-CL" sz="1200" kern="0" baseline="30000" dirty="0" smtClean="0">
                <a:solidFill>
                  <a:srgbClr val="000000"/>
                </a:solidFill>
                <a:latin typeface="Calibri" panose="020F0502020204030204" pitchFamily="34" charset="0"/>
              </a:rPr>
              <a:t>*</a:t>
            </a:r>
            <a:endParaRPr lang="es-CL" sz="1200" kern="0" baseline="30000" dirty="0">
              <a:solidFill>
                <a:srgbClr val="000000"/>
              </a:solidFill>
              <a:latin typeface="Calibri" panose="020F0502020204030204" pitchFamily="34" charset="0"/>
            </a:endParaRPr>
          </a:p>
        </p:txBody>
      </p:sp>
      <p:sp>
        <p:nvSpPr>
          <p:cNvPr id="4" name="KMA1D1FEAF"/>
          <p:cNvSpPr>
            <a:spLocks noChangeArrowheads="1"/>
          </p:cNvSpPr>
          <p:nvPr>
            <p:custDataLst>
              <p:tags r:id="rId1"/>
            </p:custDataLst>
          </p:nvPr>
        </p:nvSpPr>
        <p:spPr bwMode="auto">
          <a:xfrm>
            <a:off x="755576" y="1484394"/>
            <a:ext cx="7632848" cy="36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1026" tIns="41312" rIns="41026" bIns="41312">
            <a:spAutoFit/>
          </a:bodyPr>
          <a:lstStyle>
            <a:lvl1pPr defTabSz="881063">
              <a:defRPr sz="1500">
                <a:solidFill>
                  <a:srgbClr val="000000"/>
                </a:solidFill>
                <a:latin typeface="Verdana" panose="020B0604030504040204" pitchFamily="34" charset="0"/>
              </a:defRPr>
            </a:lvl1pPr>
            <a:lvl2pPr marL="742950" indent="-285750" defTabSz="881063">
              <a:defRPr sz="1500">
                <a:solidFill>
                  <a:srgbClr val="000000"/>
                </a:solidFill>
                <a:latin typeface="Verdana" panose="020B0604030504040204" pitchFamily="34" charset="0"/>
              </a:defRPr>
            </a:lvl2pPr>
            <a:lvl3pPr marL="1143000" indent="-228600" defTabSz="881063">
              <a:defRPr sz="1500">
                <a:solidFill>
                  <a:srgbClr val="000000"/>
                </a:solidFill>
                <a:latin typeface="Verdana" panose="020B0604030504040204" pitchFamily="34" charset="0"/>
              </a:defRPr>
            </a:lvl3pPr>
            <a:lvl4pPr marL="1600200" indent="-228600" defTabSz="881063">
              <a:defRPr sz="1500">
                <a:solidFill>
                  <a:srgbClr val="000000"/>
                </a:solidFill>
                <a:latin typeface="Verdana" panose="020B0604030504040204" pitchFamily="34" charset="0"/>
              </a:defRPr>
            </a:lvl4pPr>
            <a:lvl5pPr marL="2057400" indent="-228600" defTabSz="881063">
              <a:defRPr sz="1500">
                <a:solidFill>
                  <a:srgbClr val="000000"/>
                </a:solidFill>
                <a:latin typeface="Verdana" panose="020B0604030504040204" pitchFamily="34" charset="0"/>
              </a:defRPr>
            </a:lvl5pPr>
            <a:lvl6pPr marL="2514600" indent="-228600" algn="ctr" defTabSz="881063" eaLnBrk="0" fontAlgn="base" hangingPunct="0">
              <a:spcBef>
                <a:spcPct val="0"/>
              </a:spcBef>
              <a:spcAft>
                <a:spcPct val="0"/>
              </a:spcAft>
              <a:defRPr sz="1500">
                <a:solidFill>
                  <a:srgbClr val="000000"/>
                </a:solidFill>
                <a:latin typeface="Verdana" panose="020B0604030504040204" pitchFamily="34" charset="0"/>
              </a:defRPr>
            </a:lvl6pPr>
            <a:lvl7pPr marL="2971800" indent="-228600" algn="ctr" defTabSz="881063" eaLnBrk="0" fontAlgn="base" hangingPunct="0">
              <a:spcBef>
                <a:spcPct val="0"/>
              </a:spcBef>
              <a:spcAft>
                <a:spcPct val="0"/>
              </a:spcAft>
              <a:defRPr sz="1500">
                <a:solidFill>
                  <a:srgbClr val="000000"/>
                </a:solidFill>
                <a:latin typeface="Verdana" panose="020B0604030504040204" pitchFamily="34" charset="0"/>
              </a:defRPr>
            </a:lvl7pPr>
            <a:lvl8pPr marL="3429000" indent="-228600" algn="ctr" defTabSz="881063" eaLnBrk="0" fontAlgn="base" hangingPunct="0">
              <a:spcBef>
                <a:spcPct val="0"/>
              </a:spcBef>
              <a:spcAft>
                <a:spcPct val="0"/>
              </a:spcAft>
              <a:defRPr sz="1500">
                <a:solidFill>
                  <a:srgbClr val="000000"/>
                </a:solidFill>
                <a:latin typeface="Verdana" panose="020B0604030504040204" pitchFamily="34" charset="0"/>
              </a:defRPr>
            </a:lvl8pPr>
            <a:lvl9pPr marL="3886200" indent="-228600" algn="ctr" defTabSz="881063" eaLnBrk="0" fontAlgn="base" hangingPunct="0">
              <a:spcBef>
                <a:spcPct val="0"/>
              </a:spcBef>
              <a:spcAft>
                <a:spcPct val="0"/>
              </a:spcAft>
              <a:defRPr sz="1500">
                <a:solidFill>
                  <a:srgbClr val="000000"/>
                </a:solidFill>
                <a:latin typeface="Verdana" panose="020B0604030504040204" pitchFamily="34" charset="0"/>
              </a:defRPr>
            </a:lvl9pPr>
          </a:lstStyle>
          <a:p>
            <a:pPr algn="ctr">
              <a:spcBef>
                <a:spcPct val="20000"/>
              </a:spcBef>
              <a:buClr>
                <a:srgbClr val="000000"/>
              </a:buClr>
              <a:buFont typeface="Marlett" pitchFamily="2" charset="2"/>
              <a:buNone/>
            </a:pPr>
            <a:r>
              <a:rPr lang="es-CL" altLang="es-CL" sz="1800" b="1" noProof="1" smtClean="0">
                <a:solidFill>
                  <a:srgbClr val="1B800A"/>
                </a:solidFill>
                <a:latin typeface="Calibri" panose="020F0502020204030204" pitchFamily="34" charset="0"/>
              </a:rPr>
              <a:t>Estudios de relación: Deserción escolar, delincuencia y drogadicción </a:t>
            </a:r>
            <a:endParaRPr lang="es-CL" altLang="es-CL" sz="1800" b="1" baseline="30000" noProof="1">
              <a:solidFill>
                <a:srgbClr val="1B800A"/>
              </a:solidFill>
              <a:latin typeface="Calibri" panose="020F0502020204030204" pitchFamily="34" charset="0"/>
            </a:endParaRPr>
          </a:p>
        </p:txBody>
      </p:sp>
      <p:sp>
        <p:nvSpPr>
          <p:cNvPr id="5" name="13 CuadroTexto"/>
          <p:cNvSpPr txBox="1"/>
          <p:nvPr/>
        </p:nvSpPr>
        <p:spPr>
          <a:xfrm>
            <a:off x="35496" y="6669360"/>
            <a:ext cx="8784976" cy="246221"/>
          </a:xfrm>
          <a:prstGeom prst="rect">
            <a:avLst/>
          </a:prstGeom>
          <a:noFill/>
        </p:spPr>
        <p:txBody>
          <a:bodyPr wrap="square" rtlCol="0">
            <a:spAutoFit/>
          </a:bodyPr>
          <a:lstStyle/>
          <a:p>
            <a:r>
              <a:rPr lang="es-CL" sz="1000" dirty="0" smtClean="0">
                <a:solidFill>
                  <a:srgbClr val="000000"/>
                </a:solidFill>
                <a:latin typeface="Calibri" panose="020F0502020204030204" pitchFamily="34" charset="0"/>
              </a:rPr>
              <a:t>(*): Estudios manifiestan que la información no es concluyente (**): Gendarmería Chilena</a:t>
            </a:r>
            <a:endParaRPr lang="es-CL" sz="1000" dirty="0">
              <a:solidFill>
                <a:srgbClr val="000000"/>
              </a:solidFill>
              <a:latin typeface="Calibri" panose="020F0502020204030204" pitchFamily="34" charset="0"/>
            </a:endParaRPr>
          </a:p>
        </p:txBody>
      </p:sp>
      <p:sp>
        <p:nvSpPr>
          <p:cNvPr id="6" name="14 Rectángulo"/>
          <p:cNvSpPr/>
          <p:nvPr/>
        </p:nvSpPr>
        <p:spPr>
          <a:xfrm>
            <a:off x="179512" y="3861048"/>
            <a:ext cx="4104456" cy="1692771"/>
          </a:xfrm>
          <a:prstGeom prst="rect">
            <a:avLst/>
          </a:prstGeom>
        </p:spPr>
        <p:txBody>
          <a:bodyPr wrap="square">
            <a:spAutoFit/>
          </a:bodyPr>
          <a:lstStyle/>
          <a:p>
            <a:r>
              <a:rPr lang="es-CL" sz="1600" i="1" dirty="0" smtClean="0">
                <a:solidFill>
                  <a:srgbClr val="000000"/>
                </a:solidFill>
                <a:latin typeface="Calibri" panose="020F0502020204030204" pitchFamily="34" charset="0"/>
              </a:rPr>
              <a:t>“…</a:t>
            </a:r>
            <a:r>
              <a:rPr lang="es-CL" sz="1600" b="1" i="1" dirty="0" smtClean="0">
                <a:solidFill>
                  <a:srgbClr val="000000"/>
                </a:solidFill>
                <a:latin typeface="Calibri" panose="020F0502020204030204" pitchFamily="34" charset="0"/>
              </a:rPr>
              <a:t>Se </a:t>
            </a:r>
            <a:r>
              <a:rPr lang="es-CL" sz="1600" b="1" i="1" dirty="0">
                <a:solidFill>
                  <a:srgbClr val="000000"/>
                </a:solidFill>
                <a:latin typeface="Calibri" panose="020F0502020204030204" pitchFamily="34" charset="0"/>
              </a:rPr>
              <a:t>duplica la reincidencia (en delitos) cuando hay deserción escolar o cuando hay rezago escolar. </a:t>
            </a:r>
            <a:r>
              <a:rPr lang="es-CL" sz="1600" i="1" dirty="0">
                <a:solidFill>
                  <a:srgbClr val="000000"/>
                </a:solidFill>
                <a:latin typeface="Calibri" panose="020F0502020204030204" pitchFamily="34" charset="0"/>
              </a:rPr>
              <a:t>La educación es un elemento importante para tomar en consideración de manera preventiva</a:t>
            </a:r>
            <a:r>
              <a:rPr lang="es-CL" sz="1600" i="1" dirty="0" smtClean="0">
                <a:solidFill>
                  <a:srgbClr val="000000"/>
                </a:solidFill>
                <a:latin typeface="Calibri" panose="020F0502020204030204" pitchFamily="34" charset="0"/>
              </a:rPr>
              <a:t>”.</a:t>
            </a:r>
          </a:p>
          <a:p>
            <a:pPr algn="r"/>
            <a:r>
              <a:rPr lang="es-CL" sz="1200" kern="0" dirty="0" smtClean="0">
                <a:solidFill>
                  <a:srgbClr val="000000"/>
                </a:solidFill>
                <a:latin typeface="Calibri" panose="020F0502020204030204" pitchFamily="34" charset="0"/>
              </a:rPr>
              <a:t>-Director </a:t>
            </a:r>
            <a:r>
              <a:rPr lang="es-CL" sz="1200" kern="0" dirty="0">
                <a:solidFill>
                  <a:srgbClr val="000000"/>
                </a:solidFill>
                <a:latin typeface="Calibri" panose="020F0502020204030204" pitchFamily="34" charset="0"/>
              </a:rPr>
              <a:t>nacional del </a:t>
            </a:r>
            <a:r>
              <a:rPr lang="es-CL" sz="1200" kern="0" dirty="0" smtClean="0">
                <a:solidFill>
                  <a:srgbClr val="000000"/>
                </a:solidFill>
                <a:latin typeface="Calibri" panose="020F0502020204030204" pitchFamily="34" charset="0"/>
              </a:rPr>
              <a:t>SENAME, </a:t>
            </a:r>
            <a:r>
              <a:rPr lang="es-CL" sz="1200" kern="0" dirty="0">
                <a:solidFill>
                  <a:srgbClr val="000000"/>
                </a:solidFill>
                <a:latin typeface="Calibri" panose="020F0502020204030204" pitchFamily="34" charset="0"/>
              </a:rPr>
              <a:t>Rolando </a:t>
            </a:r>
            <a:r>
              <a:rPr lang="es-CL" sz="1200" kern="0" dirty="0" smtClean="0">
                <a:solidFill>
                  <a:srgbClr val="000000"/>
                </a:solidFill>
                <a:latin typeface="Calibri" panose="020F0502020204030204" pitchFamily="34" charset="0"/>
              </a:rPr>
              <a:t>Melo en referencia a estudio del SENAME con la U de Chile 2013-</a:t>
            </a:r>
            <a:endParaRPr lang="es-CL" sz="1400" dirty="0">
              <a:solidFill>
                <a:srgbClr val="000000"/>
              </a:solidFill>
              <a:latin typeface="Calibri" panose="020F0502020204030204" pitchFamily="34" charset="0"/>
            </a:endParaRPr>
          </a:p>
        </p:txBody>
      </p:sp>
      <p:sp>
        <p:nvSpPr>
          <p:cNvPr id="7" name="19 CuadroTexto"/>
          <p:cNvSpPr txBox="1"/>
          <p:nvPr/>
        </p:nvSpPr>
        <p:spPr>
          <a:xfrm>
            <a:off x="35496" y="5962542"/>
            <a:ext cx="9093696" cy="646331"/>
          </a:xfrm>
          <a:prstGeom prst="rect">
            <a:avLst/>
          </a:prstGeom>
          <a:noFill/>
        </p:spPr>
        <p:txBody>
          <a:bodyPr wrap="square" rtlCol="0">
            <a:spAutoFit/>
          </a:bodyPr>
          <a:lstStyle/>
          <a:p>
            <a:pPr algn="ctr"/>
            <a:r>
              <a:rPr lang="es-CL" b="1" dirty="0" smtClean="0">
                <a:solidFill>
                  <a:srgbClr val="1B800A"/>
                </a:solidFill>
                <a:latin typeface="Calibri" panose="020F0502020204030204" pitchFamily="34" charset="0"/>
              </a:rPr>
              <a:t>Si bien, no se puede concluir que la deserción escolar es causal de incidencia en drogas o delincuencia, si es un factor de riesgo más en los NNJ según esto estudios</a:t>
            </a:r>
            <a:endParaRPr lang="es-CL" b="1" dirty="0">
              <a:solidFill>
                <a:srgbClr val="FF0000"/>
              </a:solidFill>
              <a:latin typeface="Calibri" panose="020F0502020204030204" pitchFamily="34" charset="0"/>
            </a:endParaRPr>
          </a:p>
        </p:txBody>
      </p:sp>
      <p:sp>
        <p:nvSpPr>
          <p:cNvPr id="8" name="20 Triángulo isósceles"/>
          <p:cNvSpPr/>
          <p:nvPr/>
        </p:nvSpPr>
        <p:spPr>
          <a:xfrm rot="10800000">
            <a:off x="4051993" y="5618268"/>
            <a:ext cx="1060704" cy="315245"/>
          </a:xfrm>
          <a:prstGeom prst="triangle">
            <a:avLst/>
          </a:prstGeom>
          <a:solidFill>
            <a:srgbClr val="1B8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latin typeface="Calibri" panose="020F0502020204030204" pitchFamily="34" charset="0"/>
            </a:endParaRPr>
          </a:p>
        </p:txBody>
      </p:sp>
      <p:graphicFrame>
        <p:nvGraphicFramePr>
          <p:cNvPr id="9" name="21 Tabla"/>
          <p:cNvGraphicFramePr>
            <a:graphicFrameLocks noGrp="1"/>
          </p:cNvGraphicFramePr>
          <p:nvPr>
            <p:extLst/>
          </p:nvPr>
        </p:nvGraphicFramePr>
        <p:xfrm>
          <a:off x="4919983" y="2347756"/>
          <a:ext cx="3446039" cy="1009939"/>
        </p:xfrm>
        <a:graphic>
          <a:graphicData uri="http://schemas.openxmlformats.org/drawingml/2006/table">
            <a:tbl>
              <a:tblPr>
                <a:tableStyleId>{5C22544A-7EE6-4342-B048-85BDC9FD1C3A}</a:tableStyleId>
              </a:tblPr>
              <a:tblGrid>
                <a:gridCol w="1101641"/>
                <a:gridCol w="1172199"/>
                <a:gridCol w="1172199"/>
              </a:tblGrid>
              <a:tr h="401478">
                <a:tc>
                  <a:txBody>
                    <a:bodyPr/>
                    <a:lstStyle/>
                    <a:p>
                      <a:pPr marL="0" algn="ctr" defTabSz="914400" rtl="0" eaLnBrk="1" fontAlgn="b" latinLnBrk="0" hangingPunct="1"/>
                      <a:r>
                        <a:rPr lang="es-CL" sz="1400" b="0" kern="1200" dirty="0" smtClean="0">
                          <a:solidFill>
                            <a:schemeClr val="lt1"/>
                          </a:solidFill>
                          <a:effectLst/>
                          <a:latin typeface="Calibri" panose="020F0502020204030204" pitchFamily="34" charset="0"/>
                          <a:ea typeface="+mn-ea"/>
                          <a:cs typeface="+mn-cs"/>
                        </a:rPr>
                        <a:t>Reincidencia (delictual)</a:t>
                      </a:r>
                      <a:endParaRPr lang="es-CL" sz="1400" b="0" kern="1200" dirty="0">
                        <a:solidFill>
                          <a:schemeClr val="lt1"/>
                        </a:solidFill>
                        <a:effectLst/>
                        <a:latin typeface="Calibri" panose="020F0502020204030204" pitchFamily="34" charset="0"/>
                        <a:ea typeface="+mn-ea"/>
                        <a:cs typeface="+mn-cs"/>
                      </a:endParaRPr>
                    </a:p>
                  </a:txBody>
                  <a:tcPr marL="9525" marR="9525" marT="9525" marB="0" anchor="ctr">
                    <a:solidFill>
                      <a:schemeClr val="accent2"/>
                    </a:solidFill>
                  </a:tcPr>
                </a:tc>
                <a:tc>
                  <a:txBody>
                    <a:bodyPr/>
                    <a:lstStyle/>
                    <a:p>
                      <a:pPr marL="0" algn="ctr" defTabSz="914400" rtl="0" eaLnBrk="1" fontAlgn="b" latinLnBrk="0" hangingPunct="1"/>
                      <a:r>
                        <a:rPr lang="es-CL" sz="1400" b="0" kern="1200" dirty="0" smtClean="0">
                          <a:solidFill>
                            <a:schemeClr val="lt1"/>
                          </a:solidFill>
                          <a:effectLst/>
                          <a:latin typeface="Calibri" panose="020F0502020204030204" pitchFamily="34" charset="0"/>
                          <a:ea typeface="+mn-ea"/>
                          <a:cs typeface="+mn-cs"/>
                        </a:rPr>
                        <a:t>Si registra deserción</a:t>
                      </a:r>
                      <a:endParaRPr lang="es-CL" sz="1400" b="0" kern="1200" dirty="0">
                        <a:solidFill>
                          <a:schemeClr val="lt1"/>
                        </a:solidFill>
                        <a:effectLst/>
                        <a:latin typeface="Calibri" panose="020F0502020204030204" pitchFamily="34" charset="0"/>
                        <a:ea typeface="+mn-ea"/>
                        <a:cs typeface="+mn-cs"/>
                      </a:endParaRPr>
                    </a:p>
                  </a:txBody>
                  <a:tcPr marL="9525" marR="9525" marT="9525" marB="0" anchor="ctr">
                    <a:solidFill>
                      <a:schemeClr val="accent2"/>
                    </a:solidFill>
                  </a:tcPr>
                </a:tc>
                <a:tc>
                  <a:txBody>
                    <a:bodyPr/>
                    <a:lstStyle/>
                    <a:p>
                      <a:pPr marL="0" algn="ctr" defTabSz="914400" rtl="0" eaLnBrk="1" fontAlgn="b" latinLnBrk="0" hangingPunct="1"/>
                      <a:r>
                        <a:rPr lang="es-CL" sz="1400" b="0" kern="1200" dirty="0" smtClean="0">
                          <a:solidFill>
                            <a:schemeClr val="lt1"/>
                          </a:solidFill>
                          <a:effectLst/>
                          <a:latin typeface="Calibri" panose="020F0502020204030204" pitchFamily="34" charset="0"/>
                          <a:ea typeface="+mn-ea"/>
                          <a:cs typeface="+mn-cs"/>
                        </a:rPr>
                        <a:t>No registra deserción</a:t>
                      </a:r>
                      <a:endParaRPr lang="es-CL" sz="1400" b="0" kern="1200" dirty="0">
                        <a:solidFill>
                          <a:schemeClr val="lt1"/>
                        </a:solidFill>
                        <a:effectLst/>
                        <a:latin typeface="Calibri" panose="020F0502020204030204" pitchFamily="34" charset="0"/>
                        <a:ea typeface="+mn-ea"/>
                        <a:cs typeface="+mn-cs"/>
                      </a:endParaRPr>
                    </a:p>
                  </a:txBody>
                  <a:tcPr marL="9525" marR="9525" marT="9525" marB="0" anchor="ctr">
                    <a:solidFill>
                      <a:schemeClr val="accent2"/>
                    </a:solidFill>
                  </a:tcPr>
                </a:tc>
              </a:tr>
              <a:tr h="286847">
                <a:tc>
                  <a:txBody>
                    <a:bodyPr/>
                    <a:lstStyle/>
                    <a:p>
                      <a:pPr marL="0" indent="0" algn="ctr" defTabSz="914400" rtl="0" eaLnBrk="1" fontAlgn="b" latinLnBrk="0" hangingPunct="1"/>
                      <a:r>
                        <a:rPr lang="es-CL" sz="1400" b="0" kern="1200" dirty="0" smtClean="0">
                          <a:solidFill>
                            <a:schemeClr val="lt1"/>
                          </a:solidFill>
                          <a:effectLst/>
                          <a:latin typeface="Calibri" panose="020F0502020204030204" pitchFamily="34" charset="0"/>
                          <a:ea typeface="+mn-ea"/>
                          <a:cs typeface="+mn-cs"/>
                        </a:rPr>
                        <a:t>NO</a:t>
                      </a:r>
                      <a:endParaRPr lang="es-CL" sz="1400" b="0" kern="1200" dirty="0">
                        <a:solidFill>
                          <a:schemeClr val="lt1"/>
                        </a:solidFill>
                        <a:effectLst/>
                        <a:latin typeface="Calibri" panose="020F0502020204030204" pitchFamily="34" charset="0"/>
                        <a:ea typeface="+mn-ea"/>
                        <a:cs typeface="+mn-cs"/>
                      </a:endParaRPr>
                    </a:p>
                  </a:txBody>
                  <a:tcPr marL="9525" marR="9525" marT="9525" marB="0" anchor="ctr">
                    <a:solidFill>
                      <a:schemeClr val="accent2"/>
                    </a:solidFill>
                  </a:tcPr>
                </a:tc>
                <a:tc>
                  <a:txBody>
                    <a:bodyPr/>
                    <a:lstStyle/>
                    <a:p>
                      <a:pPr marL="0" algn="ctr" defTabSz="914400" rtl="0" eaLnBrk="1" fontAlgn="b" latinLnBrk="0" hangingPunct="1"/>
                      <a:r>
                        <a:rPr lang="es-CL" sz="1700" kern="1200" dirty="0" smtClean="0">
                          <a:solidFill>
                            <a:srgbClr val="000000"/>
                          </a:solidFill>
                          <a:effectLst/>
                          <a:latin typeface="Calibri" panose="020F0502020204030204" pitchFamily="34" charset="0"/>
                          <a:ea typeface="+mn-ea"/>
                          <a:cs typeface="+mn-cs"/>
                        </a:rPr>
                        <a:t>54%</a:t>
                      </a:r>
                      <a:endParaRPr lang="es-CL" sz="1700" kern="1200" dirty="0">
                        <a:solidFill>
                          <a:srgbClr val="000000"/>
                        </a:solidFill>
                        <a:effectLst/>
                        <a:latin typeface="Calibri" panose="020F0502020204030204" pitchFamily="34"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CL" sz="1700" kern="1200" dirty="0" smtClean="0">
                          <a:solidFill>
                            <a:srgbClr val="000000"/>
                          </a:solidFill>
                          <a:effectLst/>
                          <a:latin typeface="Calibri" panose="020F0502020204030204" pitchFamily="34" charset="0"/>
                          <a:ea typeface="+mn-ea"/>
                          <a:cs typeface="+mn-cs"/>
                        </a:rPr>
                        <a:t>75,2%</a:t>
                      </a:r>
                      <a:endParaRPr lang="es-CL" sz="1700" kern="1200" dirty="0">
                        <a:solidFill>
                          <a:srgbClr val="000000"/>
                        </a:solidFill>
                        <a:effectLst/>
                        <a:latin typeface="Calibri" panose="020F0502020204030204" pitchFamily="34" charset="0"/>
                        <a:ea typeface="+mn-ea"/>
                        <a:cs typeface="+mn-cs"/>
                      </a:endParaRPr>
                    </a:p>
                  </a:txBody>
                  <a:tcPr marL="9525" marR="9525" marT="9525" marB="0" anchor="ctr">
                    <a:solidFill>
                      <a:schemeClr val="bg1">
                        <a:lumMod val="85000"/>
                      </a:schemeClr>
                    </a:solidFill>
                  </a:tcPr>
                </a:tc>
              </a:tr>
              <a:tr h="286847">
                <a:tc>
                  <a:txBody>
                    <a:bodyPr/>
                    <a:lstStyle/>
                    <a:p>
                      <a:pPr marL="0" indent="0" algn="ctr" defTabSz="914400" rtl="0" eaLnBrk="1" fontAlgn="b" latinLnBrk="0" hangingPunct="1"/>
                      <a:r>
                        <a:rPr lang="es-CL" sz="1400" b="0" kern="1200" dirty="0" smtClean="0">
                          <a:solidFill>
                            <a:schemeClr val="lt1"/>
                          </a:solidFill>
                          <a:effectLst/>
                          <a:latin typeface="Calibri" panose="020F0502020204030204" pitchFamily="34" charset="0"/>
                          <a:ea typeface="+mn-ea"/>
                          <a:cs typeface="+mn-cs"/>
                        </a:rPr>
                        <a:t>SÍ</a:t>
                      </a:r>
                      <a:endParaRPr lang="es-CL" sz="1400" b="0" kern="1200" dirty="0">
                        <a:solidFill>
                          <a:schemeClr val="lt1"/>
                        </a:solidFill>
                        <a:effectLst/>
                        <a:latin typeface="Calibri" panose="020F0502020204030204" pitchFamily="34" charset="0"/>
                        <a:ea typeface="+mn-ea"/>
                        <a:cs typeface="+mn-cs"/>
                      </a:endParaRPr>
                    </a:p>
                  </a:txBody>
                  <a:tcPr marL="9525" marR="9525" marT="9525" marB="0" anchor="ctr">
                    <a:solidFill>
                      <a:schemeClr val="accent2"/>
                    </a:solidFill>
                  </a:tcPr>
                </a:tc>
                <a:tc>
                  <a:txBody>
                    <a:bodyPr/>
                    <a:lstStyle/>
                    <a:p>
                      <a:pPr marL="0" algn="ctr" defTabSz="914400" rtl="0" eaLnBrk="1" fontAlgn="b" latinLnBrk="0" hangingPunct="1"/>
                      <a:r>
                        <a:rPr lang="es-CL" sz="1700" kern="1200" dirty="0" smtClean="0">
                          <a:solidFill>
                            <a:srgbClr val="000000"/>
                          </a:solidFill>
                          <a:effectLst/>
                          <a:latin typeface="Calibri" panose="020F0502020204030204" pitchFamily="34" charset="0"/>
                          <a:ea typeface="+mn-ea"/>
                          <a:cs typeface="+mn-cs"/>
                        </a:rPr>
                        <a:t>46%</a:t>
                      </a:r>
                      <a:endParaRPr lang="es-CL" sz="1700"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914400" rtl="0" eaLnBrk="1" fontAlgn="b" latinLnBrk="0" hangingPunct="1"/>
                      <a:r>
                        <a:rPr lang="es-CL" sz="1700" kern="1200" dirty="0" smtClean="0">
                          <a:solidFill>
                            <a:srgbClr val="000000"/>
                          </a:solidFill>
                          <a:effectLst/>
                          <a:latin typeface="Calibri" panose="020F0502020204030204" pitchFamily="34" charset="0"/>
                          <a:ea typeface="+mn-ea"/>
                          <a:cs typeface="+mn-cs"/>
                        </a:rPr>
                        <a:t>24,8%</a:t>
                      </a:r>
                      <a:endParaRPr lang="es-CL" sz="1700" kern="1200" dirty="0">
                        <a:solidFill>
                          <a:srgbClr val="000000"/>
                        </a:solidFill>
                        <a:effectLst/>
                        <a:latin typeface="Calibri" panose="020F0502020204030204" pitchFamily="34" charset="0"/>
                        <a:ea typeface="+mn-ea"/>
                        <a:cs typeface="+mn-cs"/>
                      </a:endParaRPr>
                    </a:p>
                  </a:txBody>
                  <a:tcPr marL="9525" marR="9525" marT="9525" marB="0" anchor="ctr"/>
                </a:tc>
              </a:tr>
            </a:tbl>
          </a:graphicData>
        </a:graphic>
      </p:graphicFrame>
      <p:cxnSp>
        <p:nvCxnSpPr>
          <p:cNvPr id="10" name="23 Conector recto de flecha"/>
          <p:cNvCxnSpPr/>
          <p:nvPr/>
        </p:nvCxnSpPr>
        <p:spPr>
          <a:xfrm>
            <a:off x="6945618" y="3177593"/>
            <a:ext cx="432000"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24 Rectángulo"/>
          <p:cNvSpPr/>
          <p:nvPr/>
        </p:nvSpPr>
        <p:spPr>
          <a:xfrm>
            <a:off x="6717726" y="3148565"/>
            <a:ext cx="829727" cy="307777"/>
          </a:xfrm>
          <a:prstGeom prst="rect">
            <a:avLst/>
          </a:prstGeom>
        </p:spPr>
        <p:txBody>
          <a:bodyPr wrap="square">
            <a:spAutoFit/>
          </a:bodyPr>
          <a:lstStyle/>
          <a:p>
            <a:pPr algn="ctr"/>
            <a:r>
              <a:rPr lang="es-CL" sz="1400" dirty="0" smtClean="0">
                <a:solidFill>
                  <a:srgbClr val="C00000"/>
                </a:solidFill>
                <a:latin typeface="Calibri" panose="020F0502020204030204" pitchFamily="34" charset="0"/>
              </a:rPr>
              <a:t>-46%</a:t>
            </a:r>
            <a:endParaRPr lang="es-CL" sz="1200" dirty="0">
              <a:solidFill>
                <a:srgbClr val="C00000"/>
              </a:solidFill>
              <a:latin typeface="Calibri" panose="020F0502020204030204" pitchFamily="34" charset="0"/>
            </a:endParaRPr>
          </a:p>
        </p:txBody>
      </p:sp>
      <p:sp>
        <p:nvSpPr>
          <p:cNvPr id="12" name="KMA1D1FEAF"/>
          <p:cNvSpPr>
            <a:spLocks noChangeArrowheads="1"/>
          </p:cNvSpPr>
          <p:nvPr>
            <p:custDataLst>
              <p:tags r:id="rId2"/>
            </p:custDataLst>
          </p:nvPr>
        </p:nvSpPr>
        <p:spPr bwMode="auto">
          <a:xfrm>
            <a:off x="4962758" y="1903493"/>
            <a:ext cx="3401561" cy="4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1026" tIns="41312" rIns="41026" bIns="41312">
            <a:spAutoFit/>
          </a:bodyPr>
          <a:lstStyle>
            <a:lvl1pPr defTabSz="881063">
              <a:defRPr sz="1500">
                <a:solidFill>
                  <a:srgbClr val="000000"/>
                </a:solidFill>
                <a:latin typeface="Verdana" panose="020B0604030504040204" pitchFamily="34" charset="0"/>
              </a:defRPr>
            </a:lvl1pPr>
            <a:lvl2pPr marL="742950" indent="-285750" defTabSz="881063">
              <a:defRPr sz="1500">
                <a:solidFill>
                  <a:srgbClr val="000000"/>
                </a:solidFill>
                <a:latin typeface="Verdana" panose="020B0604030504040204" pitchFamily="34" charset="0"/>
              </a:defRPr>
            </a:lvl2pPr>
            <a:lvl3pPr marL="1143000" indent="-228600" defTabSz="881063">
              <a:defRPr sz="1500">
                <a:solidFill>
                  <a:srgbClr val="000000"/>
                </a:solidFill>
                <a:latin typeface="Verdana" panose="020B0604030504040204" pitchFamily="34" charset="0"/>
              </a:defRPr>
            </a:lvl3pPr>
            <a:lvl4pPr marL="1600200" indent="-228600" defTabSz="881063">
              <a:defRPr sz="1500">
                <a:solidFill>
                  <a:srgbClr val="000000"/>
                </a:solidFill>
                <a:latin typeface="Verdana" panose="020B0604030504040204" pitchFamily="34" charset="0"/>
              </a:defRPr>
            </a:lvl4pPr>
            <a:lvl5pPr marL="2057400" indent="-228600" defTabSz="881063">
              <a:defRPr sz="1500">
                <a:solidFill>
                  <a:srgbClr val="000000"/>
                </a:solidFill>
                <a:latin typeface="Verdana" panose="020B0604030504040204" pitchFamily="34" charset="0"/>
              </a:defRPr>
            </a:lvl5pPr>
            <a:lvl6pPr marL="2514600" indent="-228600" algn="ctr" defTabSz="881063" eaLnBrk="0" fontAlgn="base" hangingPunct="0">
              <a:spcBef>
                <a:spcPct val="0"/>
              </a:spcBef>
              <a:spcAft>
                <a:spcPct val="0"/>
              </a:spcAft>
              <a:defRPr sz="1500">
                <a:solidFill>
                  <a:srgbClr val="000000"/>
                </a:solidFill>
                <a:latin typeface="Verdana" panose="020B0604030504040204" pitchFamily="34" charset="0"/>
              </a:defRPr>
            </a:lvl6pPr>
            <a:lvl7pPr marL="2971800" indent="-228600" algn="ctr" defTabSz="881063" eaLnBrk="0" fontAlgn="base" hangingPunct="0">
              <a:spcBef>
                <a:spcPct val="0"/>
              </a:spcBef>
              <a:spcAft>
                <a:spcPct val="0"/>
              </a:spcAft>
              <a:defRPr sz="1500">
                <a:solidFill>
                  <a:srgbClr val="000000"/>
                </a:solidFill>
                <a:latin typeface="Verdana" panose="020B0604030504040204" pitchFamily="34" charset="0"/>
              </a:defRPr>
            </a:lvl7pPr>
            <a:lvl8pPr marL="3429000" indent="-228600" algn="ctr" defTabSz="881063" eaLnBrk="0" fontAlgn="base" hangingPunct="0">
              <a:spcBef>
                <a:spcPct val="0"/>
              </a:spcBef>
              <a:spcAft>
                <a:spcPct val="0"/>
              </a:spcAft>
              <a:defRPr sz="1500">
                <a:solidFill>
                  <a:srgbClr val="000000"/>
                </a:solidFill>
                <a:latin typeface="Verdana" panose="020B0604030504040204" pitchFamily="34" charset="0"/>
              </a:defRPr>
            </a:lvl8pPr>
            <a:lvl9pPr marL="3886200" indent="-228600" algn="ctr" defTabSz="881063" eaLnBrk="0" fontAlgn="base" hangingPunct="0">
              <a:spcBef>
                <a:spcPct val="0"/>
              </a:spcBef>
              <a:spcAft>
                <a:spcPct val="0"/>
              </a:spcAft>
              <a:defRPr sz="1500">
                <a:solidFill>
                  <a:srgbClr val="000000"/>
                </a:solidFill>
                <a:latin typeface="Verdana" panose="020B0604030504040204" pitchFamily="34" charset="0"/>
              </a:defRPr>
            </a:lvl9pPr>
          </a:lstStyle>
          <a:p>
            <a:pPr algn="ctr">
              <a:lnSpc>
                <a:spcPts val="1500"/>
              </a:lnSpc>
              <a:spcBef>
                <a:spcPct val="20000"/>
              </a:spcBef>
              <a:buClr>
                <a:srgbClr val="000000"/>
              </a:buClr>
              <a:buFont typeface="Marlett" pitchFamily="2" charset="2"/>
              <a:buNone/>
            </a:pPr>
            <a:r>
              <a:rPr lang="es-CL" altLang="es-CL" b="1" noProof="1" smtClean="0">
                <a:latin typeface="Calibri" panose="020F0502020204030204" pitchFamily="34" charset="0"/>
              </a:rPr>
              <a:t>Deserción escolar en la historia</a:t>
            </a:r>
            <a:br>
              <a:rPr lang="es-CL" altLang="es-CL" b="1" noProof="1" smtClean="0">
                <a:latin typeface="Calibri" panose="020F0502020204030204" pitchFamily="34" charset="0"/>
              </a:rPr>
            </a:br>
            <a:r>
              <a:rPr lang="es-CL" altLang="es-CL" b="1" noProof="1" smtClean="0">
                <a:latin typeface="Calibri" panose="020F0502020204030204" pitchFamily="34" charset="0"/>
              </a:rPr>
              <a:t>de jóvenes según reinsedencia</a:t>
            </a:r>
            <a:endParaRPr lang="es-CL" altLang="es-CL" b="1" baseline="30000" noProof="1">
              <a:latin typeface="Calibri" panose="020F0502020204030204" pitchFamily="34" charset="0"/>
            </a:endParaRPr>
          </a:p>
        </p:txBody>
      </p:sp>
      <p:graphicFrame>
        <p:nvGraphicFramePr>
          <p:cNvPr id="13" name="26 Tabla"/>
          <p:cNvGraphicFramePr>
            <a:graphicFrameLocks noGrp="1"/>
          </p:cNvGraphicFramePr>
          <p:nvPr>
            <p:extLst/>
          </p:nvPr>
        </p:nvGraphicFramePr>
        <p:xfrm>
          <a:off x="4919983" y="3934668"/>
          <a:ext cx="3446039" cy="1393987"/>
        </p:xfrm>
        <a:graphic>
          <a:graphicData uri="http://schemas.openxmlformats.org/drawingml/2006/table">
            <a:tbl>
              <a:tblPr>
                <a:tableStyleId>{5C22544A-7EE6-4342-B048-85BDC9FD1C3A}</a:tableStyleId>
              </a:tblPr>
              <a:tblGrid>
                <a:gridCol w="1101641"/>
                <a:gridCol w="1172199"/>
                <a:gridCol w="1172199"/>
              </a:tblGrid>
              <a:tr h="309125">
                <a:tc>
                  <a:txBody>
                    <a:bodyPr/>
                    <a:lstStyle/>
                    <a:p>
                      <a:pPr marL="0" algn="ctr" defTabSz="914400" rtl="0" eaLnBrk="1" fontAlgn="b" latinLnBrk="0" hangingPunct="1"/>
                      <a:r>
                        <a:rPr lang="es-CL" sz="1400" b="0" kern="1200" dirty="0" smtClean="0">
                          <a:solidFill>
                            <a:schemeClr val="lt1"/>
                          </a:solidFill>
                          <a:effectLst/>
                          <a:latin typeface="Calibri" panose="020F0502020204030204" pitchFamily="34" charset="0"/>
                          <a:ea typeface="+mn-ea"/>
                          <a:cs typeface="+mn-cs"/>
                        </a:rPr>
                        <a:t>Retraso </a:t>
                      </a:r>
                      <a:r>
                        <a:rPr lang="es-CL" sz="1400" b="0" kern="1200" dirty="0" err="1" smtClean="0">
                          <a:solidFill>
                            <a:schemeClr val="lt1"/>
                          </a:solidFill>
                          <a:effectLst/>
                          <a:latin typeface="Calibri" panose="020F0502020204030204" pitchFamily="34" charset="0"/>
                          <a:ea typeface="+mn-ea"/>
                          <a:cs typeface="+mn-cs"/>
                        </a:rPr>
                        <a:t>peda</a:t>
                      </a:r>
                      <a:r>
                        <a:rPr lang="es-CL" sz="1400" b="0" kern="1200" dirty="0" smtClean="0">
                          <a:solidFill>
                            <a:schemeClr val="lt1"/>
                          </a:solidFill>
                          <a:effectLst/>
                          <a:latin typeface="Calibri" panose="020F0502020204030204" pitchFamily="34" charset="0"/>
                          <a:ea typeface="+mn-ea"/>
                          <a:cs typeface="+mn-cs"/>
                        </a:rPr>
                        <a:t>.</a:t>
                      </a:r>
                      <a:endParaRPr lang="es-CL" sz="1400" b="0" kern="1200" dirty="0">
                        <a:solidFill>
                          <a:schemeClr val="lt1"/>
                        </a:solidFill>
                        <a:effectLst/>
                        <a:latin typeface="Calibri" panose="020F0502020204030204" pitchFamily="34" charset="0"/>
                        <a:ea typeface="+mn-ea"/>
                        <a:cs typeface="+mn-cs"/>
                      </a:endParaRPr>
                    </a:p>
                  </a:txBody>
                  <a:tcPr marL="9525" marR="9525" marT="9525" marB="0" anchor="ctr">
                    <a:solidFill>
                      <a:schemeClr val="accent2"/>
                    </a:solidFill>
                  </a:tcPr>
                </a:tc>
                <a:tc>
                  <a:txBody>
                    <a:bodyPr/>
                    <a:lstStyle/>
                    <a:p>
                      <a:pPr marL="0" algn="ctr" defTabSz="914400" rtl="0" eaLnBrk="1" fontAlgn="b" latinLnBrk="0" hangingPunct="1"/>
                      <a:r>
                        <a:rPr lang="es-CL" sz="1400" b="0" kern="1200" dirty="0" smtClean="0">
                          <a:solidFill>
                            <a:schemeClr val="lt1"/>
                          </a:solidFill>
                          <a:effectLst/>
                          <a:latin typeface="Calibri" panose="020F0502020204030204" pitchFamily="34" charset="0"/>
                          <a:ea typeface="+mn-ea"/>
                          <a:cs typeface="+mn-cs"/>
                        </a:rPr>
                        <a:t>No reincide</a:t>
                      </a:r>
                      <a:endParaRPr lang="es-CL" sz="1400" b="0" kern="1200" dirty="0">
                        <a:solidFill>
                          <a:schemeClr val="lt1"/>
                        </a:solidFill>
                        <a:effectLst/>
                        <a:latin typeface="Calibri" panose="020F0502020204030204" pitchFamily="34" charset="0"/>
                        <a:ea typeface="+mn-ea"/>
                        <a:cs typeface="+mn-cs"/>
                      </a:endParaRPr>
                    </a:p>
                  </a:txBody>
                  <a:tcPr marL="9525" marR="9525" marT="9525" marB="0" anchor="ctr">
                    <a:solidFill>
                      <a:schemeClr val="accent2"/>
                    </a:solidFill>
                  </a:tcPr>
                </a:tc>
                <a:tc>
                  <a:txBody>
                    <a:bodyPr/>
                    <a:lstStyle/>
                    <a:p>
                      <a:pPr marL="0" algn="ctr" defTabSz="914400" rtl="0" eaLnBrk="1" fontAlgn="b" latinLnBrk="0" hangingPunct="1"/>
                      <a:r>
                        <a:rPr lang="es-CL" sz="1400" b="0" kern="1200" dirty="0" smtClean="0">
                          <a:solidFill>
                            <a:schemeClr val="lt1"/>
                          </a:solidFill>
                          <a:effectLst/>
                          <a:latin typeface="Calibri" panose="020F0502020204030204" pitchFamily="34" charset="0"/>
                          <a:ea typeface="+mn-ea"/>
                          <a:cs typeface="+mn-cs"/>
                        </a:rPr>
                        <a:t>Si reincide</a:t>
                      </a:r>
                      <a:endParaRPr lang="es-CL" sz="1400" b="0" kern="1200" dirty="0">
                        <a:solidFill>
                          <a:schemeClr val="lt1"/>
                        </a:solidFill>
                        <a:effectLst/>
                        <a:latin typeface="Calibri" panose="020F0502020204030204" pitchFamily="34" charset="0"/>
                        <a:ea typeface="+mn-ea"/>
                        <a:cs typeface="+mn-cs"/>
                      </a:endParaRPr>
                    </a:p>
                  </a:txBody>
                  <a:tcPr marL="9525" marR="9525" marT="9525" marB="0" anchor="ctr">
                    <a:solidFill>
                      <a:schemeClr val="accent2"/>
                    </a:solidFill>
                  </a:tcPr>
                </a:tc>
              </a:tr>
              <a:tr h="279047">
                <a:tc>
                  <a:txBody>
                    <a:bodyPr/>
                    <a:lstStyle/>
                    <a:p>
                      <a:pPr marL="0" indent="0" algn="ctr" defTabSz="914400" rtl="0" eaLnBrk="1" fontAlgn="b" latinLnBrk="0" hangingPunct="1"/>
                      <a:r>
                        <a:rPr lang="es-CL" sz="1400" b="0" kern="1200" dirty="0" smtClean="0">
                          <a:solidFill>
                            <a:schemeClr val="lt1"/>
                          </a:solidFill>
                          <a:effectLst/>
                          <a:latin typeface="Calibri" panose="020F0502020204030204" pitchFamily="34" charset="0"/>
                          <a:ea typeface="+mn-ea"/>
                          <a:cs typeface="+mn-cs"/>
                        </a:rPr>
                        <a:t>5 y más</a:t>
                      </a:r>
                      <a:endParaRPr lang="es-CL" sz="1400" b="0" kern="1200" dirty="0">
                        <a:solidFill>
                          <a:schemeClr val="lt1"/>
                        </a:solidFill>
                        <a:effectLst/>
                        <a:latin typeface="Calibri" panose="020F0502020204030204" pitchFamily="34" charset="0"/>
                        <a:ea typeface="+mn-ea"/>
                        <a:cs typeface="+mn-cs"/>
                      </a:endParaRPr>
                    </a:p>
                  </a:txBody>
                  <a:tcPr marL="9525" marR="9525" marT="9525" marB="0" anchor="ctr">
                    <a:solidFill>
                      <a:schemeClr val="accent2"/>
                    </a:solidFill>
                  </a:tcPr>
                </a:tc>
                <a:tc>
                  <a:txBody>
                    <a:bodyPr/>
                    <a:lstStyle/>
                    <a:p>
                      <a:pPr marL="0" algn="ctr" defTabSz="914400" rtl="0" eaLnBrk="1" fontAlgn="b" latinLnBrk="0" hangingPunct="1"/>
                      <a:r>
                        <a:rPr lang="es-CL" sz="1700" kern="1200" dirty="0" smtClean="0">
                          <a:solidFill>
                            <a:srgbClr val="000000"/>
                          </a:solidFill>
                          <a:effectLst/>
                          <a:latin typeface="Calibri" panose="020F0502020204030204" pitchFamily="34" charset="0"/>
                          <a:ea typeface="+mn-ea"/>
                          <a:cs typeface="+mn-cs"/>
                        </a:rPr>
                        <a:t>52,7%</a:t>
                      </a:r>
                      <a:endParaRPr lang="es-CL" sz="1700" kern="1200" dirty="0">
                        <a:solidFill>
                          <a:srgbClr val="000000"/>
                        </a:solidFill>
                        <a:effectLst/>
                        <a:latin typeface="Calibri" panose="020F0502020204030204" pitchFamily="34"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CL" sz="1700" kern="1200" dirty="0" smtClean="0">
                          <a:solidFill>
                            <a:srgbClr val="000000"/>
                          </a:solidFill>
                          <a:effectLst/>
                          <a:latin typeface="Calibri" panose="020F0502020204030204" pitchFamily="34" charset="0"/>
                          <a:ea typeface="+mn-ea"/>
                          <a:cs typeface="+mn-cs"/>
                        </a:rPr>
                        <a:t>47,3%</a:t>
                      </a:r>
                      <a:endParaRPr lang="es-CL" sz="1700" kern="1200" dirty="0">
                        <a:solidFill>
                          <a:srgbClr val="000000"/>
                        </a:solidFill>
                        <a:effectLst/>
                        <a:latin typeface="Calibri" panose="020F0502020204030204" pitchFamily="34" charset="0"/>
                        <a:ea typeface="+mn-ea"/>
                        <a:cs typeface="+mn-cs"/>
                      </a:endParaRPr>
                    </a:p>
                  </a:txBody>
                  <a:tcPr marL="9525" marR="9525" marT="9525" marB="0" anchor="ctr">
                    <a:solidFill>
                      <a:schemeClr val="bg1">
                        <a:lumMod val="85000"/>
                      </a:schemeClr>
                    </a:solidFill>
                  </a:tcPr>
                </a:tc>
              </a:tr>
              <a:tr h="211274">
                <a:tc>
                  <a:txBody>
                    <a:bodyPr/>
                    <a:lstStyle/>
                    <a:p>
                      <a:pPr marL="0" indent="0" algn="ctr" defTabSz="914400" rtl="0" eaLnBrk="1" fontAlgn="b" latinLnBrk="0" hangingPunct="1"/>
                      <a:r>
                        <a:rPr lang="es-CL" sz="1400" b="0" kern="1200" dirty="0" smtClean="0">
                          <a:solidFill>
                            <a:schemeClr val="lt1"/>
                          </a:solidFill>
                          <a:effectLst/>
                          <a:latin typeface="Calibri" panose="020F0502020204030204" pitchFamily="34" charset="0"/>
                          <a:ea typeface="+mn-ea"/>
                          <a:cs typeface="+mn-cs"/>
                        </a:rPr>
                        <a:t>3 a 4 años</a:t>
                      </a:r>
                      <a:endParaRPr lang="es-CL" sz="1400" b="0" kern="1200" dirty="0">
                        <a:solidFill>
                          <a:schemeClr val="lt1"/>
                        </a:solidFill>
                        <a:effectLst/>
                        <a:latin typeface="Calibri" panose="020F0502020204030204" pitchFamily="34" charset="0"/>
                        <a:ea typeface="+mn-ea"/>
                        <a:cs typeface="+mn-cs"/>
                      </a:endParaRPr>
                    </a:p>
                  </a:txBody>
                  <a:tcPr marL="9525" marR="9525" marT="9525" marB="0" anchor="ctr">
                    <a:solidFill>
                      <a:schemeClr val="accent2"/>
                    </a:solidFill>
                  </a:tcPr>
                </a:tc>
                <a:tc>
                  <a:txBody>
                    <a:bodyPr/>
                    <a:lstStyle/>
                    <a:p>
                      <a:pPr marL="0" algn="ctr" defTabSz="914400" rtl="0" eaLnBrk="1" fontAlgn="b" latinLnBrk="0" hangingPunct="1"/>
                      <a:r>
                        <a:rPr lang="es-CL" sz="1700" kern="1200" dirty="0" smtClean="0">
                          <a:solidFill>
                            <a:srgbClr val="000000"/>
                          </a:solidFill>
                          <a:effectLst/>
                          <a:latin typeface="Calibri" panose="020F0502020204030204" pitchFamily="34" charset="0"/>
                          <a:ea typeface="+mn-ea"/>
                          <a:cs typeface="+mn-cs"/>
                        </a:rPr>
                        <a:t>54,3%</a:t>
                      </a:r>
                      <a:endParaRPr lang="es-CL" sz="1700"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914400" rtl="0" eaLnBrk="1" fontAlgn="b" latinLnBrk="0" hangingPunct="1"/>
                      <a:r>
                        <a:rPr lang="es-CL" sz="1700" kern="1200" dirty="0" smtClean="0">
                          <a:solidFill>
                            <a:srgbClr val="000000"/>
                          </a:solidFill>
                          <a:effectLst/>
                          <a:latin typeface="Calibri" panose="020F0502020204030204" pitchFamily="34" charset="0"/>
                          <a:ea typeface="+mn-ea"/>
                          <a:cs typeface="+mn-cs"/>
                        </a:rPr>
                        <a:t>45,7%</a:t>
                      </a:r>
                      <a:endParaRPr lang="es-CL" sz="1700" kern="1200" dirty="0">
                        <a:solidFill>
                          <a:srgbClr val="000000"/>
                        </a:solidFill>
                        <a:effectLst/>
                        <a:latin typeface="Calibri" panose="020F0502020204030204" pitchFamily="34" charset="0"/>
                        <a:ea typeface="+mn-ea"/>
                        <a:cs typeface="+mn-cs"/>
                      </a:endParaRPr>
                    </a:p>
                  </a:txBody>
                  <a:tcPr marL="9525" marR="9525" marT="9525" marB="0" anchor="ctr"/>
                </a:tc>
              </a:tr>
              <a:tr h="211274">
                <a:tc>
                  <a:txBody>
                    <a:bodyPr/>
                    <a:lstStyle/>
                    <a:p>
                      <a:pPr marL="0" indent="0" algn="ctr" defTabSz="914400" rtl="0" eaLnBrk="1" fontAlgn="b" latinLnBrk="0" hangingPunct="1"/>
                      <a:r>
                        <a:rPr lang="es-CL" sz="1400" b="0" kern="1200" dirty="0" smtClean="0">
                          <a:solidFill>
                            <a:schemeClr val="lt1"/>
                          </a:solidFill>
                          <a:effectLst/>
                          <a:latin typeface="Calibri" panose="020F0502020204030204" pitchFamily="34" charset="0"/>
                          <a:ea typeface="+mn-ea"/>
                          <a:cs typeface="+mn-cs"/>
                        </a:rPr>
                        <a:t>1 a 2 años</a:t>
                      </a:r>
                      <a:endParaRPr lang="es-CL" sz="1400" b="0" kern="1200" dirty="0">
                        <a:solidFill>
                          <a:schemeClr val="lt1"/>
                        </a:solidFill>
                        <a:effectLst/>
                        <a:latin typeface="Calibri" panose="020F0502020204030204" pitchFamily="34" charset="0"/>
                        <a:ea typeface="+mn-ea"/>
                        <a:cs typeface="+mn-cs"/>
                      </a:endParaRPr>
                    </a:p>
                  </a:txBody>
                  <a:tcPr marL="9525" marR="9525" marT="9525" marB="0" anchor="ctr">
                    <a:solidFill>
                      <a:schemeClr val="accent2"/>
                    </a:solidFill>
                  </a:tcPr>
                </a:tc>
                <a:tc>
                  <a:txBody>
                    <a:bodyPr/>
                    <a:lstStyle/>
                    <a:p>
                      <a:pPr marL="0" algn="ctr" defTabSz="914400" rtl="0" eaLnBrk="1" fontAlgn="b" latinLnBrk="0" hangingPunct="1"/>
                      <a:r>
                        <a:rPr lang="es-CL" sz="1700" kern="1200" dirty="0" smtClean="0">
                          <a:solidFill>
                            <a:srgbClr val="000000"/>
                          </a:solidFill>
                          <a:effectLst/>
                          <a:latin typeface="Calibri" panose="020F0502020204030204" pitchFamily="34" charset="0"/>
                          <a:ea typeface="+mn-ea"/>
                          <a:cs typeface="+mn-cs"/>
                        </a:rPr>
                        <a:t>65,5%</a:t>
                      </a:r>
                      <a:endParaRPr lang="es-CL" sz="1700" kern="1200" dirty="0">
                        <a:solidFill>
                          <a:srgbClr val="000000"/>
                        </a:solidFill>
                        <a:effectLst/>
                        <a:latin typeface="Calibri" panose="020F0502020204030204" pitchFamily="34" charset="0"/>
                        <a:ea typeface="+mn-ea"/>
                        <a:cs typeface="+mn-cs"/>
                      </a:endParaRPr>
                    </a:p>
                  </a:txBody>
                  <a:tcPr marL="9525" marR="9525" marT="9525" marB="0" anchor="ctr">
                    <a:solidFill>
                      <a:schemeClr val="tx1">
                        <a:lumMod val="85000"/>
                      </a:schemeClr>
                    </a:solidFill>
                  </a:tcPr>
                </a:tc>
                <a:tc>
                  <a:txBody>
                    <a:bodyPr/>
                    <a:lstStyle/>
                    <a:p>
                      <a:pPr marL="0" algn="ctr" defTabSz="914400" rtl="0" eaLnBrk="1" fontAlgn="b" latinLnBrk="0" hangingPunct="1"/>
                      <a:r>
                        <a:rPr lang="es-CL" sz="1700" kern="1200" dirty="0" smtClean="0">
                          <a:solidFill>
                            <a:srgbClr val="000000"/>
                          </a:solidFill>
                          <a:effectLst/>
                          <a:latin typeface="Calibri" panose="020F0502020204030204" pitchFamily="34" charset="0"/>
                          <a:ea typeface="+mn-ea"/>
                          <a:cs typeface="+mn-cs"/>
                        </a:rPr>
                        <a:t>34,5%</a:t>
                      </a:r>
                      <a:endParaRPr lang="es-CL" sz="1700" kern="1200" dirty="0">
                        <a:solidFill>
                          <a:srgbClr val="000000"/>
                        </a:solidFill>
                        <a:effectLst/>
                        <a:latin typeface="Calibri" panose="020F0502020204030204" pitchFamily="34" charset="0"/>
                        <a:ea typeface="+mn-ea"/>
                        <a:cs typeface="+mn-cs"/>
                      </a:endParaRPr>
                    </a:p>
                  </a:txBody>
                  <a:tcPr marL="9525" marR="9525" marT="9525" marB="0" anchor="ctr">
                    <a:solidFill>
                      <a:schemeClr val="tx1">
                        <a:lumMod val="85000"/>
                      </a:schemeClr>
                    </a:solidFill>
                  </a:tcPr>
                </a:tc>
              </a:tr>
              <a:tr h="211274">
                <a:tc>
                  <a:txBody>
                    <a:bodyPr/>
                    <a:lstStyle/>
                    <a:p>
                      <a:pPr marL="0" indent="0" algn="ctr" defTabSz="914400" rtl="0" eaLnBrk="1" fontAlgn="b" latinLnBrk="0" hangingPunct="1"/>
                      <a:r>
                        <a:rPr lang="es-CL" sz="1400" b="0" kern="1200" dirty="0" smtClean="0">
                          <a:solidFill>
                            <a:schemeClr val="lt1"/>
                          </a:solidFill>
                          <a:effectLst/>
                          <a:latin typeface="Calibri" panose="020F0502020204030204" pitchFamily="34" charset="0"/>
                          <a:ea typeface="+mn-ea"/>
                          <a:cs typeface="+mn-cs"/>
                        </a:rPr>
                        <a:t>Sin retraso</a:t>
                      </a:r>
                      <a:endParaRPr lang="es-CL" sz="1400" b="0" kern="1200" dirty="0">
                        <a:solidFill>
                          <a:schemeClr val="lt1"/>
                        </a:solidFill>
                        <a:effectLst/>
                        <a:latin typeface="Calibri" panose="020F0502020204030204" pitchFamily="34" charset="0"/>
                        <a:ea typeface="+mn-ea"/>
                        <a:cs typeface="+mn-cs"/>
                      </a:endParaRPr>
                    </a:p>
                  </a:txBody>
                  <a:tcPr marL="9525" marR="9525" marT="9525" marB="0" anchor="ctr">
                    <a:solidFill>
                      <a:schemeClr val="accent2"/>
                    </a:solidFill>
                  </a:tcPr>
                </a:tc>
                <a:tc>
                  <a:txBody>
                    <a:bodyPr/>
                    <a:lstStyle/>
                    <a:p>
                      <a:pPr marL="0" algn="ctr" defTabSz="914400" rtl="0" eaLnBrk="1" fontAlgn="b" latinLnBrk="0" hangingPunct="1"/>
                      <a:r>
                        <a:rPr lang="es-CL" sz="1700" kern="1200" dirty="0" smtClean="0">
                          <a:solidFill>
                            <a:srgbClr val="000000"/>
                          </a:solidFill>
                          <a:effectLst/>
                          <a:latin typeface="Calibri" panose="020F0502020204030204" pitchFamily="34" charset="0"/>
                          <a:ea typeface="+mn-ea"/>
                          <a:cs typeface="+mn-cs"/>
                        </a:rPr>
                        <a:t>71,2%</a:t>
                      </a:r>
                      <a:endParaRPr lang="es-CL" sz="1700"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914400" rtl="0" eaLnBrk="1" fontAlgn="b" latinLnBrk="0" hangingPunct="1"/>
                      <a:r>
                        <a:rPr lang="es-CL" sz="1700" kern="1200" dirty="0" smtClean="0">
                          <a:solidFill>
                            <a:srgbClr val="000000"/>
                          </a:solidFill>
                          <a:effectLst/>
                          <a:latin typeface="Calibri" panose="020F0502020204030204" pitchFamily="34" charset="0"/>
                          <a:ea typeface="+mn-ea"/>
                          <a:cs typeface="+mn-cs"/>
                        </a:rPr>
                        <a:t>28,8%</a:t>
                      </a:r>
                      <a:endParaRPr lang="es-CL" sz="1700" kern="1200" dirty="0">
                        <a:solidFill>
                          <a:srgbClr val="000000"/>
                        </a:solidFill>
                        <a:effectLst/>
                        <a:latin typeface="Calibri" panose="020F0502020204030204" pitchFamily="34" charset="0"/>
                        <a:ea typeface="+mn-ea"/>
                        <a:cs typeface="+mn-cs"/>
                      </a:endParaRPr>
                    </a:p>
                  </a:txBody>
                  <a:tcPr marL="9525" marR="9525" marT="9525" marB="0" anchor="ctr"/>
                </a:tc>
              </a:tr>
            </a:tbl>
          </a:graphicData>
        </a:graphic>
      </p:graphicFrame>
      <p:sp>
        <p:nvSpPr>
          <p:cNvPr id="14" name="KMA1D1FEAF"/>
          <p:cNvSpPr>
            <a:spLocks noChangeArrowheads="1"/>
          </p:cNvSpPr>
          <p:nvPr>
            <p:custDataLst>
              <p:tags r:id="rId3"/>
            </p:custDataLst>
          </p:nvPr>
        </p:nvSpPr>
        <p:spPr bwMode="auto">
          <a:xfrm>
            <a:off x="4962758" y="3486494"/>
            <a:ext cx="3401561" cy="4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1026" tIns="41312" rIns="41026" bIns="41312">
            <a:spAutoFit/>
          </a:bodyPr>
          <a:lstStyle>
            <a:lvl1pPr defTabSz="881063">
              <a:defRPr sz="1500">
                <a:solidFill>
                  <a:srgbClr val="000000"/>
                </a:solidFill>
                <a:latin typeface="Verdana" panose="020B0604030504040204" pitchFamily="34" charset="0"/>
              </a:defRPr>
            </a:lvl1pPr>
            <a:lvl2pPr marL="742950" indent="-285750" defTabSz="881063">
              <a:defRPr sz="1500">
                <a:solidFill>
                  <a:srgbClr val="000000"/>
                </a:solidFill>
                <a:latin typeface="Verdana" panose="020B0604030504040204" pitchFamily="34" charset="0"/>
              </a:defRPr>
            </a:lvl2pPr>
            <a:lvl3pPr marL="1143000" indent="-228600" defTabSz="881063">
              <a:defRPr sz="1500">
                <a:solidFill>
                  <a:srgbClr val="000000"/>
                </a:solidFill>
                <a:latin typeface="Verdana" panose="020B0604030504040204" pitchFamily="34" charset="0"/>
              </a:defRPr>
            </a:lvl3pPr>
            <a:lvl4pPr marL="1600200" indent="-228600" defTabSz="881063">
              <a:defRPr sz="1500">
                <a:solidFill>
                  <a:srgbClr val="000000"/>
                </a:solidFill>
                <a:latin typeface="Verdana" panose="020B0604030504040204" pitchFamily="34" charset="0"/>
              </a:defRPr>
            </a:lvl4pPr>
            <a:lvl5pPr marL="2057400" indent="-228600" defTabSz="881063">
              <a:defRPr sz="1500">
                <a:solidFill>
                  <a:srgbClr val="000000"/>
                </a:solidFill>
                <a:latin typeface="Verdana" panose="020B0604030504040204" pitchFamily="34" charset="0"/>
              </a:defRPr>
            </a:lvl5pPr>
            <a:lvl6pPr marL="2514600" indent="-228600" algn="ctr" defTabSz="881063" eaLnBrk="0" fontAlgn="base" hangingPunct="0">
              <a:spcBef>
                <a:spcPct val="0"/>
              </a:spcBef>
              <a:spcAft>
                <a:spcPct val="0"/>
              </a:spcAft>
              <a:defRPr sz="1500">
                <a:solidFill>
                  <a:srgbClr val="000000"/>
                </a:solidFill>
                <a:latin typeface="Verdana" panose="020B0604030504040204" pitchFamily="34" charset="0"/>
              </a:defRPr>
            </a:lvl6pPr>
            <a:lvl7pPr marL="2971800" indent="-228600" algn="ctr" defTabSz="881063" eaLnBrk="0" fontAlgn="base" hangingPunct="0">
              <a:spcBef>
                <a:spcPct val="0"/>
              </a:spcBef>
              <a:spcAft>
                <a:spcPct val="0"/>
              </a:spcAft>
              <a:defRPr sz="1500">
                <a:solidFill>
                  <a:srgbClr val="000000"/>
                </a:solidFill>
                <a:latin typeface="Verdana" panose="020B0604030504040204" pitchFamily="34" charset="0"/>
              </a:defRPr>
            </a:lvl7pPr>
            <a:lvl8pPr marL="3429000" indent="-228600" algn="ctr" defTabSz="881063" eaLnBrk="0" fontAlgn="base" hangingPunct="0">
              <a:spcBef>
                <a:spcPct val="0"/>
              </a:spcBef>
              <a:spcAft>
                <a:spcPct val="0"/>
              </a:spcAft>
              <a:defRPr sz="1500">
                <a:solidFill>
                  <a:srgbClr val="000000"/>
                </a:solidFill>
                <a:latin typeface="Verdana" panose="020B0604030504040204" pitchFamily="34" charset="0"/>
              </a:defRPr>
            </a:lvl8pPr>
            <a:lvl9pPr marL="3886200" indent="-228600" algn="ctr" defTabSz="881063" eaLnBrk="0" fontAlgn="base" hangingPunct="0">
              <a:spcBef>
                <a:spcPct val="0"/>
              </a:spcBef>
              <a:spcAft>
                <a:spcPct val="0"/>
              </a:spcAft>
              <a:defRPr sz="1500">
                <a:solidFill>
                  <a:srgbClr val="000000"/>
                </a:solidFill>
                <a:latin typeface="Verdana" panose="020B0604030504040204" pitchFamily="34" charset="0"/>
              </a:defRPr>
            </a:lvl9pPr>
          </a:lstStyle>
          <a:p>
            <a:pPr algn="ctr">
              <a:lnSpc>
                <a:spcPts val="1500"/>
              </a:lnSpc>
              <a:spcBef>
                <a:spcPct val="20000"/>
              </a:spcBef>
              <a:buClr>
                <a:srgbClr val="000000"/>
              </a:buClr>
              <a:buFont typeface="Marlett" pitchFamily="2" charset="2"/>
              <a:buNone/>
            </a:pPr>
            <a:r>
              <a:rPr lang="es-CL" altLang="es-CL" b="1" noProof="1" smtClean="0">
                <a:latin typeface="Calibri" panose="020F0502020204030204" pitchFamily="34" charset="0"/>
              </a:rPr>
              <a:t>Retraso pedagógico </a:t>
            </a:r>
            <a:br>
              <a:rPr lang="es-CL" altLang="es-CL" b="1" noProof="1" smtClean="0">
                <a:latin typeface="Calibri" panose="020F0502020204030204" pitchFamily="34" charset="0"/>
              </a:rPr>
            </a:br>
            <a:r>
              <a:rPr lang="es-CL" altLang="es-CL" b="1" noProof="1" smtClean="0">
                <a:latin typeface="Calibri" panose="020F0502020204030204" pitchFamily="34" charset="0"/>
              </a:rPr>
              <a:t>según reinsidencia en GENCHI</a:t>
            </a:r>
            <a:r>
              <a:rPr lang="es-CL" altLang="es-CL" b="1" baseline="30000" noProof="1" smtClean="0">
                <a:latin typeface="Calibri" panose="020F0502020204030204" pitchFamily="34" charset="0"/>
              </a:rPr>
              <a:t>**</a:t>
            </a:r>
            <a:endParaRPr lang="es-CL" altLang="es-CL" b="1" baseline="30000" noProof="1">
              <a:latin typeface="Calibri" panose="020F0502020204030204" pitchFamily="34" charset="0"/>
            </a:endParaRPr>
          </a:p>
        </p:txBody>
      </p:sp>
      <p:sp>
        <p:nvSpPr>
          <p:cNvPr id="15" name="32 Rectángulo"/>
          <p:cNvSpPr/>
          <p:nvPr/>
        </p:nvSpPr>
        <p:spPr>
          <a:xfrm>
            <a:off x="5112697" y="5350865"/>
            <a:ext cx="3251622" cy="276999"/>
          </a:xfrm>
          <a:prstGeom prst="rect">
            <a:avLst/>
          </a:prstGeom>
        </p:spPr>
        <p:txBody>
          <a:bodyPr wrap="square">
            <a:spAutoFit/>
          </a:bodyPr>
          <a:lstStyle/>
          <a:p>
            <a:pPr algn="r"/>
            <a:r>
              <a:rPr lang="es-CL" sz="1200" kern="0" dirty="0" smtClean="0">
                <a:solidFill>
                  <a:srgbClr val="000000"/>
                </a:solidFill>
                <a:latin typeface="Calibri" panose="020F0502020204030204" pitchFamily="34" charset="0"/>
              </a:rPr>
              <a:t>-SENAME 2012, Unidad de estudios-</a:t>
            </a:r>
            <a:endParaRPr lang="es-CL" sz="1400" dirty="0">
              <a:solidFill>
                <a:srgbClr val="000000"/>
              </a:solidFill>
              <a:latin typeface="Calibri" panose="020F0502020204030204" pitchFamily="34" charset="0"/>
            </a:endParaRPr>
          </a:p>
        </p:txBody>
      </p:sp>
      <p:cxnSp>
        <p:nvCxnSpPr>
          <p:cNvPr id="16" name="33 Conector recto de flecha"/>
          <p:cNvCxnSpPr/>
          <p:nvPr/>
        </p:nvCxnSpPr>
        <p:spPr>
          <a:xfrm rot="5400000">
            <a:off x="7764711" y="4794516"/>
            <a:ext cx="936000"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34 Rectángulo"/>
          <p:cNvSpPr/>
          <p:nvPr/>
        </p:nvSpPr>
        <p:spPr>
          <a:xfrm>
            <a:off x="8100392" y="4640628"/>
            <a:ext cx="829727" cy="307777"/>
          </a:xfrm>
          <a:prstGeom prst="rect">
            <a:avLst/>
          </a:prstGeom>
        </p:spPr>
        <p:txBody>
          <a:bodyPr wrap="square">
            <a:spAutoFit/>
          </a:bodyPr>
          <a:lstStyle/>
          <a:p>
            <a:pPr algn="ctr"/>
            <a:r>
              <a:rPr lang="es-CL" sz="1400" dirty="0" smtClean="0">
                <a:solidFill>
                  <a:srgbClr val="C00000"/>
                </a:solidFill>
                <a:latin typeface="Calibri" panose="020F0502020204030204" pitchFamily="34" charset="0"/>
              </a:rPr>
              <a:t>-39%</a:t>
            </a:r>
            <a:endParaRPr lang="es-CL" sz="12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414320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animBg="1"/>
      <p:bldP spid="11" grpId="0"/>
      <p:bldP spid="12" grpId="0"/>
      <p:bldP spid="14"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3.00"/>
  <p:tag name="NUMBEROFCOLUMNS" val=" 1"/>
  <p:tag name="NUMBEROFROWS" val=" 1"/>
  <p:tag name="AUTHOR" val="KMA"/>
  <p:tag name="PRIORNAME" val="KMA1D1FEAF"/>
  <p:tag name="LEFT" val="41"/>
  <p:tag name="BACKUPNAME" val="KMA1D1FEAF:R001:C001"/>
</p:tagLst>
</file>

<file path=ppt/tags/tag10.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3.00"/>
  <p:tag name="NUMBEROFCOLUMNS" val=" 1"/>
  <p:tag name="NUMBEROFROWS" val=" 1"/>
  <p:tag name="AUTHOR" val="KMA"/>
  <p:tag name="PRIORNAME" val="KMA1D1FEAF"/>
  <p:tag name="LEFT" val="41"/>
  <p:tag name="BACKUPNAME" val="KMA1D1FEAF:R001:C001"/>
</p:tagLst>
</file>

<file path=ppt/tags/tag2.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3.00"/>
  <p:tag name="NUMBEROFCOLUMNS" val=" 1"/>
  <p:tag name="NUMBEROFROWS" val=" 1"/>
  <p:tag name="AUTHOR" val="KMA"/>
  <p:tag name="PRIORNAME" val="KMA1D1FEAF"/>
  <p:tag name="LEFT" val="41"/>
  <p:tag name="BACKUPNAME" val="KMA1D1FEAF:R001:C001"/>
</p:tagLst>
</file>

<file path=ppt/tags/tag3.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3.00"/>
  <p:tag name="NUMBEROFCOLUMNS" val=" 1"/>
  <p:tag name="NUMBEROFROWS" val=" 1"/>
  <p:tag name="AUTHOR" val="KMA"/>
  <p:tag name="PRIORNAME" val="KMA1D1FEAF"/>
  <p:tag name="LEFT" val="41"/>
  <p:tag name="BACKUPNAME" val="KMA1D1FEAF:R001:C001"/>
</p:tagLst>
</file>

<file path=ppt/tags/tag4.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3.00"/>
  <p:tag name="NUMBEROFCOLUMNS" val=" 1"/>
  <p:tag name="NUMBEROFROWS" val=" 1"/>
  <p:tag name="AUTHOR" val="KMA"/>
  <p:tag name="PRIORNAME" val="KMA1D1FEAF"/>
  <p:tag name="LEFT" val="41"/>
  <p:tag name="BACKUPNAME" val="KMA1D1FEAF:R001:C001"/>
</p:tagLst>
</file>

<file path=ppt/tags/tag5.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3.00"/>
  <p:tag name="NUMBEROFCOLUMNS" val=" 1"/>
  <p:tag name="NUMBEROFROWS" val=" 1"/>
  <p:tag name="AUTHOR" val="KMA"/>
  <p:tag name="PRIORNAME" val="KMA1D1FEAF"/>
  <p:tag name="LEFT" val="41"/>
  <p:tag name="BACKUPNAME" val="KMA1D1FEAF:R001:C001"/>
</p:tagLst>
</file>

<file path=ppt/tags/tag6.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3.00"/>
  <p:tag name="NUMBEROFCOLUMNS" val=" 1"/>
  <p:tag name="NUMBEROFROWS" val=" 1"/>
  <p:tag name="AUTHOR" val="KMA"/>
  <p:tag name="PRIORNAME" val="KMA1D1FEAF"/>
  <p:tag name="LEFT" val="41"/>
  <p:tag name="BACKUPNAME" val="KMA1D1FEAF:R001:C001"/>
</p:tagLst>
</file>

<file path=ppt/tags/tag7.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3.00"/>
  <p:tag name="NUMBEROFCOLUMNS" val=" 1"/>
  <p:tag name="NUMBEROFROWS" val=" 1"/>
  <p:tag name="AUTHOR" val="KMA"/>
  <p:tag name="PRIORNAME" val="KMA1D1FEAF"/>
  <p:tag name="LEFT" val="41"/>
  <p:tag name="BACKUPNAME" val="KMA1D1FEAF:R001:C001"/>
</p:tagLst>
</file>

<file path=ppt/tags/tag8.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3.00"/>
  <p:tag name="NUMBEROFCOLUMNS" val=" 1"/>
  <p:tag name="NUMBEROFROWS" val=" 1"/>
  <p:tag name="AUTHOR" val="KMA"/>
  <p:tag name="PRIORNAME" val="KMA1D1FEAF"/>
  <p:tag name="LEFT" val="41"/>
  <p:tag name="BACKUPNAME" val="KMA1D1FEAF:R001:C001"/>
</p:tagLst>
</file>

<file path=ppt/tags/tag9.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3.00"/>
  <p:tag name="NUMBEROFCOLUMNS" val=" 1"/>
  <p:tag name="NUMBEROFROWS" val=" 1"/>
  <p:tag name="AUTHOR" val="KMA"/>
  <p:tag name="PRIORNAME" val="KMA1D1FEAF"/>
  <p:tag name="LEFT" val="41"/>
  <p:tag name="BACKUPNAME" val="KMA1D1FEAF:R001:C001"/>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umate v02">
  <a:themeElements>
    <a:clrScheme name="Personalizado 4">
      <a:dk1>
        <a:srgbClr val="FFFFFF"/>
      </a:dk1>
      <a:lt1>
        <a:sysClr val="window" lastClr="FFFFFF"/>
      </a:lt1>
      <a:dk2>
        <a:srgbClr val="FFFFFF"/>
      </a:dk2>
      <a:lt2>
        <a:srgbClr val="D8D8D8"/>
      </a:lt2>
      <a:accent1>
        <a:srgbClr val="0094B3"/>
      </a:accent1>
      <a:accent2>
        <a:srgbClr val="008000"/>
      </a:accent2>
      <a:accent3>
        <a:srgbClr val="2C2C2C"/>
      </a:accent3>
      <a:accent4>
        <a:srgbClr val="595959"/>
      </a:accent4>
      <a:accent5>
        <a:srgbClr val="000000"/>
      </a:accent5>
      <a:accent6>
        <a:srgbClr val="F79646"/>
      </a:accent6>
      <a:hlink>
        <a:srgbClr val="0000FF"/>
      </a:hlink>
      <a:folHlink>
        <a:srgbClr val="800080"/>
      </a:folHlink>
    </a:clrScheme>
    <a:fontScheme name="Personalizado 2">
      <a:majorFont>
        <a:latin typeface="Klavika Lt"/>
        <a:ea typeface=""/>
        <a:cs typeface=""/>
      </a:majorFont>
      <a:minorFont>
        <a:latin typeface="Klavika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TotalTime>
  <Words>1509</Words>
  <Application>Microsoft Office PowerPoint</Application>
  <PresentationFormat>Presentación en pantalla (4:3)</PresentationFormat>
  <Paragraphs>269</Paragraphs>
  <Slides>15</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15</vt:i4>
      </vt:variant>
    </vt:vector>
  </HeadingPairs>
  <TitlesOfParts>
    <vt:vector size="23" baseType="lpstr">
      <vt:lpstr>ＭＳ Ｐゴシック</vt:lpstr>
      <vt:lpstr>Arial</vt:lpstr>
      <vt:lpstr>Calibri</vt:lpstr>
      <vt:lpstr>Calibri Light</vt:lpstr>
      <vt:lpstr>Marlett</vt:lpstr>
      <vt:lpstr>Times New Roman</vt:lpstr>
      <vt:lpstr>Tema de Office</vt:lpstr>
      <vt:lpstr>1_Sumate v02</vt:lpstr>
      <vt:lpstr>Presentación de PowerPoint</vt:lpstr>
      <vt:lpstr>Presentación de PowerPoint</vt:lpstr>
      <vt:lpstr>Presentación de PowerPoint</vt:lpstr>
      <vt:lpstr>Presentación de PowerPoint</vt:lpstr>
      <vt:lpstr>Presentación de PowerPoint</vt:lpstr>
      <vt:lpstr>Presentación de PowerPoint</vt:lpstr>
      <vt:lpstr>A nivel de la Región Metropolitana, 4,3% de los NNJ no asisten al Sistema Escolar…</vt:lpstr>
      <vt:lpstr>… dentro de los cuales 12 comunas concentran más del 50% de los NNJ</vt:lpstr>
      <vt:lpstr>La probabilidad de incidencia en otros factores de riesgo de los NNJ fuera del sistema es mayor </vt:lpstr>
      <vt:lpstr>No se ha podido concluir causalidad entre estas 3 problemáticas, pero sí se encuentran correlacionadas</vt:lpstr>
      <vt:lpstr>La pertenencia al sistema educativo, como factor de protección, incide en múltiples dimensiones</vt:lpstr>
      <vt:lpstr>Presentación de PowerPoint</vt:lpstr>
      <vt:lpstr>Presentación de PowerPoint</vt:lpstr>
      <vt:lpstr>Presentación de PowerPoint</vt:lpstr>
      <vt:lpstr>Presentación de PowerPoint</vt:lpstr>
    </vt:vector>
  </TitlesOfParts>
  <Company>Fundación Sumate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Cox Andrea</dc:creator>
  <cp:lastModifiedBy>Cox Andrea</cp:lastModifiedBy>
  <cp:revision>24</cp:revision>
  <cp:lastPrinted>2016-11-16T22:06:23Z</cp:lastPrinted>
  <dcterms:created xsi:type="dcterms:W3CDTF">2016-09-20T16:28:36Z</dcterms:created>
  <dcterms:modified xsi:type="dcterms:W3CDTF">2016-11-16T22:07:17Z</dcterms:modified>
</cp:coreProperties>
</file>