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40"/>
  </p:notesMasterIdLst>
  <p:sldIdLst>
    <p:sldId id="256" r:id="rId2"/>
    <p:sldId id="264" r:id="rId3"/>
    <p:sldId id="295" r:id="rId4"/>
    <p:sldId id="296" r:id="rId5"/>
    <p:sldId id="297" r:id="rId6"/>
    <p:sldId id="265" r:id="rId7"/>
    <p:sldId id="266" r:id="rId8"/>
    <p:sldId id="270" r:id="rId9"/>
    <p:sldId id="300" r:id="rId10"/>
    <p:sldId id="301" r:id="rId11"/>
    <p:sldId id="309" r:id="rId12"/>
    <p:sldId id="310" r:id="rId13"/>
    <p:sldId id="311" r:id="rId14"/>
    <p:sldId id="312" r:id="rId15"/>
    <p:sldId id="313" r:id="rId16"/>
    <p:sldId id="314" r:id="rId17"/>
    <p:sldId id="302" r:id="rId18"/>
    <p:sldId id="303" r:id="rId19"/>
    <p:sldId id="304" r:id="rId20"/>
    <p:sldId id="306" r:id="rId21"/>
    <p:sldId id="307" r:id="rId22"/>
    <p:sldId id="274" r:id="rId23"/>
    <p:sldId id="278" r:id="rId24"/>
    <p:sldId id="279" r:id="rId25"/>
    <p:sldId id="281" r:id="rId26"/>
    <p:sldId id="288" r:id="rId27"/>
    <p:sldId id="289" r:id="rId28"/>
    <p:sldId id="290" r:id="rId29"/>
    <p:sldId id="291" r:id="rId30"/>
    <p:sldId id="292" r:id="rId31"/>
    <p:sldId id="315" r:id="rId32"/>
    <p:sldId id="316" r:id="rId33"/>
    <p:sldId id="317" r:id="rId34"/>
    <p:sldId id="318" r:id="rId35"/>
    <p:sldId id="319" r:id="rId36"/>
    <p:sldId id="320" r:id="rId37"/>
    <p:sldId id="321" r:id="rId38"/>
    <p:sldId id="294" r:id="rId39"/>
  </p:sldIdLst>
  <p:sldSz cx="9144000" cy="6858000" type="screen4x3"/>
  <p:notesSz cx="6858000" cy="9313863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1pPr>
    <a:lvl2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2pPr>
    <a:lvl3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3pPr>
    <a:lvl4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4pPr>
    <a:lvl5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5pPr>
    <a:lvl6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6pPr>
    <a:lvl7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7pPr>
    <a:lvl8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8pPr>
    <a:lvl9pPr marL="0" marR="0" indent="0" algn="l" defTabSz="457200" rtl="0" fontAlgn="auto" latinLnBrk="0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kumimoji="0" sz="1800" b="0" i="0" u="none" strike="noStrike" cap="none" spc="0" normalizeH="0" baseline="0">
        <a:ln>
          <a:noFill/>
        </a:ln>
        <a:solidFill>
          <a:srgbClr val="000000"/>
        </a:solidFill>
        <a:effectLst/>
        <a:uFillTx/>
        <a:latin typeface="+mj-lt"/>
        <a:ea typeface="+mj-ea"/>
        <a:cs typeface="+mj-cs"/>
        <a:sym typeface="Helvetica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940675A-B579-460E-94D1-54222C63F5DA}">
  <a:tblStyle styleId="{4C3C2611-4C71-4FC5-86AE-919BDF0F9419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Col>
    <a:la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lastRow>
    <a:firstRow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round/>
            </a:ln>
          </a:left>
          <a:right>
            <a:ln w="12700" cap="flat">
              <a:solidFill>
                <a:srgbClr val="000000"/>
              </a:solidFill>
              <a:prstDash val="solid"/>
              <a:round/>
            </a:ln>
          </a:right>
          <a:top>
            <a:ln w="12700" cap="flat">
              <a:solidFill>
                <a:srgbClr val="000000"/>
              </a:solidFill>
              <a:prstDash val="solid"/>
              <a:round/>
            </a:ln>
          </a:top>
          <a:bottom>
            <a:ln w="127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solidFill>
                <a:srgbClr val="000000"/>
              </a:solidFill>
              <a:prstDash val="solid"/>
              <a:round/>
            </a:ln>
          </a:insideH>
          <a:insideV>
            <a:ln w="12700" cap="flat">
              <a:solidFill>
                <a:srgbClr val="000000"/>
              </a:solidFill>
              <a:prstDash val="solid"/>
              <a:round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FD7E7"/>
          </a:solidFill>
        </a:fill>
      </a:tcStyle>
    </a:wholeTbl>
    <a:band2H>
      <a:tcTxStyle/>
      <a:tcStyle>
        <a:tcBdr/>
        <a:fill>
          <a:solidFill>
            <a:srgbClr val="E8ECF4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1"/>
          </a:solidFill>
        </a:fill>
      </a:tcStyle>
    </a:firstRow>
  </a:tblStyle>
  <a:tblStyle styleId="{EEE7283C-3CF3-47DC-8721-378D4A62B228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DEE7D0"/>
          </a:solidFill>
        </a:fill>
      </a:tcStyle>
    </a:wholeTbl>
    <a:band2H>
      <a:tcTxStyle/>
      <a:tcStyle>
        <a:tcBdr/>
        <a:fill>
          <a:solidFill>
            <a:srgbClr val="EFF3E9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3"/>
          </a:solidFill>
        </a:fill>
      </a:tcStyle>
    </a:firstRow>
  </a:tblStyle>
  <a:tblStyle styleId="{CF821DB8-F4EB-4A41-A1BA-3FCAFE7338EE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FCDCCE"/>
          </a:solidFill>
        </a:fill>
      </a:tcStyle>
    </a:wholeTbl>
    <a:band2H>
      <a:tcTxStyle/>
      <a:tcStyle>
        <a:tcBdr/>
        <a:fill>
          <a:solidFill>
            <a:srgbClr val="FDEEE8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chemeClr val="accent6"/>
          </a:solidFill>
        </a:fill>
      </a:tcStyle>
    </a:firstRow>
  </a:tblStyle>
  <a:tblStyle styleId="{33BA23B1-9221-436E-865A-0063620EA4FD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E6E6E6"/>
          </a:solidFill>
        </a:fill>
      </a:tcStyle>
    </a:wholeTbl>
    <a:band2H>
      <a:tcTxStyle/>
      <a:tcStyle>
        <a:tcBdr/>
        <a:fill>
          <a:solidFill>
            <a:srgbClr val="FFFFFF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12700" cap="flat">
              <a:noFill/>
              <a:miter lim="400000"/>
            </a:ln>
          </a:top>
          <a:bottom>
            <a:ln w="12700" cap="flat">
              <a:noFill/>
              <a:miter lim="400000"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Col>
    <a:lastRow>
      <a:tcTxStyle b="on" i="off">
        <a:fontRef idx="major">
          <a:srgbClr val="000000"/>
        </a:fontRef>
        <a:srgbClr val="000000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508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noFill/>
              <a:miter lim="400000"/>
            </a:ln>
          </a:left>
          <a:right>
            <a:ln w="12700" cap="flat">
              <a:noFill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round/>
            </a:ln>
          </a:top>
          <a:bottom>
            <a:ln w="25400" cap="flat">
              <a:solidFill>
                <a:srgbClr val="000000"/>
              </a:solidFill>
              <a:prstDash val="solid"/>
              <a:round/>
            </a:ln>
          </a:bottom>
          <a:insideH>
            <a:ln w="12700" cap="flat">
              <a:noFill/>
              <a:miter lim="400000"/>
            </a:ln>
          </a:insideH>
          <a:insideV>
            <a:ln w="12700" cap="flat">
              <a:noFill/>
              <a:miter lim="400000"/>
            </a:ln>
          </a:insideV>
        </a:tcBdr>
        <a:fill>
          <a:solidFill>
            <a:schemeClr val="accent1"/>
          </a:solidFill>
        </a:fill>
      </a:tcStyle>
    </a:firstRow>
  </a:tblStyle>
  <a:tblStyle styleId="{2708684C-4D16-4618-839F-0558EEFCDFE6}" styleName="">
    <a:tblBg/>
    <a:wholeTbl>
      <a:tcTxStyle b="off" i="off">
        <a:fontRef idx="major">
          <a:srgbClr val="000000"/>
        </a:fontRef>
        <a:srgbClr val="000000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CACACA"/>
          </a:solidFill>
        </a:fill>
      </a:tcStyle>
    </a:wholeTbl>
    <a:band2H>
      <a:tcTxStyle/>
      <a:tcStyle>
        <a:tcBdr/>
        <a:fill>
          <a:solidFill>
            <a:srgbClr val="E6E6E6"/>
          </a:solidFill>
        </a:fill>
      </a:tcStyle>
    </a:band2H>
    <a:firstCol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Col>
    <a:la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38100" cap="flat">
              <a:solidFill>
                <a:srgbClr val="FFFFFF"/>
              </a:solidFill>
              <a:prstDash val="solid"/>
              <a:round/>
            </a:ln>
          </a:top>
          <a:bottom>
            <a:ln w="127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lastRow>
    <a:firstRow>
      <a:tcTxStyle b="on" i="off">
        <a:fontRef idx="major">
          <a:srgbClr val="FFFFFF"/>
        </a:fontRef>
        <a:srgbClr val="FFFFFF"/>
      </a:tcTxStyle>
      <a:tcStyle>
        <a:tcBdr>
          <a:left>
            <a:ln w="12700" cap="flat">
              <a:solidFill>
                <a:srgbClr val="FFFFFF"/>
              </a:solidFill>
              <a:prstDash val="solid"/>
              <a:round/>
            </a:ln>
          </a:left>
          <a:right>
            <a:ln w="12700" cap="flat">
              <a:solidFill>
                <a:srgbClr val="FFFFFF"/>
              </a:solidFill>
              <a:prstDash val="solid"/>
              <a:round/>
            </a:ln>
          </a:right>
          <a:top>
            <a:ln w="12700" cap="flat">
              <a:solidFill>
                <a:srgbClr val="FFFFFF"/>
              </a:solidFill>
              <a:prstDash val="solid"/>
              <a:round/>
            </a:ln>
          </a:top>
          <a:bottom>
            <a:ln w="38100" cap="flat">
              <a:solidFill>
                <a:srgbClr val="FFFFFF"/>
              </a:solidFill>
              <a:prstDash val="solid"/>
              <a:round/>
            </a:ln>
          </a:bottom>
          <a:insideH>
            <a:ln w="12700" cap="flat">
              <a:solidFill>
                <a:srgbClr val="FFFFFF"/>
              </a:solidFill>
              <a:prstDash val="solid"/>
              <a:round/>
            </a:ln>
          </a:insideH>
          <a:insideV>
            <a:ln w="12700" cap="flat">
              <a:solidFill>
                <a:srgbClr val="FFFFFF"/>
              </a:solidFill>
              <a:prstDash val="solid"/>
              <a:round/>
            </a:ln>
          </a:insideV>
        </a:tcBdr>
        <a:fill>
          <a:solidFill>
            <a:srgbClr val="000000"/>
          </a:solidFill>
        </a:fill>
      </a:tcStyle>
    </a:firstRow>
  </a:tblStyle>
  <a:tblStyle styleId="{5940675A-B579-460E-94D1-54222C63F5DA}" styleName="Sin estilo, cuadrícula de la tabla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0" d="100"/>
          <a:sy n="70" d="100"/>
        </p:scale>
        <p:origin x="70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viewProps" Target="viewProps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heme" Target="theme/theme1.xml"/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>
            <a:spLocks noGrp="1" noRot="1" noChangeAspect="1"/>
          </p:cNvSpPr>
          <p:nvPr>
            <p:ph type="sldImg"/>
          </p:nvPr>
        </p:nvSpPr>
        <p:spPr>
          <a:xfrm>
            <a:off x="1101725" y="698500"/>
            <a:ext cx="4654550" cy="3492500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  <p:sp>
        <p:nvSpPr>
          <p:cNvPr id="87" name="Shape 87"/>
          <p:cNvSpPr>
            <a:spLocks noGrp="1"/>
          </p:cNvSpPr>
          <p:nvPr>
            <p:ph type="body" sz="quarter" idx="1"/>
          </p:nvPr>
        </p:nvSpPr>
        <p:spPr>
          <a:xfrm>
            <a:off x="914400" y="4424085"/>
            <a:ext cx="5029200" cy="4191238"/>
          </a:xfrm>
          <a:prstGeom prst="rect">
            <a:avLst/>
          </a:prstGeom>
        </p:spPr>
        <p:txBody>
          <a:bodyPr/>
          <a:lstStyle/>
          <a:p>
            <a:endParaRPr/>
          </a:p>
        </p:txBody>
      </p:sp>
    </p:spTree>
    <p:extLst>
      <p:ext uri="{BB962C8B-B14F-4D97-AF65-F5344CB8AC3E}">
        <p14:creationId xmlns:p14="http://schemas.microsoft.com/office/powerpoint/2010/main" val="3267463953"/>
      </p:ext>
    </p:extLst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defRPr sz="1200">
        <a:latin typeface="+mn-lt"/>
        <a:ea typeface="+mn-ea"/>
        <a:cs typeface="+mn-cs"/>
        <a:sym typeface="Calibri"/>
      </a:defRPr>
    </a:lvl1pPr>
    <a:lvl2pPr indent="228600" defTabSz="457200" latinLnBrk="0">
      <a:defRPr sz="1200">
        <a:latin typeface="+mn-lt"/>
        <a:ea typeface="+mn-ea"/>
        <a:cs typeface="+mn-cs"/>
        <a:sym typeface="Calibri"/>
      </a:defRPr>
    </a:lvl2pPr>
    <a:lvl3pPr indent="457200" defTabSz="457200" latinLnBrk="0">
      <a:defRPr sz="1200">
        <a:latin typeface="+mn-lt"/>
        <a:ea typeface="+mn-ea"/>
        <a:cs typeface="+mn-cs"/>
        <a:sym typeface="Calibri"/>
      </a:defRPr>
    </a:lvl3pPr>
    <a:lvl4pPr indent="685800" defTabSz="457200" latinLnBrk="0">
      <a:defRPr sz="1200">
        <a:latin typeface="+mn-lt"/>
        <a:ea typeface="+mn-ea"/>
        <a:cs typeface="+mn-cs"/>
        <a:sym typeface="Calibri"/>
      </a:defRPr>
    </a:lvl4pPr>
    <a:lvl5pPr indent="914400" defTabSz="457200" latinLnBrk="0">
      <a:defRPr sz="1200">
        <a:latin typeface="+mn-lt"/>
        <a:ea typeface="+mn-ea"/>
        <a:cs typeface="+mn-cs"/>
        <a:sym typeface="Calibri"/>
      </a:defRPr>
    </a:lvl5pPr>
    <a:lvl6pPr indent="1143000" defTabSz="457200" latinLnBrk="0">
      <a:defRPr sz="1200">
        <a:latin typeface="+mn-lt"/>
        <a:ea typeface="+mn-ea"/>
        <a:cs typeface="+mn-cs"/>
        <a:sym typeface="Calibri"/>
      </a:defRPr>
    </a:lvl6pPr>
    <a:lvl7pPr indent="1371600" defTabSz="457200" latinLnBrk="0">
      <a:defRPr sz="1200">
        <a:latin typeface="+mn-lt"/>
        <a:ea typeface="+mn-ea"/>
        <a:cs typeface="+mn-cs"/>
        <a:sym typeface="Calibri"/>
      </a:defRPr>
    </a:lvl7pPr>
    <a:lvl8pPr indent="1600200" defTabSz="457200" latinLnBrk="0">
      <a:defRPr sz="1200">
        <a:latin typeface="+mn-lt"/>
        <a:ea typeface="+mn-ea"/>
        <a:cs typeface="+mn-cs"/>
        <a:sym typeface="Calibri"/>
      </a:defRPr>
    </a:lvl8pPr>
    <a:lvl9pPr indent="1828800" defTabSz="457200" latinLnBrk="0">
      <a:defRPr sz="1200">
        <a:latin typeface="+mn-lt"/>
        <a:ea typeface="+mn-ea"/>
        <a:cs typeface="+mn-cs"/>
        <a:sym typeface="Calibri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CL" dirty="0" smtClean="0"/>
              <a:t>Interrogar</a:t>
            </a:r>
            <a:r>
              <a:rPr lang="es-CL" baseline="0" dirty="0" smtClean="0"/>
              <a:t> esas opciones, pero primero conocerlas</a:t>
            </a:r>
            <a:endParaRPr lang="es-CL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>
          <a:xfrm>
            <a:off x="3884613" y="8846554"/>
            <a:ext cx="2971800" cy="467310"/>
          </a:xfrm>
          <a:prstGeom prst="rect">
            <a:avLst/>
          </a:prstGeom>
        </p:spPr>
        <p:txBody>
          <a:bodyPr/>
          <a:lstStyle/>
          <a:p>
            <a:fld id="{79F7F6B9-F4DD-4DCD-8FEE-31A673A5A81C}" type="slidenum">
              <a:rPr lang="es-CL" smtClean="0"/>
              <a:t>6</a:t>
            </a:fld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40184713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2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Shape 14"/>
          <p:cNvSpPr>
            <a:spLocks noGrp="1"/>
          </p:cNvSpPr>
          <p:nvPr>
            <p:ph type="title"/>
          </p:nvPr>
        </p:nvSpPr>
        <p:spPr>
          <a:xfrm>
            <a:off x="574969" y="3440148"/>
            <a:ext cx="7197432" cy="1184094"/>
          </a:xfrm>
          <a:prstGeom prst="rect">
            <a:avLst/>
          </a:prstGeom>
        </p:spPr>
        <p:txBody>
          <a:bodyPr anchor="t"/>
          <a:lstStyle>
            <a:lvl1pPr algn="r">
              <a:defRPr sz="4400">
                <a:solidFill>
                  <a:srgbClr val="000000"/>
                </a:solidFill>
              </a:defRPr>
            </a:lvl1pPr>
          </a:lstStyle>
          <a:p>
            <a:r>
              <a:t>Texto del título</a:t>
            </a:r>
          </a:p>
        </p:txBody>
      </p:sp>
      <p:sp>
        <p:nvSpPr>
          <p:cNvPr id="15" name="Shape 15"/>
          <p:cNvSpPr>
            <a:spLocks noGrp="1"/>
          </p:cNvSpPr>
          <p:nvPr>
            <p:ph type="body" sz="quarter" idx="1"/>
          </p:nvPr>
        </p:nvSpPr>
        <p:spPr>
          <a:xfrm>
            <a:off x="574969" y="4636692"/>
            <a:ext cx="7197432" cy="1071960"/>
          </a:xfrm>
          <a:prstGeom prst="rect">
            <a:avLst/>
          </a:prstGeom>
        </p:spPr>
        <p:txBody>
          <a:bodyPr/>
          <a:lstStyle>
            <a:lvl1pPr marL="0" indent="0" algn="r">
              <a:lnSpc>
                <a:spcPct val="90000"/>
              </a:lnSpc>
              <a:spcBef>
                <a:spcPts val="500"/>
              </a:spcBef>
              <a:buSzTx/>
              <a:buFontTx/>
              <a:buNone/>
              <a:defRPr sz="2400">
                <a:solidFill>
                  <a:srgbClr val="888888"/>
                </a:solidFill>
              </a:defRPr>
            </a:lvl1pPr>
            <a:lvl2pPr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2pPr>
            <a:lvl3pPr marL="630237" indent="-241299"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3pPr>
            <a:lvl4pPr marL="1036320" indent="-321945"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4pPr>
            <a:lvl5pPr algn="r">
              <a:lnSpc>
                <a:spcPct val="90000"/>
              </a:lnSpc>
              <a:spcBef>
                <a:spcPts val="500"/>
              </a:spcBef>
              <a:buFontTx/>
              <a:defRPr sz="2400">
                <a:solidFill>
                  <a:srgbClr val="888888"/>
                </a:solidFill>
              </a:defRPr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pic>
        <p:nvPicPr>
          <p:cNvPr id="16" name="image3.png" descr="UC color TR-01.png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509609" y="213988"/>
            <a:ext cx="2227549" cy="1283512"/>
          </a:xfrm>
          <a:prstGeom prst="rect">
            <a:avLst/>
          </a:prstGeom>
          <a:ln w="12700">
            <a:miter lim="400000"/>
          </a:ln>
        </p:spPr>
      </p:pic>
      <p:pic>
        <p:nvPicPr>
          <p:cNvPr id="17" name="image1.png" descr="fondo 2727.ai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3100134" y="1"/>
            <a:ext cx="6043866" cy="1497500"/>
          </a:xfrm>
          <a:prstGeom prst="rect">
            <a:avLst/>
          </a:prstGeom>
          <a:ln w="12700">
            <a:miter lim="400000"/>
          </a:ln>
        </p:spPr>
      </p:pic>
      <p:pic>
        <p:nvPicPr>
          <p:cNvPr id="18" name="image2.png" descr="Viñeta PPT DADO.ai"/>
          <p:cNvPicPr>
            <a:picLocks noChangeAspect="1"/>
          </p:cNvPicPr>
          <p:nvPr/>
        </p:nvPicPr>
        <p:blipFill>
          <a:blip r:embed="rId4">
            <a:extLst/>
          </a:blip>
          <a:stretch>
            <a:fillRect/>
          </a:stretch>
        </p:blipFill>
        <p:spPr>
          <a:xfrm>
            <a:off x="63500" y="5914097"/>
            <a:ext cx="9004300" cy="850902"/>
          </a:xfrm>
          <a:prstGeom prst="rect">
            <a:avLst/>
          </a:prstGeom>
          <a:ln w="12700">
            <a:miter lim="400000"/>
          </a:ln>
        </p:spPr>
      </p:pic>
      <p:sp>
        <p:nvSpPr>
          <p:cNvPr id="19" name="Shape 19"/>
          <p:cNvSpPr/>
          <p:nvPr/>
        </p:nvSpPr>
        <p:spPr>
          <a:xfrm flipV="1">
            <a:off x="-3" y="-5"/>
            <a:ext cx="177421" cy="1497503"/>
          </a:xfrm>
          <a:prstGeom prst="rect">
            <a:avLst/>
          </a:prstGeom>
          <a:solidFill>
            <a:srgbClr val="FFE2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20" name="Shape 2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esarrollo de te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Shape 27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28" name="Shape 28"/>
          <p:cNvSpPr>
            <a:spLocks noGrp="1"/>
          </p:cNvSpPr>
          <p:nvPr>
            <p:ph type="body" idx="1"/>
          </p:nvPr>
        </p:nvSpPr>
        <p:spPr>
          <a:prstGeom prst="rect">
            <a:avLst/>
          </a:prstGeom>
        </p:spPr>
        <p:txBody>
          <a:bodyPr/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29" name="Shape 29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exto y obje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Shape 36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37" name="Shape 37"/>
          <p:cNvSpPr>
            <a:spLocks noGrp="1"/>
          </p:cNvSpPr>
          <p:nvPr>
            <p:ph type="body" sz="quarter" idx="1"/>
          </p:nvPr>
        </p:nvSpPr>
        <p:spPr>
          <a:xfrm>
            <a:off x="457200" y="1535112"/>
            <a:ext cx="4040188" cy="1303229"/>
          </a:xfrm>
          <a:prstGeom prst="rect">
            <a:avLst/>
          </a:prstGeom>
        </p:spPr>
        <p:txBody>
          <a:bodyPr anchor="b"/>
          <a:lstStyle>
            <a:lvl1pPr marL="0" indent="0">
              <a:spcBef>
                <a:spcPts val="500"/>
              </a:spcBef>
              <a:buSzTx/>
              <a:buFontTx/>
              <a:buNone/>
              <a:defRPr sz="2400" b="1"/>
            </a:lvl1pPr>
            <a:lvl2pPr>
              <a:spcBef>
                <a:spcPts val="500"/>
              </a:spcBef>
              <a:buFontTx/>
              <a:defRPr sz="2400" b="1"/>
            </a:lvl2pPr>
            <a:lvl3pPr marL="630237" indent="-241299">
              <a:spcBef>
                <a:spcPts val="500"/>
              </a:spcBef>
              <a:buFontTx/>
              <a:defRPr sz="2400" b="1"/>
            </a:lvl3pPr>
            <a:lvl4pPr marL="1036320" indent="-321945">
              <a:spcBef>
                <a:spcPts val="500"/>
              </a:spcBef>
              <a:buFontTx/>
              <a:defRPr sz="2400" b="1"/>
            </a:lvl4pPr>
            <a:lvl5pPr>
              <a:spcBef>
                <a:spcPts val="500"/>
              </a:spcBef>
              <a:buFontTx/>
              <a:defRPr sz="2400" b="1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38" name="Shape 38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seño con gráfi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Shape 45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46" name="Shape 4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" name="Shape 5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54" name="Shape 54"/>
          <p:cNvSpPr>
            <a:spLocks noGrp="1"/>
          </p:cNvSpPr>
          <p:nvPr>
            <p:ph type="pic" idx="13"/>
          </p:nvPr>
        </p:nvSpPr>
        <p:spPr>
          <a:xfrm>
            <a:off x="457200" y="1618772"/>
            <a:ext cx="8229600" cy="358621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endParaRPr/>
          </a:p>
        </p:txBody>
      </p:sp>
      <p:sp>
        <p:nvSpPr>
          <p:cNvPr id="55" name="Shape 55"/>
          <p:cNvSpPr>
            <a:spLocks noGrp="1"/>
          </p:cNvSpPr>
          <p:nvPr>
            <p:ph type="body" sz="quarter" idx="1"/>
          </p:nvPr>
        </p:nvSpPr>
        <p:spPr>
          <a:xfrm>
            <a:off x="457200" y="5367339"/>
            <a:ext cx="8229600" cy="349252"/>
          </a:xfrm>
          <a:prstGeom prst="rect">
            <a:avLst/>
          </a:prstGeom>
        </p:spPr>
        <p:txBody>
          <a:bodyPr/>
          <a:lstStyle>
            <a:lvl1pPr marL="0" indent="0">
              <a:spcBef>
                <a:spcPts val="300"/>
              </a:spcBef>
              <a:buSzTx/>
              <a:buFontTx/>
              <a:buNone/>
              <a:defRPr sz="1400"/>
            </a:lvl1pPr>
            <a:lvl2pPr>
              <a:spcBef>
                <a:spcPts val="300"/>
              </a:spcBef>
              <a:buFontTx/>
              <a:defRPr sz="1400"/>
            </a:lvl2pPr>
            <a:lvl3pPr marL="529695" indent="-140757">
              <a:spcBef>
                <a:spcPts val="300"/>
              </a:spcBef>
              <a:buFontTx/>
              <a:defRPr sz="1400"/>
            </a:lvl3pPr>
            <a:lvl4pPr marL="902176" indent="-187801">
              <a:spcBef>
                <a:spcPts val="300"/>
              </a:spcBef>
              <a:buFontTx/>
              <a:defRPr sz="1400"/>
            </a:lvl4pPr>
            <a:lvl5pPr>
              <a:spcBef>
                <a:spcPts val="300"/>
              </a:spcBef>
              <a:buFontTx/>
              <a:defRPr sz="1400"/>
            </a:lvl5pPr>
          </a:lstStyle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56" name="Shape 56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Diseño personaliza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Shape 63"/>
          <p:cNvSpPr>
            <a:spLocks noGrp="1"/>
          </p:cNvSpPr>
          <p:nvPr>
            <p:ph type="title"/>
          </p:nvPr>
        </p:nvSpPr>
        <p:spPr>
          <a:prstGeom prst="rect">
            <a:avLst/>
          </a:prstGeom>
        </p:spPr>
        <p:txBody>
          <a:bodyPr/>
          <a:lstStyle/>
          <a:p>
            <a:r>
              <a:t>Texto del título</a:t>
            </a:r>
          </a:p>
        </p:txBody>
      </p:sp>
      <p:sp>
        <p:nvSpPr>
          <p:cNvPr id="64" name="Shape 64"/>
          <p:cNvSpPr>
            <a:spLocks noGrp="1"/>
          </p:cNvSpPr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x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9" name="image4.png" descr="UC color TR-01.eps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217169" y="1489791"/>
            <a:ext cx="6709662" cy="3878418"/>
          </a:xfrm>
          <a:prstGeom prst="rect">
            <a:avLst/>
          </a:prstGeom>
          <a:ln w="12700">
            <a:miter lim="400000"/>
          </a:ln>
        </p:spPr>
      </p:pic>
      <p:sp>
        <p:nvSpPr>
          <p:cNvPr id="80" name="Shape 80"/>
          <p:cNvSpPr>
            <a:spLocks noGrp="1"/>
          </p:cNvSpPr>
          <p:nvPr>
            <p:ph type="sldNum" sz="quarter" idx="2"/>
          </p:nvPr>
        </p:nvSpPr>
        <p:spPr>
          <a:xfrm>
            <a:off x="6289220" y="6221731"/>
            <a:ext cx="263980" cy="269239"/>
          </a:xfrm>
          <a:prstGeom prst="rect">
            <a:avLst/>
          </a:prstGeom>
        </p:spPr>
        <p:txBody>
          <a:bodyPr anchor="ctr"/>
          <a:lstStyle>
            <a:lvl1pPr algn="r">
              <a:defRPr sz="1200"/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Ovr>
    <a:masterClrMapping/>
  </p:clrMapOvr>
  <p:transition spd="med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22961" y="6459786"/>
            <a:ext cx="1854203" cy="365125"/>
          </a:xfrm>
          <a:prstGeom prst="rect">
            <a:avLst/>
          </a:prstGeom>
        </p:spPr>
        <p:txBody>
          <a:bodyPr/>
          <a:lstStyle/>
          <a:p>
            <a:fld id="{BA16901D-1645-461A-893E-4EFFA43ABE51}" type="datetimeFigureOut">
              <a:rPr lang="es-CL" smtClean="0"/>
              <a:t>17-11-2016</a:t>
            </a:fld>
            <a:endParaRPr lang="es-C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64639" y="6459786"/>
            <a:ext cx="3617103" cy="365125"/>
          </a:xfrm>
          <a:prstGeom prst="rect">
            <a:avLst/>
          </a:prstGeom>
        </p:spPr>
        <p:txBody>
          <a:bodyPr/>
          <a:lstStyle/>
          <a:p>
            <a:endParaRPr lang="es-C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8E93235-BEC5-4F3B-8533-E2C5A313309D}" type="slidenum">
              <a:rPr lang="es-CL" smtClean="0"/>
              <a:t>‹Nº›</a:t>
            </a:fld>
            <a:endParaRPr lang="es-CL"/>
          </a:p>
        </p:txBody>
      </p:sp>
    </p:spTree>
    <p:extLst>
      <p:ext uri="{BB962C8B-B14F-4D97-AF65-F5344CB8AC3E}">
        <p14:creationId xmlns:p14="http://schemas.microsoft.com/office/powerpoint/2010/main" val="311302447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1.png" descr="fondo 2727.ai"/>
          <p:cNvPicPr>
            <a:picLocks noChangeAspect="1"/>
          </p:cNvPicPr>
          <p:nvPr/>
        </p:nvPicPr>
        <p:blipFill>
          <a:blip r:embed="rId10">
            <a:extLst/>
          </a:blip>
          <a:stretch>
            <a:fillRect/>
          </a:stretch>
        </p:blipFill>
        <p:spPr>
          <a:xfrm>
            <a:off x="158741" y="0"/>
            <a:ext cx="8985260" cy="1342926"/>
          </a:xfrm>
          <a:prstGeom prst="rect">
            <a:avLst/>
          </a:prstGeom>
          <a:ln w="12700">
            <a:miter lim="400000"/>
          </a:ln>
        </p:spPr>
      </p:pic>
      <p:pic>
        <p:nvPicPr>
          <p:cNvPr id="3" name="image2.png" descr="Viñeta PPT DADO.ai"/>
          <p:cNvPicPr>
            <a:picLocks noChangeAspect="1"/>
          </p:cNvPicPr>
          <p:nvPr/>
        </p:nvPicPr>
        <p:blipFill>
          <a:blip r:embed="rId11">
            <a:extLst/>
          </a:blip>
          <a:stretch>
            <a:fillRect/>
          </a:stretch>
        </p:blipFill>
        <p:spPr>
          <a:xfrm>
            <a:off x="63500" y="5914097"/>
            <a:ext cx="9004300" cy="850902"/>
          </a:xfrm>
          <a:prstGeom prst="rect">
            <a:avLst/>
          </a:prstGeom>
          <a:ln w="12700">
            <a:miter lim="400000"/>
          </a:ln>
        </p:spPr>
      </p:pic>
      <p:sp>
        <p:nvSpPr>
          <p:cNvPr id="4" name="Shape 4"/>
          <p:cNvSpPr/>
          <p:nvPr/>
        </p:nvSpPr>
        <p:spPr>
          <a:xfrm>
            <a:off x="0" y="199925"/>
            <a:ext cx="158742" cy="1143001"/>
          </a:xfrm>
          <a:prstGeom prst="rect">
            <a:avLst/>
          </a:prstGeom>
          <a:solidFill>
            <a:srgbClr val="FFE200"/>
          </a:solidFill>
          <a:ln w="12700">
            <a:miter lim="400000"/>
          </a:ln>
        </p:spPr>
        <p:txBody>
          <a:bodyPr lIns="45718" tIns="45718" rIns="45718" bIns="45718" anchor="ctr"/>
          <a:lstStyle/>
          <a:p>
            <a:pPr algn="ctr">
              <a:defRPr>
                <a:solidFill>
                  <a:srgbClr val="FFFFFF"/>
                </a:solidFill>
                <a:latin typeface="+mn-lt"/>
                <a:ea typeface="+mn-ea"/>
                <a:cs typeface="+mn-cs"/>
                <a:sym typeface="Calibri"/>
              </a:defRPr>
            </a:pPr>
            <a:endParaRPr/>
          </a:p>
        </p:txBody>
      </p:sp>
      <p:sp>
        <p:nvSpPr>
          <p:cNvPr id="5" name="Shape 5"/>
          <p:cNvSpPr>
            <a:spLocks noGrp="1"/>
          </p:cNvSpPr>
          <p:nvPr>
            <p:ph type="title"/>
          </p:nvPr>
        </p:nvSpPr>
        <p:spPr>
          <a:xfrm>
            <a:off x="457200" y="199924"/>
            <a:ext cx="8229600" cy="114300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 anchor="ctr">
            <a:normAutofit/>
          </a:bodyPr>
          <a:lstStyle/>
          <a:p>
            <a:r>
              <a:t>Texto del título</a:t>
            </a:r>
          </a:p>
        </p:txBody>
      </p:sp>
      <p:sp>
        <p:nvSpPr>
          <p:cNvPr id="6" name="Shape 6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108450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xmlns="" val="1"/>
            </a:ext>
          </a:extLst>
        </p:spPr>
        <p:txBody>
          <a:bodyPr lIns="45718" tIns="45718" rIns="45718" bIns="45718">
            <a:normAutofit/>
          </a:bodyPr>
          <a:lstStyle/>
          <a:p>
            <a:r>
              <a:t>Nivel de texto 1</a:t>
            </a:r>
          </a:p>
          <a:p>
            <a:pPr lvl="1"/>
            <a:r>
              <a:t>Nivel de texto 2</a:t>
            </a:r>
          </a:p>
          <a:p>
            <a:pPr lvl="2"/>
            <a:r>
              <a:t>Nivel de texto 3</a:t>
            </a:r>
          </a:p>
          <a:p>
            <a:pPr lvl="3"/>
            <a:r>
              <a:t>Nivel de texto 4</a:t>
            </a:r>
          </a:p>
          <a:p>
            <a:pPr lvl="4"/>
            <a:r>
              <a:t>Nivel de texto 5</a:t>
            </a:r>
          </a:p>
        </p:txBody>
      </p:sp>
      <p:sp>
        <p:nvSpPr>
          <p:cNvPr id="7" name="Shape 7"/>
          <p:cNvSpPr>
            <a:spLocks noGrp="1"/>
          </p:cNvSpPr>
          <p:nvPr>
            <p:ph type="sldNum" sz="quarter" idx="2"/>
          </p:nvPr>
        </p:nvSpPr>
        <p:spPr>
          <a:xfrm>
            <a:off x="971210" y="6356350"/>
            <a:ext cx="343901" cy="358138"/>
          </a:xfrm>
          <a:prstGeom prst="rect">
            <a:avLst/>
          </a:prstGeom>
          <a:ln w="12700">
            <a:miter lim="400000"/>
          </a:ln>
        </p:spPr>
        <p:txBody>
          <a:bodyPr wrap="none" lIns="45718" tIns="45718" rIns="45718" bIns="45718">
            <a:spAutoFit/>
          </a:bodyPr>
          <a:lstStyle>
            <a:lvl1pPr>
              <a:defRPr>
                <a:latin typeface="+mn-lt"/>
                <a:ea typeface="+mn-ea"/>
                <a:cs typeface="+mn-cs"/>
                <a:sym typeface="Calibri"/>
              </a:defRPr>
            </a:lvl1pPr>
          </a:lstStyle>
          <a:p>
            <a:fld id="{86CB4B4D-7CA3-9044-876B-883B54F8677D}" type="slidenum">
              <a:t>‹Nº›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6" r:id="rId7"/>
    <p:sldLayoutId id="2147483657" r:id="rId8"/>
  </p:sldLayoutIdLst>
  <p:transition spd="med"/>
  <p:txStyles>
    <p:title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3200" b="1" i="0" u="none" strike="noStrike" cap="none" spc="0" baseline="0">
          <a:ln>
            <a:noFill/>
          </a:ln>
          <a:solidFill>
            <a:srgbClr val="FFFFFF"/>
          </a:solidFill>
          <a:uFillTx/>
          <a:latin typeface="Arial"/>
          <a:ea typeface="Arial"/>
          <a:cs typeface="Arial"/>
          <a:sym typeface="Arial"/>
        </a:defRPr>
      </a:lvl9pPr>
    </p:titleStyle>
    <p:bodyStyle>
      <a:lvl1pPr marL="342900" marR="0" indent="-34290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1pPr>
      <a:lvl2pPr marL="0" marR="0" indent="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2pPr>
      <a:lvl3pPr marL="650346" marR="0" indent="-261408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3pPr>
      <a:lvl4pPr marL="1063148" marR="0" indent="-348774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–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4pPr>
      <a:lvl5pPr marL="0" marR="0" indent="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Tx/>
        <a:buFont typeface="Arial"/>
        <a:buNone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5pPr>
      <a:lvl6pPr marL="2583179" marR="0" indent="-29717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6pPr>
      <a:lvl7pPr marL="3040379" marR="0" indent="-297179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7pPr>
      <a:lvl8pPr marL="3497580" marR="0" indent="-29718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8pPr>
      <a:lvl9pPr marL="3954780" marR="0" indent="-297180" algn="l" defTabSz="457200" rtl="0" latinLnBrk="0">
        <a:lnSpc>
          <a:spcPct val="100000"/>
        </a:lnSpc>
        <a:spcBef>
          <a:spcPts val="600"/>
        </a:spcBef>
        <a:spcAft>
          <a:spcPts val="0"/>
        </a:spcAft>
        <a:buClrTx/>
        <a:buSzPct val="100000"/>
        <a:buFont typeface="Arial"/>
        <a:buChar char="•"/>
        <a:tabLst/>
        <a:defRPr sz="2600" b="0" i="0" u="none" strike="noStrike" cap="none" spc="0" baseline="0">
          <a:ln>
            <a:noFill/>
          </a:ln>
          <a:solidFill>
            <a:srgbClr val="000000"/>
          </a:solidFill>
          <a:uFillTx/>
          <a:latin typeface="Arial"/>
          <a:ea typeface="Arial"/>
          <a:cs typeface="Arial"/>
          <a:sym typeface="Arial"/>
        </a:defRPr>
      </a:lvl9pPr>
    </p:bodyStyle>
    <p:otherStyle>
      <a:lvl1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1pPr>
      <a:lvl2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2pPr>
      <a:lvl3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3pPr>
      <a:lvl4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4pPr>
      <a:lvl5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5pPr>
      <a:lvl6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6pPr>
      <a:lvl7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7pPr>
      <a:lvl8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8pPr>
      <a:lvl9pPr marL="0" marR="0" indent="0" algn="l" defTabSz="457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sz="1800" b="0" i="0" u="none" strike="noStrike" cap="none" spc="0" baseline="0">
          <a:ln>
            <a:noFill/>
          </a:ln>
          <a:solidFill>
            <a:schemeClr val="tx1"/>
          </a:solidFill>
          <a:uFillTx/>
          <a:latin typeface="+mn-lt"/>
          <a:ea typeface="+mn-ea"/>
          <a:cs typeface="+mn-cs"/>
          <a:sym typeface="Calibri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emf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emf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emf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8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8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8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eg"/><Relationship Id="rId1" Type="http://schemas.openxmlformats.org/officeDocument/2006/relationships/slideLayout" Target="../slideLayouts/slideLayout8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eg"/><Relationship Id="rId1" Type="http://schemas.openxmlformats.org/officeDocument/2006/relationships/slideLayout" Target="../slideLayouts/slideLayout8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jpeg"/><Relationship Id="rId2" Type="http://schemas.openxmlformats.org/officeDocument/2006/relationships/image" Target="../media/image18.jpeg"/><Relationship Id="rId1" Type="http://schemas.openxmlformats.org/officeDocument/2006/relationships/slideLayout" Target="../slideLayouts/slideLayout8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8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8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8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emf"/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IDH educación Región Metropolitana (</a:t>
            </a:r>
            <a:r>
              <a:rPr lang="es-CL" dirty="0" smtClean="0"/>
              <a:t>PNUD)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6949" y="1600200"/>
            <a:ext cx="6264323" cy="4108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472" y="2152792"/>
            <a:ext cx="2265528" cy="2187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6403853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Macul: Composición de la población por sexo; según grupos de edad. Junio 2008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60311" y="1723030"/>
            <a:ext cx="6266668" cy="4242894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575971841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Conformaciones familiares Macul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5" name="Imagen 4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6035" y="1342926"/>
            <a:ext cx="7820167" cy="436572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90158249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Violencia intrafamiliar, denuncias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6854" y="1600200"/>
            <a:ext cx="7697337" cy="394079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614927507"/>
      </p:ext>
    </p:extLst>
  </p:cSld>
  <p:clrMapOvr>
    <a:masterClrMapping/>
  </p:clrMapOvr>
  <p:transition spd="med"/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Los hogares pobres en la comuna 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7797" y="1600200"/>
            <a:ext cx="7478973" cy="410845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818200149"/>
      </p:ext>
    </p:extLst>
  </p:cSld>
  <p:clrMapOvr>
    <a:masterClrMapping/>
  </p:clrMapOvr>
  <p:transition spd="med"/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Escolaridad en la comuna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0501" y="1600200"/>
            <a:ext cx="7888406" cy="399538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715756748"/>
      </p:ext>
    </p:extLst>
  </p:cSld>
  <p:clrMapOvr>
    <a:masterClrMapping/>
  </p:clrMapOvr>
  <p:transition spd="med"/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Acceso sistemas de salud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199" y="1705971"/>
            <a:ext cx="7936173" cy="400268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775458705"/>
      </p:ext>
    </p:extLst>
  </p:cSld>
  <p:clrMapOvr>
    <a:masterClrMapping/>
  </p:clrMapOvr>
  <p:transition spd="med"/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s-ES_tradnl" dirty="0"/>
              <a:t>Los </a:t>
            </a:r>
            <a:r>
              <a:rPr lang="es-ES_tradnl" dirty="0" smtClean="0"/>
              <a:t>resultados </a:t>
            </a:r>
            <a:r>
              <a:rPr lang="es-ES_tradnl" dirty="0"/>
              <a:t>de Macul en su IDH pueden se escrudiñados  en un estudio como este, de carácter cualitativo, de modo de comprender </a:t>
            </a:r>
            <a:r>
              <a:rPr lang="es-CL" dirty="0"/>
              <a:t>qué factores han afectado esta trayectoria, incluyendo el ámbito de lo público y del sector privado, abordando de modo directo factores locales, de tipo estructural y coyuntural que pueden explicar que a pesar de contar con un buen IDH, la comuna mantenga ciertas áreas de pobreza extrema.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327229603"/>
      </p:ext>
    </p:extLst>
  </p:cSld>
  <p:clrMapOvr>
    <a:masterClrMapping/>
  </p:clrMapOvr>
  <p:transition spd="med"/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Distinciones metodológicas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ES_tradnl" dirty="0"/>
              <a:t>La clasificación socioeconómica de una comunidad favorece establecer distinciones y explicaciones sobre los distintos niveles de acceso a bienes y servicios que favorecen el cuidado de los miembros de una familia. </a:t>
            </a:r>
            <a:endParaRPr lang="es-ES_tradnl" dirty="0" smtClean="0"/>
          </a:p>
        </p:txBody>
      </p:sp>
    </p:spTree>
    <p:extLst>
      <p:ext uri="{BB962C8B-B14F-4D97-AF65-F5344CB8AC3E}">
        <p14:creationId xmlns:p14="http://schemas.microsoft.com/office/powerpoint/2010/main" val="2613623668"/>
      </p:ext>
    </p:extLst>
  </p:cSld>
  <p:clrMapOvr>
    <a:masterClrMapping/>
  </p:clrMapOvr>
  <p:transition spd="med"/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El ingreso total del hogar es la variable fundamental para una segmentación socioeconómica, debido a su poder predictivo sobre el acceso a bienes y servicios”. </a:t>
            </a:r>
            <a:endParaRPr lang="es-CL" dirty="0" smtClean="0"/>
          </a:p>
          <a:p>
            <a:r>
              <a:rPr lang="es-CL" dirty="0" smtClean="0"/>
              <a:t>el  </a:t>
            </a:r>
            <a:r>
              <a:rPr lang="es-CL" dirty="0"/>
              <a:t>tamaño del hogar restringe el poder adquisitivo ya que se aumentan los gastos básicos. </a:t>
            </a:r>
            <a:endParaRPr lang="es-CL" dirty="0" smtClean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522432156"/>
      </p:ext>
    </p:extLst>
  </p:cSld>
  <p:clrMapOvr>
    <a:masterClrMapping/>
  </p:clrMapOvr>
  <p:transition spd="med"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es-CL" dirty="0" smtClean="0"/>
              <a:t>TERRITORIOS QUE CUIDAN: Avances de estudio de caso</a:t>
            </a:r>
            <a:endParaRPr lang="es-CL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s-ES_tradnl" dirty="0" smtClean="0"/>
              <a:t>Carolina Muñoz Guzmán</a:t>
            </a:r>
          </a:p>
          <a:p>
            <a:r>
              <a:rPr lang="es-ES_tradnl" dirty="0" smtClean="0"/>
              <a:t>Escuela de Trabajo Social</a:t>
            </a:r>
          </a:p>
          <a:p>
            <a:r>
              <a:rPr lang="es-ES_tradnl" dirty="0" smtClean="0"/>
              <a:t>Pontificia Universidad Católica de Chile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5163883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s-CL" dirty="0"/>
              <a:t>Se utilizará un muestreo no probabilístico, atendiendo a razones de disponibilidad de los participantes, lo que reduce los niveles de rigurosidad y </a:t>
            </a:r>
            <a:r>
              <a:rPr lang="es-CL" dirty="0" smtClean="0"/>
              <a:t>cientificidad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833303911"/>
      </p:ext>
    </p:extLst>
  </p:cSld>
  <p:clrMapOvr>
    <a:masterClrMapping/>
  </p:clrMapOvr>
  <p:transition spd="med"/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altLang="es-CL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Dise</a:t>
            </a:r>
            <a:r>
              <a:rPr lang="es-CL" altLang="es-CL" dirty="0">
                <a:solidFill>
                  <a:schemeClr val="tx1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ñ</a:t>
            </a:r>
            <a:r>
              <a:rPr lang="es-CL" altLang="es-CL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o </a:t>
            </a:r>
            <a:r>
              <a:rPr lang="es-CL" altLang="es-CL" dirty="0" err="1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muestral</a:t>
            </a:r>
            <a:r>
              <a:rPr lang="es-CL" altLang="es-CL" dirty="0">
                <a:solidFill>
                  <a:schemeClr val="tx1"/>
                </a:solidFill>
                <a:latin typeface="Arial Narrow" panose="020B0606020202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propuesto para las entrevistas</a:t>
            </a:r>
            <a:r>
              <a:rPr lang="es-CL" altLang="es-CL" sz="1600" b="0" dirty="0">
                <a:solidFill>
                  <a:schemeClr val="tx1"/>
                </a:solidFill>
              </a:rPr>
              <a:t/>
            </a:r>
            <a:br>
              <a:rPr lang="es-CL" altLang="es-CL" sz="1600" b="0" dirty="0">
                <a:solidFill>
                  <a:schemeClr val="tx1"/>
                </a:solidFill>
              </a:rPr>
            </a:br>
            <a:endParaRPr lang="es-CL" dirty="0"/>
          </a:p>
        </p:txBody>
      </p:sp>
      <p:graphicFrame>
        <p:nvGraphicFramePr>
          <p:cNvPr id="4" name="Tabla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35091226"/>
              </p:ext>
            </p:extLst>
          </p:nvPr>
        </p:nvGraphicFramePr>
        <p:xfrm>
          <a:off x="573206" y="1514901"/>
          <a:ext cx="7506270" cy="4503762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3116070"/>
                <a:gridCol w="3116070"/>
                <a:gridCol w="1274130"/>
              </a:tblGrid>
              <a:tr h="656082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Grupo</a:t>
                      </a:r>
                      <a:r>
                        <a:rPr lang="en-GB" sz="1600" dirty="0">
                          <a:effectLst/>
                        </a:rPr>
                        <a:t> </a:t>
                      </a:r>
                      <a:r>
                        <a:rPr lang="en-GB" sz="1600" dirty="0" err="1">
                          <a:effectLst/>
                        </a:rPr>
                        <a:t>socioeconómico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Tipo</a:t>
                      </a:r>
                      <a:r>
                        <a:rPr lang="en-GB" sz="1600" dirty="0">
                          <a:effectLst/>
                        </a:rPr>
                        <a:t> de </a:t>
                      </a:r>
                      <a:r>
                        <a:rPr lang="en-GB" sz="1600" dirty="0" err="1">
                          <a:effectLst/>
                        </a:rPr>
                        <a:t>familia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Número de entrevistas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s-CL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C1 - C2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Monoparental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Conyugal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Extensa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 </a:t>
                      </a:r>
                      <a:endParaRPr lang="es-CL" sz="1600">
                        <a:effectLst/>
                      </a:endParaRPr>
                    </a:p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C3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Monoparental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Conyugal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Extensa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rowSpan="3"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 – E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Monoparental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 err="1">
                          <a:effectLst/>
                        </a:rPr>
                        <a:t>Conyugal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 vMerge="1">
                  <a:txBody>
                    <a:bodyPr/>
                    <a:lstStyle/>
                    <a:p>
                      <a:endParaRPr lang="es-CL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Extensa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2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 – E 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Con niños (as) internados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D – E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Reunificada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  <a:tr h="320640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Total</a:t>
                      </a:r>
                      <a:endParaRPr lang="es-CL" sz="16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 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 dirty="0">
                          <a:effectLst/>
                        </a:rPr>
                        <a:t>22</a:t>
                      </a:r>
                      <a:endParaRPr lang="es-CL" sz="16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64568206"/>
      </p:ext>
    </p:extLst>
  </p:cSld>
  <p:clrMapOvr>
    <a:masterClrMapping/>
  </p:clrMapOvr>
  <p:transition spd="med"/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s-CL" sz="4400" b="1" dirty="0"/>
              <a:t>¿</a:t>
            </a:r>
            <a:r>
              <a:rPr lang="es-CL" sz="4400" b="1" dirty="0" smtClean="0"/>
              <a:t>Cómo </a:t>
            </a:r>
            <a:r>
              <a:rPr lang="es-CL" sz="4400" b="1" dirty="0"/>
              <a:t>damos espacio al </a:t>
            </a:r>
            <a:r>
              <a:rPr lang="es-CL" sz="4400" b="1" dirty="0" smtClean="0"/>
              <a:t>ejercicio de </a:t>
            </a:r>
            <a:r>
              <a:rPr lang="es-CL" sz="4400" b="1" i="1" dirty="0" smtClean="0"/>
              <a:t>la </a:t>
            </a:r>
            <a:r>
              <a:rPr lang="es-CL" sz="4400" b="1" i="1" dirty="0"/>
              <a:t>realización del tipo de vida </a:t>
            </a:r>
            <a:r>
              <a:rPr lang="es-CL" sz="4400" b="1" dirty="0"/>
              <a:t>que les parezca </a:t>
            </a:r>
            <a:r>
              <a:rPr lang="es-CL" sz="4400" b="1" dirty="0" smtClean="0"/>
              <a:t>valorable?</a:t>
            </a:r>
          </a:p>
          <a:p>
            <a:pPr marL="0" indent="0">
              <a:buNone/>
            </a:pPr>
            <a:endParaRPr lang="es-CL" sz="4400" b="1" dirty="0"/>
          </a:p>
        </p:txBody>
      </p:sp>
    </p:spTree>
    <p:extLst>
      <p:ext uri="{BB962C8B-B14F-4D97-AF65-F5344CB8AC3E}">
        <p14:creationId xmlns:p14="http://schemas.microsoft.com/office/powerpoint/2010/main" val="393983490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err="1"/>
              <a:t>Folgheraiter</a:t>
            </a:r>
            <a:r>
              <a:rPr lang="es-CL" dirty="0"/>
              <a:t>, 2004</a:t>
            </a:r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El enfoque relacional proporciona una amplia explicación de cómo surgen las soluciones a los problemas sociales de su interior.  </a:t>
            </a:r>
          </a:p>
          <a:p>
            <a:r>
              <a:rPr lang="es-CL" dirty="0" smtClean="0"/>
              <a:t>NO significa negar que los problemas sociales a menudo tienen causas externas</a:t>
            </a:r>
          </a:p>
          <a:p>
            <a:r>
              <a:rPr lang="es-CL" dirty="0" smtClean="0"/>
              <a:t>TAMPOCO significa negar que los problemas sociales a menudo tienen causas internas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74289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971600" y="370968"/>
            <a:ext cx="7543800" cy="1450757"/>
          </a:xfrm>
        </p:spPr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s-CL" sz="2800" dirty="0" smtClean="0"/>
              <a:t>El "objeto" de la intervención es la "</a:t>
            </a:r>
            <a:r>
              <a:rPr lang="es-CL" sz="2800" b="1" i="1" dirty="0" smtClean="0"/>
              <a:t>reorganización de los cursos de la vida </a:t>
            </a:r>
            <a:r>
              <a:rPr lang="es-CL" sz="2800" dirty="0" smtClean="0"/>
              <a:t>"- lo que </a:t>
            </a:r>
            <a:r>
              <a:rPr lang="es-CL" sz="2800" dirty="0" err="1" smtClean="0"/>
              <a:t>Ferguson</a:t>
            </a:r>
            <a:r>
              <a:rPr lang="es-CL" sz="2800" dirty="0" smtClean="0"/>
              <a:t> (2001) denomina" proyecto de vida “</a:t>
            </a:r>
          </a:p>
          <a:p>
            <a:r>
              <a:rPr lang="es-CL" sz="2800" dirty="0" smtClean="0"/>
              <a:t>La intervención social debe introducir reflexión en la vida cotidiana de un sujeto (persona, familia o de una comunidad local) con el fin de apoyar o reforzar el cambio de vida a través de la agencia de que el propio sujeto, por débil que sea su capacidad para actuar en el inicio. </a:t>
            </a:r>
          </a:p>
        </p:txBody>
      </p:sp>
    </p:spTree>
    <p:extLst>
      <p:ext uri="{BB962C8B-B14F-4D97-AF65-F5344CB8AC3E}">
        <p14:creationId xmlns:p14="http://schemas.microsoft.com/office/powerpoint/2010/main" val="25650175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 smtClean="0"/>
              <a:t>Un profesional de los social </a:t>
            </a:r>
            <a:r>
              <a:rPr lang="es-CL" sz="2800" dirty="0"/>
              <a:t>es eficaz cuando se da cuenta de que la solución a un problema surge de </a:t>
            </a:r>
            <a:r>
              <a:rPr lang="es-CL" sz="2800" dirty="0" smtClean="0"/>
              <a:t>las </a:t>
            </a:r>
            <a:r>
              <a:rPr lang="es-CL" sz="2800" b="1" i="1" dirty="0" smtClean="0"/>
              <a:t>relaciones sociales implicadas</a:t>
            </a:r>
            <a:r>
              <a:rPr lang="es-CL" sz="2800" dirty="0" smtClean="0"/>
              <a:t>. </a:t>
            </a:r>
            <a:r>
              <a:rPr lang="es-CL" sz="2800" dirty="0"/>
              <a:t>Es por lo tanto una teoría de las soluciones, no de los problemas y </a:t>
            </a:r>
            <a:r>
              <a:rPr lang="es-CL" sz="2800" dirty="0" smtClean="0"/>
              <a:t>sus causas </a:t>
            </a:r>
            <a:r>
              <a:rPr lang="es-CL" sz="2800" dirty="0"/>
              <a:t>(</a:t>
            </a:r>
            <a:r>
              <a:rPr lang="es-CL" sz="2800" dirty="0" err="1"/>
              <a:t>Parton</a:t>
            </a:r>
            <a:r>
              <a:rPr lang="es-CL" sz="2800" dirty="0"/>
              <a:t> y </a:t>
            </a:r>
            <a:r>
              <a:rPr lang="es-CL" sz="2800" dirty="0" err="1"/>
              <a:t>O'Byrne</a:t>
            </a:r>
            <a:r>
              <a:rPr lang="es-CL" sz="2800" dirty="0"/>
              <a:t>, 2000</a:t>
            </a:r>
            <a:r>
              <a:rPr lang="es-CL" sz="2800" dirty="0" smtClean="0"/>
              <a:t>).</a:t>
            </a:r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1042883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FAMILIA (</a:t>
            </a:r>
            <a:r>
              <a:rPr lang="es-CL" smtClean="0"/>
              <a:t>JELIN, 2005)</a:t>
            </a:r>
            <a:endParaRPr lang="es-CL" dirty="0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s-CL" sz="2800" dirty="0" smtClean="0"/>
              <a:t>Institución social que canaliza deseos, ilusiones y sentimientos humanos, es el rol del estado legislar en dirección a promover las capacidades humanas de elegir los vínculos familiares que mejor acuerden con sus subjetividades y sus marcos culturales.</a:t>
            </a:r>
          </a:p>
          <a:p>
            <a:pPr marL="0" indent="0">
              <a:buNone/>
            </a:pPr>
            <a:r>
              <a:rPr lang="es-CL" sz="2800" dirty="0" smtClean="0"/>
              <a:t>Evitar violencias y sufrimientos, aumentar la igualdad y la democracia intrafamiliar son, entonces, objetivos que debieran guiar la política estatal en relación con la familia</a:t>
            </a:r>
            <a:endParaRPr lang="es-CL" sz="2800" dirty="0"/>
          </a:p>
        </p:txBody>
      </p:sp>
    </p:spTree>
    <p:extLst>
      <p:ext uri="{BB962C8B-B14F-4D97-AF65-F5344CB8AC3E}">
        <p14:creationId xmlns:p14="http://schemas.microsoft.com/office/powerpoint/2010/main" val="2546018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5400" dirty="0" smtClean="0"/>
              <a:t>¿CUÁLES </a:t>
            </a:r>
            <a:r>
              <a:rPr lang="es-CL" sz="5400" dirty="0"/>
              <a:t>SON LOS TERRITORIOS QUE </a:t>
            </a:r>
            <a:r>
              <a:rPr lang="es-CL" sz="5400" dirty="0" smtClean="0"/>
              <a:t>CUIDAN?</a:t>
            </a:r>
            <a:endParaRPr lang="es-CL" sz="5400" dirty="0"/>
          </a:p>
        </p:txBody>
      </p:sp>
    </p:spTree>
    <p:extLst>
      <p:ext uri="{BB962C8B-B14F-4D97-AF65-F5344CB8AC3E}">
        <p14:creationId xmlns:p14="http://schemas.microsoft.com/office/powerpoint/2010/main" val="2028721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3200" dirty="0" smtClean="0"/>
              <a:t>Los que interrogan y escuchan sobre cómo las personas quieren y pueden vivir su vida</a:t>
            </a:r>
          </a:p>
          <a:p>
            <a:r>
              <a:rPr lang="es-CL" sz="3200" dirty="0" smtClean="0"/>
              <a:t>Los que proponen reflexividad en la vida cotidiana</a:t>
            </a:r>
          </a:p>
          <a:p>
            <a:r>
              <a:rPr lang="es-CL" sz="3200" dirty="0" smtClean="0"/>
              <a:t>Los que buscan buenas agencias en lugar de eliminar las malas agencias</a:t>
            </a:r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2059748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¿Qué busca la gente?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es-CL" i="1" dirty="0" smtClean="0"/>
              <a:t>LO MISMO QUE BUSCARÍA USTED</a:t>
            </a:r>
          </a:p>
          <a:p>
            <a:pPr marL="0" indent="0" algn="ctr">
              <a:buNone/>
            </a:pPr>
            <a:endParaRPr lang="es-CL" i="1" dirty="0"/>
          </a:p>
          <a:p>
            <a:pPr marL="0" indent="0" algn="ctr">
              <a:buNone/>
            </a:pPr>
            <a:endParaRPr lang="es-CL" i="1" dirty="0"/>
          </a:p>
        </p:txBody>
      </p:sp>
      <p:sp>
        <p:nvSpPr>
          <p:cNvPr id="4" name="AutoShape 2" descr="https://encrypted-tbn2.gstatic.com/images?q=tbn:ANd9GcT-36_QN8IoBIMIW8Bc6lK0L9le1_RoJ9TfnEfgWohPpl1R1M7o_btFHyQ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s-CL"/>
          </a:p>
        </p:txBody>
      </p:sp>
      <p:pic>
        <p:nvPicPr>
          <p:cNvPr id="5" name="Imagen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195737" y="2857500"/>
            <a:ext cx="4320480" cy="21556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4860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ESTUDIO</a:t>
            </a: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just"/>
            <a:r>
              <a:rPr lang="es-CL" dirty="0"/>
              <a:t>Esta investigación </a:t>
            </a:r>
            <a:r>
              <a:rPr lang="es-CL" dirty="0" smtClean="0"/>
              <a:t>definirá un </a:t>
            </a:r>
            <a:r>
              <a:rPr lang="es-CL" dirty="0"/>
              <a:t>sistema territorial de cuidados de </a:t>
            </a:r>
            <a:r>
              <a:rPr lang="es-CL" dirty="0" smtClean="0"/>
              <a:t>familias, </a:t>
            </a:r>
            <a:r>
              <a:rPr lang="es-CL" dirty="0"/>
              <a:t>basado en la identificación empírica de las características actuales de un sistema comunal de cuidado, a través del estudio de un caso </a:t>
            </a:r>
            <a:r>
              <a:rPr lang="es-CL" dirty="0" smtClean="0"/>
              <a:t>concreto.</a:t>
            </a:r>
          </a:p>
          <a:p>
            <a:pPr algn="just"/>
            <a:r>
              <a:rPr lang="es-CL" dirty="0" smtClean="0"/>
              <a:t>Se definirán brechas entre lo existente y la deseabilidad de sus habitantes</a:t>
            </a:r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04738653"/>
      </p:ext>
    </p:extLst>
  </p:cSld>
  <p:clrMapOvr>
    <a:masterClrMapping/>
  </p:clrMapOvr>
  <p:transition spd="med"/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800" dirty="0"/>
              <a:t>Apoyo en el cuidado diario de sus hijos: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/>
              <a:t>Buses escolares de acercamiento </a:t>
            </a:r>
            <a:endParaRPr lang="es-CL" sz="2800" dirty="0" smtClean="0"/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 smtClean="0"/>
              <a:t>Programas después del colegio (de 4 a 7)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 smtClean="0"/>
              <a:t>Clubes recreativos</a:t>
            </a:r>
          </a:p>
          <a:p>
            <a:pPr marL="457200" lvl="1" indent="-457200">
              <a:buFont typeface="Arial" panose="020B0604020202020204" pitchFamily="34" charset="0"/>
              <a:buChar char="•"/>
            </a:pPr>
            <a:r>
              <a:rPr lang="es-CL" sz="2800" dirty="0" smtClean="0"/>
              <a:t>Atención individualizada a cada niño, por su nombre</a:t>
            </a:r>
          </a:p>
          <a:p>
            <a:pPr lvl="1"/>
            <a:endParaRPr lang="es-CL" dirty="0" smtClean="0"/>
          </a:p>
          <a:p>
            <a:pPr lvl="1"/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996312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Como Falabella</a:t>
            </a:r>
            <a:endParaRPr lang="es-CL" dirty="0"/>
          </a:p>
        </p:txBody>
      </p:sp>
      <p:pic>
        <p:nvPicPr>
          <p:cNvPr id="2052" name="Picture 4" descr="Resultado de imagen para hablamos mirandote a los ojo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905000" y="1878012"/>
            <a:ext cx="5334000" cy="35528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105479784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SALUD</a:t>
            </a:r>
            <a:endParaRPr lang="es-CL" dirty="0"/>
          </a:p>
        </p:txBody>
      </p:sp>
      <p:pic>
        <p:nvPicPr>
          <p:cNvPr id="3074" name="Picture 2" descr="Imagen relacionad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04693" y="1600200"/>
            <a:ext cx="6334614" cy="41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96441215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SALUD SECUNDARIA</a:t>
            </a:r>
            <a:endParaRPr lang="es-CL" dirty="0"/>
          </a:p>
        </p:txBody>
      </p:sp>
      <p:pic>
        <p:nvPicPr>
          <p:cNvPr id="4098" name="Picture 2" descr="salud_primaria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69242" y="1624084"/>
            <a:ext cx="5704764" cy="423080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92301581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ENTORNO</a:t>
            </a:r>
            <a:endParaRPr lang="es-CL" dirty="0"/>
          </a:p>
        </p:txBody>
      </p:sp>
      <p:pic>
        <p:nvPicPr>
          <p:cNvPr id="5122" name="Picture 2" descr="Resultado de imagen para entorno comunitario macul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3033" y="1600200"/>
            <a:ext cx="6178203" cy="41084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46677649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Espacios de autocuidado MUJERES</a:t>
            </a:r>
          </a:p>
        </p:txBody>
      </p:sp>
      <p:pic>
        <p:nvPicPr>
          <p:cNvPr id="6146" name="Picture 2" descr="Resultado de imagen para apoyo a mujeres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7270" y="1342926"/>
            <a:ext cx="7543800" cy="24288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148" name="Picture 4" descr="Resultado de imagen para apoyo a mujeres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06070" y="3771801"/>
            <a:ext cx="5715000" cy="25717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0691556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214651" y="1992573"/>
            <a:ext cx="6509982" cy="281437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32289431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pic>
        <p:nvPicPr>
          <p:cNvPr id="5" name="Marcador de contenido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402006" y="1828800"/>
            <a:ext cx="4712743" cy="399879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20539288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L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es-CL" sz="6000" i="1" dirty="0" smtClean="0"/>
              <a:t>COVERSACION GRATIS</a:t>
            </a:r>
            <a:endParaRPr lang="es-CL" sz="6000" i="1" dirty="0"/>
          </a:p>
        </p:txBody>
      </p:sp>
    </p:spTree>
    <p:extLst>
      <p:ext uri="{BB962C8B-B14F-4D97-AF65-F5344CB8AC3E}">
        <p14:creationId xmlns:p14="http://schemas.microsoft.com/office/powerpoint/2010/main" val="11808745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 general del estudio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s-ES" dirty="0" smtClean="0"/>
              <a:t>Identificar </a:t>
            </a:r>
            <a:r>
              <a:rPr lang="es-ES" dirty="0"/>
              <a:t>las distintas capacidades instaladas en el territorio para el cuidado de los niños, niñas y adolescentes (NNA), la utilización que de ellas hacen las familias y las necesidades de capacitación de las personas que se desempeñan en el sistema de cuidados alternativos.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2906005922"/>
      </p:ext>
    </p:extLst>
  </p:cSld>
  <p:clrMapOvr>
    <a:masterClrMapping/>
  </p:clrMapOvr>
  <p:transition spd="med"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Objetivos específicos:</a:t>
            </a:r>
            <a:r>
              <a:rPr lang="es-CL" dirty="0"/>
              <a:t/>
            </a:r>
            <a:br>
              <a:rPr lang="es-CL" dirty="0"/>
            </a:br>
            <a:endParaRPr lang="es-CL" dirty="0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lvl="0"/>
            <a:r>
              <a:rPr lang="es-ES" dirty="0" smtClean="0"/>
              <a:t>Conocer </a:t>
            </a:r>
            <a:r>
              <a:rPr lang="es-ES" dirty="0"/>
              <a:t>la oferta público/privada de servicios de cuidado en el territorio;</a:t>
            </a:r>
            <a:endParaRPr lang="es-CL" dirty="0"/>
          </a:p>
          <a:p>
            <a:pPr lvl="0"/>
            <a:r>
              <a:rPr lang="es-ES" dirty="0"/>
              <a:t>Conocer las estrategias familiares para el cuidado y uso de los recursos territoriales disponibles.</a:t>
            </a:r>
            <a:endParaRPr lang="es-CL" dirty="0"/>
          </a:p>
          <a:p>
            <a:pPr lvl="0"/>
            <a:r>
              <a:rPr lang="es-ES" dirty="0"/>
              <a:t>Conocer las necesidades de capacitación de las cuidadoras (es) del sistema local de cuidados alternativos</a:t>
            </a:r>
            <a:endParaRPr lang="es-CL" dirty="0"/>
          </a:p>
          <a:p>
            <a:endParaRPr lang="es-CL" dirty="0"/>
          </a:p>
        </p:txBody>
      </p:sp>
    </p:spTree>
    <p:extLst>
      <p:ext uri="{BB962C8B-B14F-4D97-AF65-F5344CB8AC3E}">
        <p14:creationId xmlns:p14="http://schemas.microsoft.com/office/powerpoint/2010/main" val="8249426"/>
      </p:ext>
    </p:extLst>
  </p:cSld>
  <p:clrMapOvr>
    <a:masterClrMapping/>
  </p:clrMapOvr>
  <p:transition spd="med"/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Visión de desarrollo de un sistema territorial de cuidados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pPr marL="201168" lvl="1" indent="0">
              <a:buNone/>
            </a:pPr>
            <a:r>
              <a:rPr lang="es-ES_tradnl" sz="3200" dirty="0" smtClean="0"/>
              <a:t>“</a:t>
            </a:r>
            <a:r>
              <a:rPr lang="es-CL" sz="3200" dirty="0"/>
              <a:t>S</a:t>
            </a:r>
            <a:r>
              <a:rPr lang="es-CL" sz="3200" dirty="0" smtClean="0"/>
              <a:t>e </a:t>
            </a:r>
            <a:r>
              <a:rPr lang="es-CL" sz="3200" dirty="0"/>
              <a:t>entiende por desarrollo humano el proceso mediante el cual </a:t>
            </a:r>
            <a:r>
              <a:rPr lang="es-CL" sz="3200" i="1" dirty="0"/>
              <a:t>se </a:t>
            </a:r>
            <a:r>
              <a:rPr lang="es-CL" sz="3200" b="1" i="1" dirty="0"/>
              <a:t>aumentan las capacidades y opciones de las personas</a:t>
            </a:r>
            <a:r>
              <a:rPr lang="es-CL" sz="3200" dirty="0"/>
              <a:t>. Ello apunta a reconocer a todos los individuos como sujetos sociales capaces de perseguir</a:t>
            </a:r>
            <a:r>
              <a:rPr lang="es-CL" sz="3200" i="1" dirty="0"/>
              <a:t> </a:t>
            </a:r>
            <a:r>
              <a:rPr lang="es-CL" sz="3200" b="1" i="1" dirty="0"/>
              <a:t>la realización del tipo de vida que les parezca valorable</a:t>
            </a:r>
            <a:r>
              <a:rPr lang="es-CL" sz="3200" dirty="0"/>
              <a:t>” (PNUD 2003).</a:t>
            </a:r>
          </a:p>
          <a:p>
            <a:endParaRPr lang="es-CL" sz="3200" dirty="0"/>
          </a:p>
        </p:txBody>
      </p:sp>
    </p:spTree>
    <p:extLst>
      <p:ext uri="{BB962C8B-B14F-4D97-AF65-F5344CB8AC3E}">
        <p14:creationId xmlns:p14="http://schemas.microsoft.com/office/powerpoint/2010/main" val="5940996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 smtClean="0"/>
              <a:t>ENFASIS DE ESTE CONCEPTO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dirty="0" smtClean="0"/>
              <a:t>Acento </a:t>
            </a:r>
            <a:r>
              <a:rPr lang="es-CL" dirty="0"/>
              <a:t>en las personas como ámbito primordial de </a:t>
            </a:r>
            <a:r>
              <a:rPr lang="es-CL" dirty="0" smtClean="0"/>
              <a:t>observación: Su relato </a:t>
            </a:r>
            <a:r>
              <a:rPr lang="es-CL" dirty="0"/>
              <a:t>sobre cómo se expresa en sus vidas cotidianas el progreso de un </a:t>
            </a:r>
            <a:r>
              <a:rPr lang="es-CL" dirty="0" smtClean="0"/>
              <a:t>país</a:t>
            </a:r>
            <a:endParaRPr lang="es-CL" sz="3300" dirty="0" smtClean="0"/>
          </a:p>
        </p:txBody>
      </p:sp>
    </p:spTree>
    <p:extLst>
      <p:ext uri="{BB962C8B-B14F-4D97-AF65-F5344CB8AC3E}">
        <p14:creationId xmlns:p14="http://schemas.microsoft.com/office/powerpoint/2010/main" val="42860494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s-CL" dirty="0"/>
              <a:t>Índice de Desarrollo </a:t>
            </a:r>
            <a:r>
              <a:rPr lang="es-CL" dirty="0" smtClean="0"/>
              <a:t>Humano PNUD</a:t>
            </a:r>
            <a:endParaRPr lang="es-CL" dirty="0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s-CL" sz="2400" dirty="0" smtClean="0"/>
              <a:t>Medición </a:t>
            </a:r>
            <a:r>
              <a:rPr lang="es-CL" sz="2400" dirty="0"/>
              <a:t>de satisfacción de las necesidades humanas </a:t>
            </a:r>
            <a:r>
              <a:rPr lang="es-CL" sz="2400" dirty="0" smtClean="0"/>
              <a:t>múltiples </a:t>
            </a:r>
            <a:r>
              <a:rPr lang="es-CL" sz="2400" dirty="0"/>
              <a:t>y cambiantes, </a:t>
            </a:r>
            <a:r>
              <a:rPr lang="es-CL" sz="2400" dirty="0" smtClean="0"/>
              <a:t>que se </a:t>
            </a:r>
            <a:r>
              <a:rPr lang="es-CL" sz="2400" dirty="0"/>
              <a:t>focaliza en algunas condiciones básicas que son </a:t>
            </a:r>
            <a:r>
              <a:rPr lang="es-CL" sz="2400" dirty="0" smtClean="0"/>
              <a:t>comunes </a:t>
            </a:r>
            <a:r>
              <a:rPr lang="es-CL" sz="2400" dirty="0"/>
              <a:t>a todas las sociedades y en todo tiempo</a:t>
            </a:r>
            <a:r>
              <a:rPr lang="es-CL" sz="2400" dirty="0" smtClean="0"/>
              <a:t>: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/>
              <a:t>tener </a:t>
            </a:r>
            <a:r>
              <a:rPr lang="es-CL" sz="2400" dirty="0"/>
              <a:t>una vida larga y </a:t>
            </a:r>
            <a:r>
              <a:rPr lang="es-CL" sz="2400" dirty="0" smtClean="0"/>
              <a:t>sana SALUD 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/>
              <a:t>poseer </a:t>
            </a:r>
            <a:r>
              <a:rPr lang="es-CL" sz="2400" dirty="0"/>
              <a:t>los conocimientos necesarios para comprender y relacionarse reflexivamente con el entorno </a:t>
            </a:r>
            <a:r>
              <a:rPr lang="es-CL" sz="2400" dirty="0" smtClean="0"/>
              <a:t>social EDUCACION</a:t>
            </a:r>
          </a:p>
          <a:p>
            <a:pPr marL="514350" indent="-514350">
              <a:buFont typeface="+mj-lt"/>
              <a:buAutoNum type="arabicPeriod"/>
            </a:pPr>
            <a:r>
              <a:rPr lang="es-CL" sz="2400" dirty="0" smtClean="0"/>
              <a:t>poseer </a:t>
            </a:r>
            <a:r>
              <a:rPr lang="es-CL" sz="2400" dirty="0"/>
              <a:t>los ingresos suficientes para acceder a un nivel de vida </a:t>
            </a:r>
            <a:r>
              <a:rPr lang="es-CL" sz="2400" dirty="0" smtClean="0"/>
              <a:t>decente, INGRESO </a:t>
            </a:r>
            <a:r>
              <a:rPr lang="es-CL" sz="2400" dirty="0"/>
              <a:t>(PNUD, 1999) </a:t>
            </a:r>
          </a:p>
        </p:txBody>
      </p:sp>
    </p:spTree>
    <p:extLst>
      <p:ext uri="{BB962C8B-B14F-4D97-AF65-F5344CB8AC3E}">
        <p14:creationId xmlns:p14="http://schemas.microsoft.com/office/powerpoint/2010/main" val="19586055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CL" dirty="0"/>
              <a:t>IDH salud Región Metropolitana (</a:t>
            </a:r>
            <a:r>
              <a:rPr lang="es-CL" dirty="0" smtClean="0"/>
              <a:t>PNUD)</a:t>
            </a:r>
            <a:r>
              <a:rPr lang="es-CL" dirty="0"/>
              <a:t>	</a:t>
            </a:r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457200" y="1373633"/>
            <a:ext cx="8229600" cy="4108450"/>
          </a:xfrm>
        </p:spPr>
        <p:txBody>
          <a:bodyPr/>
          <a:lstStyle/>
          <a:p>
            <a:endParaRPr lang="es-CL" dirty="0"/>
          </a:p>
        </p:txBody>
      </p:sp>
      <p:pic>
        <p:nvPicPr>
          <p:cNvPr id="4" name="Imagen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6603" y="1373633"/>
            <a:ext cx="6189261" cy="4494904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Imagen 4"/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78472" y="2152792"/>
            <a:ext cx="2265528" cy="2187196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478235924"/>
      </p:ext>
    </p:extLst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Plantilla UC">
  <a:themeElements>
    <a:clrScheme name="Plantilla U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lantilla UC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lantilla U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ppt/theme/theme2.xml><?xml version="1.0" encoding="utf-8"?>
<a:theme xmlns:a="http://schemas.openxmlformats.org/drawingml/2006/main" name="Plantilla UC">
  <a:themeElements>
    <a:clrScheme name="Plantilla UC">
      <a:dk1>
        <a:srgbClr val="000000"/>
      </a:dk1>
      <a:lt1>
        <a:srgbClr val="FFFFFF"/>
      </a:lt1>
      <a:dk2>
        <a:srgbClr val="A7A7A7"/>
      </a:dk2>
      <a:lt2>
        <a:srgbClr val="535353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FF00FF"/>
      </a:folHlink>
    </a:clrScheme>
    <a:fontScheme name="Plantilla UC">
      <a:majorFont>
        <a:latin typeface="Helvetica"/>
        <a:ea typeface="Helvetica"/>
        <a:cs typeface="Helvetica"/>
      </a:majorFont>
      <a:minorFont>
        <a:latin typeface="Calibri"/>
        <a:ea typeface="Calibri"/>
        <a:cs typeface="Calibri"/>
      </a:minorFont>
    </a:fontScheme>
    <a:fmtScheme name="Plantilla UC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23000" dir="5400000" rotWithShape="0">
              <a:srgbClr val="000000">
                <a:alpha val="35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FFFFFF"/>
        </a:solidFill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45718" tIns="45718" rIns="45718" bIns="45718" numCol="1" spcCol="38100" rtlCol="0" anchor="ctr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spDef>
    <a:lnDef>
      <a:spPr>
        <a:noFill/>
        <a:ln w="25400" cap="flat">
          <a:solidFill>
            <a:schemeClr val="accent1"/>
          </a:solidFill>
          <a:prstDash val="solid"/>
          <a:round/>
        </a:ln>
        <a:effectLst>
          <a:outerShdw blurRad="38100" dist="23000" dir="5400000" rotWithShape="0">
            <a:srgbClr val="000000">
              <a:alpha val="35000"/>
            </a:srgbClr>
          </a:outerShdw>
        </a:effectLst>
        <a:sp3d/>
      </a:spPr>
      <a:bodyPr rot="0" spcFirstLastPara="1" vertOverflow="overflow" horzOverflow="overflow" vert="horz" wrap="square" lIns="91439" tIns="45719" rIns="91439" bIns="45719" numCol="1" spcCol="38100" rtlCol="0" anchor="t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45718" tIns="45718" rIns="45718" bIns="45718" numCol="1" spcCol="38100" rtlCol="0" anchor="t">
        <a:spAutoFit/>
      </a:bodyPr>
      <a:lstStyle>
        <a:defPPr marL="0" marR="0" indent="0" algn="l" defTabSz="4572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  <a:latin typeface="+mj-lt"/>
            <a:ea typeface="+mj-ea"/>
            <a:cs typeface="+mj-cs"/>
            <a:sym typeface="Helvetica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kumimoji="0" sz="1800" b="0" i="0" u="none" strike="noStrike" cap="none" spc="0" normalizeH="0" baseline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none"/>
      </a:style>
    </a:tx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995</Words>
  <Application>Microsoft Office PowerPoint</Application>
  <PresentationFormat>Presentación en pantalla (4:3)</PresentationFormat>
  <Paragraphs>103</Paragraphs>
  <Slides>38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38</vt:i4>
      </vt:variant>
    </vt:vector>
  </HeadingPairs>
  <TitlesOfParts>
    <vt:vector size="44" baseType="lpstr">
      <vt:lpstr>Arial</vt:lpstr>
      <vt:lpstr>Arial Narrow</vt:lpstr>
      <vt:lpstr>Calibri</vt:lpstr>
      <vt:lpstr>Helvetica</vt:lpstr>
      <vt:lpstr>Times New Roman</vt:lpstr>
      <vt:lpstr>Plantilla UC</vt:lpstr>
      <vt:lpstr>Presentación de PowerPoint</vt:lpstr>
      <vt:lpstr>TERRITORIOS QUE CUIDAN: Avances de estudio de caso</vt:lpstr>
      <vt:lpstr>ESTUDIO</vt:lpstr>
      <vt:lpstr>Objetivo general del estudio </vt:lpstr>
      <vt:lpstr>Objetivos específicos: </vt:lpstr>
      <vt:lpstr>Visión de desarrollo de un sistema territorial de cuidados</vt:lpstr>
      <vt:lpstr>ENFASIS DE ESTE CONCEPTO</vt:lpstr>
      <vt:lpstr>Índice de Desarrollo Humano PNUD</vt:lpstr>
      <vt:lpstr>IDH salud Región Metropolitana (PNUD) </vt:lpstr>
      <vt:lpstr>IDH educación Región Metropolitana (PNUD)</vt:lpstr>
      <vt:lpstr>Macul: Composición de la población por sexo; según grupos de edad. Junio 2008</vt:lpstr>
      <vt:lpstr>Conformaciones familiares Macul</vt:lpstr>
      <vt:lpstr>Violencia intrafamiliar, denuncias</vt:lpstr>
      <vt:lpstr>Los hogares pobres en la comuna </vt:lpstr>
      <vt:lpstr>Escolaridad en la comuna</vt:lpstr>
      <vt:lpstr>Acceso sistemas de salud</vt:lpstr>
      <vt:lpstr>Presentación de PowerPoint</vt:lpstr>
      <vt:lpstr>Distinciones metodológicas</vt:lpstr>
      <vt:lpstr>Presentación de PowerPoint</vt:lpstr>
      <vt:lpstr>Presentación de PowerPoint</vt:lpstr>
      <vt:lpstr>Diseño muestral propuesto para las entrevistas </vt:lpstr>
      <vt:lpstr>Presentación de PowerPoint</vt:lpstr>
      <vt:lpstr>Folgheraiter, 2004</vt:lpstr>
      <vt:lpstr>Presentación de PowerPoint</vt:lpstr>
      <vt:lpstr>Presentación de PowerPoint</vt:lpstr>
      <vt:lpstr>FAMILIA (JELIN, 2005)</vt:lpstr>
      <vt:lpstr>Presentación de PowerPoint</vt:lpstr>
      <vt:lpstr>Presentación de PowerPoint</vt:lpstr>
      <vt:lpstr>¿Qué busca la gente?</vt:lpstr>
      <vt:lpstr>Presentación de PowerPoint</vt:lpstr>
      <vt:lpstr>Como Falabella</vt:lpstr>
      <vt:lpstr>SALUD</vt:lpstr>
      <vt:lpstr>SALUD SECUNDARIA</vt:lpstr>
      <vt:lpstr>ENTORNO</vt:lpstr>
      <vt:lpstr>Espacios de autocuidado MUJERES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carolina muñoz</dc:creator>
  <cp:lastModifiedBy>Adm San Joaquin</cp:lastModifiedBy>
  <cp:revision>11</cp:revision>
  <dcterms:modified xsi:type="dcterms:W3CDTF">2016-11-17T19:54:05Z</dcterms:modified>
</cp:coreProperties>
</file>